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76" r:id="rId17"/>
    <p:sldId id="2377" r:id="rId18"/>
    <p:sldId id="2378" r:id="rId19"/>
    <p:sldId id="2379" r:id="rId20"/>
    <p:sldId id="2380" r:id="rId21"/>
    <p:sldId id="2381" r:id="rId22"/>
    <p:sldId id="2382" r:id="rId23"/>
    <p:sldId id="2373" r:id="rId24"/>
    <p:sldId id="293" r:id="rId25"/>
    <p:sldId id="267" r:id="rId2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3" d="100"/>
          <a:sy n="113" d="100"/>
        </p:scale>
        <p:origin x="75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22328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August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1322r1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August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2022-08-11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August 11,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approved by unanimous consent (15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telecon schedule:</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August 18</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 	10:00-11:00EDT</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August 25</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 	  9:00-10:00EDT</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Sept. 1</a:t>
            </a:r>
            <a:r>
              <a:rPr lang="en-US" sz="1600" spc="-1" baseline="30000" dirty="0">
                <a:latin typeface="Times New Roman" panose="02020603050405020304" pitchFamily="18" charset="0"/>
                <a:cs typeface="Times New Roman" panose="02020603050405020304" pitchFamily="18" charset="0"/>
                <a:sym typeface="Arial"/>
              </a:rPr>
              <a:t>st</a:t>
            </a:r>
            <a:r>
              <a:rPr lang="en-US" sz="1600" spc="-1" dirty="0">
                <a:latin typeface="Times New Roman" panose="02020603050405020304" pitchFamily="18" charset="0"/>
                <a:cs typeface="Times New Roman" panose="02020603050405020304" pitchFamily="18" charset="0"/>
                <a:sym typeface="Arial"/>
              </a:rPr>
              <a:t>: 		10:00-11:00EDT</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22/1221r0 – Additional Requirements for Issue 2 and 7 - completed</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22/1306r0 – BPE Beaconing and Discovery Requirements – discussion may continue briefly next call</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22/1253r0 – Beacon Protection against Spoof AP (Aug. 25</a:t>
            </a:r>
            <a:r>
              <a:rPr lang="en-US" sz="1600" spc="-1" baseline="30000" dirty="0">
                <a:latin typeface="Times New Roman" panose="02020603050405020304" pitchFamily="18" charset="0"/>
                <a:cs typeface="Times New Roman" panose="02020603050405020304" pitchFamily="18" charset="0"/>
                <a:sym typeface="Arial"/>
              </a:rPr>
              <a:t>th</a:t>
            </a:r>
            <a:r>
              <a:rPr lang="en-US" sz="1600" spc="-1" dirty="0">
                <a:latin typeface="Times New Roman" panose="02020603050405020304" pitchFamily="18" charset="0"/>
                <a:cs typeface="Times New Roman" panose="02020603050405020304" pitchFamily="18" charset="0"/>
                <a:sym typeface="Arial"/>
              </a:rPr>
              <a:t>)</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Review of updated Requirements document – 22/1848r9</a:t>
            </a: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endParaRPr lang="en-US" dirty="0"/>
          </a:p>
          <a:p>
            <a:endParaRPr lang="en-US" dirty="0"/>
          </a:p>
          <a:p>
            <a:endParaRPr lang="en-US" dirty="0"/>
          </a:p>
        </p:txBody>
      </p:sp>
    </p:spTree>
    <p:extLst>
      <p:ext uri="{BB962C8B-B14F-4D97-AF65-F5344CB8AC3E}">
        <p14:creationId xmlns:p14="http://schemas.microsoft.com/office/powerpoint/2010/main" val="3789989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(1)</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nvPr>
        </p:nvGraphicFramePr>
        <p:xfrm>
          <a:off x="1005533" y="1981199"/>
          <a:ext cx="7132934" cy="4207705"/>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700" u="none" strike="noStrike">
                          <a:effectLst/>
                        </a:rPr>
                        <a:t>1</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authentication exchanges between CPE Clients and CPE AP use identical SAE credentials or distinct SAE credentials (where a CPE AP supports multiple SAE credentials).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13136232"/>
                  </a:ext>
                </a:extLst>
              </a:tr>
              <a:tr h="277579">
                <a:tc>
                  <a:txBody>
                    <a:bodyPr/>
                    <a:lstStyle/>
                    <a:p>
                      <a:pPr algn="ctr" fontAlgn="ctr"/>
                      <a:r>
                        <a:rPr lang="en-US" sz="700" u="none" strike="noStrike">
                          <a:effectLst/>
                        </a:rPr>
                        <a:t>2</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to prevent an eavesdropper distinguishing whether reassociation exchanges between CPE Clients and CPE APs use identical PMK or distinct PMK.</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534734883"/>
                  </a:ext>
                </a:extLst>
              </a:tr>
              <a:tr h="277579">
                <a:tc>
                  <a:txBody>
                    <a:bodyPr/>
                    <a:lstStyle/>
                    <a:p>
                      <a:pPr algn="ctr" fontAlgn="ctr"/>
                      <a:r>
                        <a:rPr lang="en-US" sz="700" u="none" strike="noStrike">
                          <a:effectLst/>
                        </a:rPr>
                        <a:t>3</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minimal set of Elements for transmission by a CPE Client in a Probe Request frame prior to authentication.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010249822"/>
                  </a:ext>
                </a:extLst>
              </a:tr>
              <a:tr h="410060">
                <a:tc>
                  <a:txBody>
                    <a:bodyPr/>
                    <a:lstStyle/>
                    <a:p>
                      <a:pPr algn="ctr" fontAlgn="ctr"/>
                      <a:r>
                        <a:rPr lang="en-US" sz="700" u="none" strike="noStrike">
                          <a:effectLst/>
                        </a:rPr>
                        <a:t>4</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establish keys from an Authentication exchange which can then be used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692523085"/>
                  </a:ext>
                </a:extLst>
              </a:tr>
              <a:tr h="277579">
                <a:tc>
                  <a:txBody>
                    <a:bodyPr/>
                    <a:lstStyle/>
                    <a:p>
                      <a:pPr algn="ctr" fontAlgn="ctr"/>
                      <a:r>
                        <a:rPr lang="en-US" sz="700" u="none" strike="noStrike">
                          <a:effectLst/>
                        </a:rPr>
                        <a:t>5</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protect the (Re)Association Request/Response. </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221613184"/>
                  </a:ext>
                </a:extLst>
              </a:tr>
              <a:tr h="410060">
                <a:tc>
                  <a:txBody>
                    <a:bodyPr/>
                    <a:lstStyle/>
                    <a:p>
                      <a:pPr algn="ctr" fontAlgn="ctr"/>
                      <a:r>
                        <a:rPr lang="en-US" sz="700" u="none" strike="noStrike">
                          <a:effectLst/>
                        </a:rPr>
                        <a:t>6</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change its own OTA MAC Address when reassociating from a CPE AP to another CPE AP within the same ESS. Note: may consider APs outside of ESS in other discussions</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54991160"/>
                  </a:ext>
                </a:extLst>
              </a:tr>
              <a:tr h="410060">
                <a:tc>
                  <a:txBody>
                    <a:bodyPr/>
                    <a:lstStyle/>
                    <a:p>
                      <a:pPr algn="ctr" fontAlgn="ctr"/>
                      <a:r>
                        <a:rPr lang="en-US" sz="700" u="none" strike="noStrike">
                          <a:effectLst/>
                        </a:rPr>
                        <a:t>7</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to initiate changing its own OTA MAC Address used with a CPE AP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875875933"/>
                  </a:ext>
                </a:extLst>
              </a:tr>
              <a:tr h="277579">
                <a:tc>
                  <a:txBody>
                    <a:bodyPr/>
                    <a:lstStyle/>
                    <a:p>
                      <a:pPr algn="ctr" fontAlgn="ctr"/>
                      <a:r>
                        <a:rPr lang="en-US" sz="700" u="none" strike="noStrike">
                          <a:effectLst/>
                        </a:rPr>
                        <a:t>8</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AP to initiate changing the OTA MAC Addresses of a set of associated CPE Client’s in the BSS (those CPE Clients in Associate STA State 4) without any loss of connection</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2178411921"/>
                  </a:ext>
                </a:extLst>
              </a:tr>
              <a:tr h="542540">
                <a:tc>
                  <a:txBody>
                    <a:bodyPr/>
                    <a:lstStyle/>
                    <a:p>
                      <a:pPr algn="ctr" fontAlgn="ctr"/>
                      <a:r>
                        <a:rPr lang="en-US" sz="700" u="none" strike="noStrike">
                          <a:effectLst/>
                        </a:rPr>
                        <a:t>9</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SN and the scrambler seed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CPE</a:t>
                      </a:r>
                      <a:endParaRPr lang="en-US" sz="700" b="0"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54499077"/>
                  </a:ext>
                </a:extLst>
              </a:tr>
              <a:tr h="542540">
                <a:tc>
                  <a:txBody>
                    <a:bodyPr/>
                    <a:lstStyle/>
                    <a:p>
                      <a:pPr algn="ctr" fontAlgn="ctr"/>
                      <a:r>
                        <a:rPr lang="en-US" sz="700" u="none" strike="noStrike">
                          <a:effectLst/>
                        </a:rPr>
                        <a:t>10</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just" rtl="0" fontAlgn="ctr"/>
                      <a:r>
                        <a:rPr lang="en-US" sz="800" u="none" strike="noStrike">
                          <a:effectLst/>
                        </a:rPr>
                        <a:t>11bi shall define a mechanism for a CPE Client and CPE AP to change the transmitted PN on downlink and uplink to uncorrelated new values in Associate STA State 4, without any loss of connection when the OTA MAC address of the CPE Client is changed.</a:t>
                      </a:r>
                      <a:endParaRPr lang="en-US" sz="8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a:effectLst/>
                        </a:rPr>
                        <a:t>Approved</a:t>
                      </a:r>
                      <a:endParaRPr lang="en-US" sz="700" b="0"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700" u="none" strike="noStrike" dirty="0">
                          <a:effectLst/>
                        </a:rPr>
                        <a:t>CPE</a:t>
                      </a:r>
                      <a:endParaRPr lang="en-US" sz="700" b="0" i="0" u="none" strike="noStrike" dirty="0">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47014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(2)</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2937399483"/>
              </p:ext>
            </p:extLst>
          </p:nvPr>
        </p:nvGraphicFramePr>
        <p:xfrm>
          <a:off x="1005533" y="1981199"/>
          <a:ext cx="7132934" cy="4291063"/>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800" b="0" i="0" u="none" strike="noStrike">
                          <a:solidFill>
                            <a:srgbClr val="000000"/>
                          </a:solidFill>
                          <a:effectLst/>
                          <a:latin typeface="Calibri" panose="020F0502020204030204" pitchFamily="34" charset="0"/>
                        </a:rPr>
                        <a:t>13</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or reuse a mechanism for CPE Clients and CPE APs to protect the SA/DA values from exposure OTA to 3rd parties.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800" b="0" i="0" u="none" strike="noStrike">
                          <a:solidFill>
                            <a:srgbClr val="000000"/>
                          </a:solidFill>
                          <a:effectLst/>
                          <a:latin typeface="Calibri" panose="020F0502020204030204" pitchFamily="34" charset="0"/>
                        </a:rPr>
                        <a:t>20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the 11bi non-AP STA to refrain from transmitting Probe Request frames containing elements except TBD element(s)</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800" b="0" i="0" u="none" strike="noStrike">
                          <a:solidFill>
                            <a:srgbClr val="000000"/>
                          </a:solidFill>
                          <a:effectLst/>
                          <a:latin typeface="Calibri" panose="020F0502020204030204" pitchFamily="34" charset="0"/>
                        </a:rPr>
                        <a:t>21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Request frame</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800" b="0" i="0" u="none" strike="noStrike">
                          <a:solidFill>
                            <a:srgbClr val="000000"/>
                          </a:solidFill>
                          <a:effectLst/>
                          <a:latin typeface="Calibri" panose="020F0502020204030204" pitchFamily="34" charset="0"/>
                        </a:rPr>
                        <a:t>22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protect the Frame Body field of the (Re)Association Response frame  </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800" b="0" i="0" u="none" strike="noStrike">
                          <a:solidFill>
                            <a:srgbClr val="000000"/>
                          </a:solidFill>
                          <a:effectLst/>
                          <a:latin typeface="Calibri" panose="020F0502020204030204" pitchFamily="34" charset="0"/>
                        </a:rPr>
                        <a:t>25</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to randomize over the air MAC address of the 11bi non-AP STA or 11bi non-AP MLD (carried in Address 1 field or Address 2 field of the MAC header) during BSS transition (related to R6)</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800" b="0" i="0" u="none" strike="noStrike">
                          <a:solidFill>
                            <a:srgbClr val="000000"/>
                          </a:solidFill>
                          <a:effectLst/>
                          <a:latin typeface="Calibri" panose="020F0502020204030204" pitchFamily="34" charset="0"/>
                        </a:rPr>
                        <a:t>30</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obfuscate (details TBD) the transmitted TID on downlink and uplink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800" b="0" i="0" u="none" strike="noStrike">
                          <a:solidFill>
                            <a:srgbClr val="000000"/>
                          </a:solidFill>
                          <a:effectLst/>
                          <a:latin typeface="Calibri" panose="020F0502020204030204" pitchFamily="34" charset="0"/>
                        </a:rPr>
                        <a:t>11</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change the CPE Client’s AID to an uncorrelated new value in Associate STA State 4, without any loss of connection when the OTA MAC address of the CPE Client is changed.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800" b="0" i="0" u="none" strike="noStrike">
                          <a:solidFill>
                            <a:srgbClr val="000000"/>
                          </a:solidFill>
                          <a:effectLst/>
                          <a:latin typeface="Calibri" panose="020F0502020204030204" pitchFamily="34" charset="0"/>
                        </a:rPr>
                        <a:t>12</a:t>
                      </a:r>
                    </a:p>
                  </a:txBody>
                  <a:tcPr marL="9525" marR="9525" marT="9525" marB="0" anchor="ctr"/>
                </a:tc>
                <a:tc>
                  <a:txBody>
                    <a:bodyPr/>
                    <a:lstStyle/>
                    <a:p>
                      <a:pPr algn="just" rtl="0" fontAlgn="ctr"/>
                      <a:r>
                        <a:rPr lang="en-US" sz="900" b="0" i="0" u="none" strike="noStrike">
                          <a:solidFill>
                            <a:srgbClr val="000000"/>
                          </a:solidFill>
                          <a:effectLst/>
                          <a:latin typeface="Calibri" panose="020F0502020204030204" pitchFamily="34" charset="0"/>
                        </a:rPr>
                        <a:t>11bi shall define a mechanism for a CPE Client and CPE AP to establish the CPE Client’s DS MAC Address without the CPE Client’s DS MAC Address being transmitted in the clear.</a:t>
                      </a:r>
                    </a:p>
                  </a:txBody>
                  <a:tcPr marL="9525" marR="9525" marT="9525" marB="0" anchor="ctr"/>
                </a:tc>
                <a:tc>
                  <a:txBody>
                    <a:bodyPr/>
                    <a:lstStyle/>
                    <a:p>
                      <a:pPr algn="ctr" fontAlgn="ctr"/>
                      <a:r>
                        <a:rPr lang="en-US" sz="8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8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477231380"/>
                  </a:ext>
                </a:extLst>
              </a:tr>
            </a:tbl>
          </a:graphicData>
        </a:graphic>
      </p:graphicFrame>
    </p:spTree>
    <p:extLst>
      <p:ext uri="{BB962C8B-B14F-4D97-AF65-F5344CB8AC3E}">
        <p14:creationId xmlns:p14="http://schemas.microsoft.com/office/powerpoint/2010/main" val="842217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(3)</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993435564"/>
              </p:ext>
            </p:extLst>
          </p:nvPr>
        </p:nvGraphicFramePr>
        <p:xfrm>
          <a:off x="1005533" y="1665110"/>
          <a:ext cx="7132934" cy="419245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900" b="0" i="0" u="none" strike="noStrike">
                          <a:solidFill>
                            <a:srgbClr val="000000"/>
                          </a:solidFill>
                          <a:effectLst/>
                          <a:latin typeface="Calibri" panose="020F0502020204030204" pitchFamily="34" charset="0"/>
                        </a:rPr>
                        <a:t>15</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to determine  which of the BPE Client’s configured networks a BPE AP belongs to (if any), while  providing some mitigation against an eavesdropper easily  identifying the ESS of the BPE AP.</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900" b="0" i="0" u="none" strike="noStrike">
                          <a:solidFill>
                            <a:srgbClr val="BFBFBF"/>
                          </a:solidFill>
                          <a:effectLst/>
                          <a:latin typeface="Calibri" panose="020F0502020204030204" pitchFamily="34" charset="0"/>
                        </a:rPr>
                        <a:t>17</a:t>
                      </a:r>
                    </a:p>
                  </a:txBody>
                  <a:tcPr marL="9525" marR="9525" marT="9525" marB="0" anchor="ctr"/>
                </a:tc>
                <a:tc>
                  <a:txBody>
                    <a:bodyPr/>
                    <a:lstStyle/>
                    <a:p>
                      <a:pPr algn="just" rtl="0" fontAlgn="ctr"/>
                      <a:r>
                        <a:rPr lang="en-US" sz="1000" b="0" i="0" u="none" strike="noStrike" dirty="0">
                          <a:solidFill>
                            <a:srgbClr val="BFBFBF"/>
                          </a:solidFill>
                          <a:effectLst/>
                          <a:latin typeface="Calibri" panose="020F0502020204030204" pitchFamily="34" charset="0"/>
                        </a:rPr>
                        <a:t> BPE AP may change its</a:t>
                      </a:r>
                      <a:r>
                        <a:rPr lang="en-US" sz="1000" b="0" i="1" u="none" strike="noStrike" dirty="0">
                          <a:solidFill>
                            <a:srgbClr val="BFBFBF"/>
                          </a:solidFill>
                          <a:effectLst/>
                          <a:latin typeface="Calibri" panose="020F0502020204030204" pitchFamily="34" charset="0"/>
                        </a:rPr>
                        <a:t> AP identification information</a:t>
                      </a:r>
                      <a:r>
                        <a:rPr lang="en-US" sz="1000" b="0" i="0" u="none" strike="noStrike" dirty="0">
                          <a:solidFill>
                            <a:srgbClr val="BFBFBF"/>
                          </a:solidFill>
                          <a:effectLst/>
                          <a:latin typeface="Calibri" panose="020F0502020204030204" pitchFamily="34" charset="0"/>
                        </a:rPr>
                        <a:t> while there are no Clients associated.</a:t>
                      </a:r>
                      <a:br>
                        <a:rPr lang="en-US" sz="1000" b="0" i="0" u="none" strike="noStrike" dirty="0">
                          <a:solidFill>
                            <a:srgbClr val="BFBFBF"/>
                          </a:solidFill>
                          <a:effectLst/>
                          <a:latin typeface="Calibri" panose="020F0502020204030204" pitchFamily="34" charset="0"/>
                        </a:rPr>
                      </a:br>
                      <a:r>
                        <a:rPr lang="en-US" sz="1000" b="0" i="0" u="none" strike="noStrike" dirty="0">
                          <a:solidFill>
                            <a:srgbClr val="BFBFBF"/>
                          </a:solidFill>
                          <a:effectLst/>
                          <a:latin typeface="Calibri" panose="020F0502020204030204" pitchFamily="34" charset="0"/>
                        </a:rPr>
                        <a:t>Alternatively, is this really a behavior that needs a specification?</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Proposed, may be rolled into 18</a:t>
                      </a:r>
                    </a:p>
                  </a:txBody>
                  <a:tcPr marL="9525" marR="9525" marT="9525" marB="0" anchor="ctr"/>
                </a:tc>
                <a:tc>
                  <a:txBody>
                    <a:bodyPr/>
                    <a:lstStyle/>
                    <a:p>
                      <a:pPr algn="ctr" fontAlgn="ctr"/>
                      <a:r>
                        <a:rPr lang="en-US" sz="900" b="0" i="0" u="none" strike="noStrike">
                          <a:solidFill>
                            <a:srgbClr val="BFBFBF"/>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900" b="0" i="0" u="none" strike="noStrike">
                          <a:solidFill>
                            <a:srgbClr val="000000"/>
                          </a:solidFill>
                          <a:effectLst/>
                          <a:latin typeface="Calibri" panose="020F0502020204030204" pitchFamily="34" charset="0"/>
                        </a:rPr>
                        <a:t>18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AP to facilitate changing its</a:t>
                      </a:r>
                      <a:r>
                        <a:rPr lang="en-US" sz="1000" b="0" i="1" u="none" strike="noStrike">
                          <a:solidFill>
                            <a:srgbClr val="000000"/>
                          </a:solidFill>
                          <a:effectLst/>
                          <a:latin typeface="Calibri" panose="020F0502020204030204" pitchFamily="34" charset="0"/>
                        </a:rPr>
                        <a:t> AP identification information</a:t>
                      </a:r>
                      <a:r>
                        <a:rPr lang="en-US" sz="1000" b="0" i="0" u="none" strike="noStrike">
                          <a:solidFill>
                            <a:srgbClr val="000000"/>
                          </a:solidFill>
                          <a:effectLst/>
                          <a:latin typeface="Calibri" panose="020F0502020204030204" pitchFamily="34" charset="0"/>
                        </a:rPr>
                        <a:t> while there are Clients associated, without disrupting the connectivity from the Clients, </a:t>
                      </a:r>
                      <a:r>
                        <a:rPr lang="en-US" sz="1000" b="0" i="1" u="none" strike="noStrike">
                          <a:solidFill>
                            <a:srgbClr val="000000"/>
                          </a:solidFill>
                          <a:effectLst/>
                          <a:latin typeface="Calibri" panose="020F0502020204030204" pitchFamily="34" charset="0"/>
                        </a:rPr>
                        <a:t>and/or clients in the process of associating</a:t>
                      </a:r>
                      <a:r>
                        <a:rPr lang="en-US" sz="1000" b="0" i="0" u="none" strike="noStrike">
                          <a:solidFill>
                            <a:srgbClr val="000000"/>
                          </a:solidFill>
                          <a:effectLst/>
                          <a:latin typeface="Calibri" panose="020F0502020204030204" pitchFamily="34" charset="0"/>
                        </a:rPr>
                        <a: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Approved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900" b="0" i="0" u="none" strike="noStrike">
                          <a:solidFill>
                            <a:srgbClr val="000000"/>
                          </a:solidFill>
                          <a:effectLst/>
                          <a:latin typeface="Calibri" panose="020F0502020204030204" pitchFamily="34" charset="0"/>
                        </a:rPr>
                        <a:t>19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a BPE Client and BPE AP to establish the BPE AP’s DS MAC Address without the BPE AP’s DS MAC Address being transmitted in the clear.</a:t>
                      </a:r>
                      <a:r>
                        <a:rPr lang="en-US" sz="1000" b="0" i="1" u="none" strike="noStrike">
                          <a:solidFill>
                            <a:srgbClr val="000000"/>
                          </a:solidFill>
                          <a:effectLst/>
                          <a:latin typeface="Calibri" panose="020F0502020204030204" pitchFamily="34" charset="0"/>
                        </a:rPr>
                        <a:t> This will likely be the same mechanism as used in Req 12.</a:t>
                      </a:r>
                      <a:endParaRPr lang="en-US" sz="10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900" b="0" i="0" u="none" strike="noStrike">
                          <a:solidFill>
                            <a:srgbClr val="000000"/>
                          </a:solidFill>
                          <a:effectLst/>
                          <a:latin typeface="Calibri" panose="020F0502020204030204" pitchFamily="34" charset="0"/>
                        </a:rPr>
                        <a:t>28</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APs and CPE Clients to use </a:t>
                      </a:r>
                      <a:r>
                        <a:rPr lang="en-US" sz="1000" b="1" i="0" u="none" strike="noStrike">
                          <a:solidFill>
                            <a:srgbClr val="000000"/>
                          </a:solidFill>
                          <a:effectLst/>
                          <a:latin typeface="Calibri" panose="020F0502020204030204" pitchFamily="34" charset="0"/>
                        </a:rPr>
                        <a:t>separate</a:t>
                      </a:r>
                      <a:r>
                        <a:rPr lang="en-US" sz="1000" b="0" i="0" u="none" strike="noStrike">
                          <a:solidFill>
                            <a:srgbClr val="000000"/>
                          </a:solidFill>
                          <a:effectLst/>
                          <a:latin typeface="Calibri" panose="020F0502020204030204" pitchFamily="34" charset="0"/>
                        </a:rPr>
                        <a:t> MAC addresses for ongoing sensing measurements </a:t>
                      </a:r>
                      <a:r>
                        <a:rPr lang="en-US" sz="1000" b="1" i="0" u="none" strike="noStrike">
                          <a:solidFill>
                            <a:srgbClr val="000000"/>
                          </a:solidFill>
                          <a:effectLst/>
                          <a:latin typeface="Calibri" panose="020F0502020204030204" pitchFamily="34" charset="0"/>
                        </a:rPr>
                        <a:t>versus</a:t>
                      </a:r>
                      <a:r>
                        <a:rPr lang="en-US" sz="1000" b="0" i="0" u="none" strike="noStrike">
                          <a:solidFill>
                            <a:srgbClr val="000000"/>
                          </a:solidFill>
                          <a:effectLst/>
                          <a:latin typeface="Calibri" panose="020F0502020204030204" pitchFamily="34" charset="0"/>
                        </a:rPr>
                        <a:t> data transmissions. (TGbf sensing, TGaz location determination)</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900" b="0" i="0" u="none" strike="noStrike">
                          <a:solidFill>
                            <a:srgbClr val="000000"/>
                          </a:solidFill>
                          <a:effectLst/>
                          <a:latin typeface="Calibri" panose="020F0502020204030204" pitchFamily="34" charset="0"/>
                        </a:rPr>
                        <a:t>29</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900" b="0" i="0" u="none" strike="noStrike">
                          <a:solidFill>
                            <a:srgbClr val="000000"/>
                          </a:solidFill>
                          <a:effectLst/>
                          <a:latin typeface="Calibri" panose="020F0502020204030204" pitchFamily="34" charset="0"/>
                        </a:rPr>
                        <a:t>31</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encrypt/obfuscate (details TBD) power save related MAC Header fields (PM, EOSP, MD).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900" b="0" i="0" u="none" strike="noStrike">
                          <a:solidFill>
                            <a:srgbClr val="000000"/>
                          </a:solidFill>
                          <a:effectLst/>
                          <a:latin typeface="Calibri" panose="020F0502020204030204" pitchFamily="34" charset="0"/>
                        </a:rPr>
                        <a:t>32</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+HTC field and the HT Control field.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900" b="0" i="0" u="none" strike="noStrike">
                          <a:solidFill>
                            <a:srgbClr val="000000"/>
                          </a:solidFill>
                          <a:effectLst/>
                          <a:latin typeface="Calibri" panose="020F0502020204030204" pitchFamily="34" charset="0"/>
                        </a:rPr>
                        <a:t>33</a:t>
                      </a:r>
                    </a:p>
                  </a:txBody>
                  <a:tcPr marL="9525" marR="9525" marT="9525" marB="0" anchor="ctr"/>
                </a:tc>
                <a:tc>
                  <a:txBody>
                    <a:bodyPr/>
                    <a:lstStyle/>
                    <a:p>
                      <a:pPr algn="just" rtl="0" fontAlgn="ctr"/>
                      <a:r>
                        <a:rPr lang="en-US" sz="1000" b="0" i="0" u="none" strike="noStrike">
                          <a:solidFill>
                            <a:srgbClr val="000000"/>
                          </a:solidFill>
                          <a:effectLst/>
                          <a:latin typeface="Calibri" panose="020F0502020204030204" pitchFamily="34" charset="0"/>
                        </a:rPr>
                        <a:t>11bi shall define a mechanism for CPE Clients and CPE APs to encrypt the Retry bit.</a:t>
                      </a:r>
                    </a:p>
                  </a:txBody>
                  <a:tcPr marL="9525" marR="9525" marT="9525" marB="0" anchor="ctr"/>
                </a:tc>
                <a:tc>
                  <a:txBody>
                    <a:bodyPr/>
                    <a:lstStyle/>
                    <a:p>
                      <a:pPr algn="ctr" fontAlgn="ctr"/>
                      <a:r>
                        <a:rPr lang="en-US" sz="9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9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1454512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August/September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(4)</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1105776189"/>
              </p:ext>
            </p:extLst>
          </p:nvPr>
        </p:nvGraphicFramePr>
        <p:xfrm>
          <a:off x="1005533" y="1665110"/>
          <a:ext cx="7132934" cy="438211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50" b="0" i="0" u="none" strike="noStrike">
                          <a:solidFill>
                            <a:srgbClr val="000000"/>
                          </a:solidFill>
                          <a:effectLst/>
                          <a:latin typeface="Calibri" panose="020F0502020204030204" pitchFamily="34" charset="0"/>
                        </a:rPr>
                        <a:t>34</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AP to transmit only encrypted management frames, for example beacons, discovery frames, etc.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50" b="0" i="0" u="none" strike="noStrike">
                          <a:solidFill>
                            <a:srgbClr val="000000"/>
                          </a:solidFill>
                          <a:effectLst/>
                          <a:latin typeface="Calibri" panose="020F0502020204030204" pitchFamily="34" charset="0"/>
                        </a:rPr>
                        <a:t>35</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BPE APs to randomize Beacon transmission times. (mobile AP)</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50" b="0" i="0" u="none" strike="noStrike">
                          <a:solidFill>
                            <a:srgbClr val="000000"/>
                          </a:solidFill>
                          <a:effectLst/>
                          <a:latin typeface="Calibri" panose="020F0502020204030204" pitchFamily="34" charset="0"/>
                        </a:rPr>
                        <a:t>36</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for the BPE Client and BPE AP to fast active and passive scan available PBE APs in the channel.</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50" b="0" i="0" u="none" strike="noStrike">
                          <a:solidFill>
                            <a:srgbClr val="000000"/>
                          </a:solidFill>
                          <a:effectLst/>
                          <a:latin typeface="Calibri" panose="020F0502020204030204" pitchFamily="34" charset="0"/>
                        </a:rPr>
                        <a:t>37</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new RNR element to include obfuscated BPE AP identifiers for out-of-the-band discovery of the BPE AP.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50" b="0" i="0" u="none" strike="noStrike">
                          <a:solidFill>
                            <a:srgbClr val="000000"/>
                          </a:solidFill>
                          <a:effectLst/>
                          <a:latin typeface="Calibri" panose="020F0502020204030204" pitchFamily="34" charset="0"/>
                        </a:rPr>
                        <a:t>38</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obfuscate affiliated BPE APs parameters so that eavesdropping STAs cannot determine that they belong to the same AP MLD.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50" b="0" i="0" u="none" strike="noStrike">
                          <a:solidFill>
                            <a:srgbClr val="000000"/>
                          </a:solidFill>
                          <a:effectLst/>
                          <a:latin typeface="Calibri" panose="020F0502020204030204" pitchFamily="34" charset="0"/>
                        </a:rPr>
                        <a:t>39</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and BPE Client to change the OTA MAC addresses, SN and PN they use for unicast transmissions at STA specific schedule.</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50" b="0" i="0" u="none" strike="noStrike">
                          <a:solidFill>
                            <a:srgbClr val="000000"/>
                          </a:solidFill>
                          <a:effectLst/>
                          <a:latin typeface="Calibri" panose="020F0502020204030204" pitchFamily="34" charset="0"/>
                        </a:rPr>
                        <a:t>40</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for BPE AP to obfuscate the RA, SN and PN of the group frames to avoid BPE AP tracking.</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50" b="0" i="0" u="none" strike="noStrike">
                          <a:solidFill>
                            <a:srgbClr val="000000"/>
                          </a:solidFill>
                          <a:effectLst/>
                          <a:latin typeface="Calibri" panose="020F0502020204030204" pitchFamily="34" charset="0"/>
                        </a:rPr>
                        <a:t>41</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BPE Client and BPE AP shall reset the Scrambler Seed on individual and group addressed frames when MAC address is changed.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50" b="0" i="0" u="none" strike="noStrike">
                          <a:solidFill>
                            <a:srgbClr val="000000"/>
                          </a:solidFill>
                          <a:effectLst/>
                          <a:latin typeface="Calibri" panose="020F0502020204030204" pitchFamily="34" charset="0"/>
                        </a:rPr>
                        <a:t>42</a:t>
                      </a:r>
                    </a:p>
                  </a:txBody>
                  <a:tcPr marL="9525" marR="9525" marT="9525" marB="0" anchor="ctr"/>
                </a:tc>
                <a:tc>
                  <a:txBody>
                    <a:bodyPr/>
                    <a:lstStyle/>
                    <a:p>
                      <a:pPr algn="just" rtl="0" fontAlgn="ctr"/>
                      <a:r>
                        <a:rPr lang="en-US" sz="1100" b="0" i="0" u="none" strike="noStrike" dirty="0">
                          <a:solidFill>
                            <a:srgbClr val="000000"/>
                          </a:solidFill>
                          <a:effectLst/>
                          <a:latin typeface="Calibri" panose="020F0502020204030204" pitchFamily="34" charset="0"/>
                        </a:rPr>
                        <a:t>BPE-F-111bi shall define a mechanism for BPE APs and BPE Clients to use different MAC addresses for ongoing sensing measurements and data transmissions. </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54499077"/>
                  </a:ext>
                </a:extLst>
              </a:tr>
              <a:tr h="542540">
                <a:tc>
                  <a:txBody>
                    <a:bodyPr/>
                    <a:lstStyle/>
                    <a:p>
                      <a:pPr algn="ctr" fontAlgn="ctr"/>
                      <a:r>
                        <a:rPr lang="en-US" sz="1050" b="0" i="0" u="none" strike="noStrike">
                          <a:solidFill>
                            <a:srgbClr val="000000"/>
                          </a:solidFill>
                          <a:effectLst/>
                          <a:latin typeface="Calibri" panose="020F0502020204030204" pitchFamily="34" charset="0"/>
                        </a:rPr>
                        <a:t>43</a:t>
                      </a:r>
                    </a:p>
                  </a:txBody>
                  <a:tcPr marL="9525" marR="9525" marT="9525" marB="0" anchor="ctr"/>
                </a:tc>
                <a:tc>
                  <a:txBody>
                    <a:bodyPr/>
                    <a:lstStyle/>
                    <a:p>
                      <a:pPr algn="just" rtl="0" fontAlgn="ctr"/>
                      <a:r>
                        <a:rPr lang="en-US" sz="1100" b="0" i="0" u="none" strike="noStrike">
                          <a:solidFill>
                            <a:srgbClr val="000000"/>
                          </a:solidFill>
                          <a:effectLst/>
                          <a:latin typeface="Calibri" panose="020F0502020204030204" pitchFamily="34" charset="0"/>
                        </a:rPr>
                        <a:t>11bi shall define a mechanism to protect transmitted sensing measurement frames against eavesdropper sensing estimations, i.e., the frames are protected from the eavesdroppers to perform sensing or ranging from the received frames.</a:t>
                      </a:r>
                    </a:p>
                  </a:txBody>
                  <a:tcPr marL="9525" marR="9525" marT="9525" marB="0" anchor="ctr"/>
                </a:tc>
                <a:tc>
                  <a:txBody>
                    <a:bodyPr/>
                    <a:lstStyle/>
                    <a:p>
                      <a:pPr algn="ctr" fontAlgn="ctr"/>
                      <a:r>
                        <a:rPr lang="en-US" sz="105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50" b="0" i="0" u="none" strike="noStrike" dirty="0">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2296017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Requirements (5)</a:t>
            </a:r>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633275402"/>
              </p:ext>
            </p:extLst>
          </p:nvPr>
        </p:nvGraphicFramePr>
        <p:xfrm>
          <a:off x="1005533" y="1665110"/>
          <a:ext cx="7132934" cy="4445269"/>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410060">
                <a:tc>
                  <a:txBody>
                    <a:bodyPr/>
                    <a:lstStyle/>
                    <a:p>
                      <a:pPr algn="ctr" fontAlgn="ctr"/>
                      <a:r>
                        <a:rPr lang="en-US" sz="1000" b="0" i="0" u="none" strike="noStrike">
                          <a:solidFill>
                            <a:srgbClr val="000000"/>
                          </a:solidFill>
                          <a:effectLst/>
                          <a:latin typeface="Calibri" panose="020F0502020204030204" pitchFamily="34" charset="0"/>
                        </a:rPr>
                        <a:t>44</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a BPE Client and BPE AP to obfuscate the transmitted TID to an uncorrelated new value in Associate STA in State 4, without any loss of connection.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13136232"/>
                  </a:ext>
                </a:extLst>
              </a:tr>
              <a:tr h="277579">
                <a:tc>
                  <a:txBody>
                    <a:bodyPr/>
                    <a:lstStyle/>
                    <a:p>
                      <a:pPr algn="ctr" fontAlgn="ctr"/>
                      <a:r>
                        <a:rPr lang="en-US" sz="1000" b="0" i="0" u="none" strike="noStrike">
                          <a:solidFill>
                            <a:srgbClr val="000000"/>
                          </a:solidFill>
                          <a:effectLst/>
                          <a:latin typeface="Calibri" panose="020F0502020204030204" pitchFamily="34" charset="0"/>
                        </a:rPr>
                        <a:t>45</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power save related MAC Header fields (PM, EOSP, MD).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534734883"/>
                  </a:ext>
                </a:extLst>
              </a:tr>
              <a:tr h="277579">
                <a:tc>
                  <a:txBody>
                    <a:bodyPr/>
                    <a:lstStyle/>
                    <a:p>
                      <a:pPr algn="ctr" fontAlgn="ctr"/>
                      <a:r>
                        <a:rPr lang="en-US" sz="1000" b="0" i="0" u="none" strike="noStrike">
                          <a:solidFill>
                            <a:srgbClr val="000000"/>
                          </a:solidFill>
                          <a:effectLst/>
                          <a:latin typeface="Calibri" panose="020F0502020204030204" pitchFamily="34" charset="0"/>
                        </a:rPr>
                        <a:t>46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+HTC field and the HT Control field.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4010249822"/>
                  </a:ext>
                </a:extLst>
              </a:tr>
              <a:tr h="410060">
                <a:tc>
                  <a:txBody>
                    <a:bodyPr/>
                    <a:lstStyle/>
                    <a:p>
                      <a:pPr algn="ctr" fontAlgn="ctr"/>
                      <a:r>
                        <a:rPr lang="en-US" sz="1000" b="0" i="0" u="none" strike="noStrike">
                          <a:solidFill>
                            <a:srgbClr val="000000"/>
                          </a:solidFill>
                          <a:effectLst/>
                          <a:latin typeface="Calibri" panose="020F0502020204030204" pitchFamily="34" charset="0"/>
                        </a:rPr>
                        <a:t>47</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for BPE Clients and BPE APs to encrypt the Retry bit.</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3692523085"/>
                  </a:ext>
                </a:extLst>
              </a:tr>
              <a:tr h="277579">
                <a:tc>
                  <a:txBody>
                    <a:bodyPr/>
                    <a:lstStyle/>
                    <a:p>
                      <a:pPr algn="ctr" fontAlgn="ctr"/>
                      <a:r>
                        <a:rPr lang="en-US" sz="1000" b="0" i="0" u="none" strike="noStrike">
                          <a:solidFill>
                            <a:srgbClr val="000000"/>
                          </a:solidFill>
                          <a:effectLst/>
                          <a:latin typeface="Calibri" panose="020F0502020204030204" pitchFamily="34" charset="0"/>
                        </a:rPr>
                        <a:t>23a</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private MAC address that is used  by the 11bi non-AP STA or 11bi non-AP MLD for the DS and can be different for different 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221613184"/>
                  </a:ext>
                </a:extLst>
              </a:tr>
              <a:tr h="410060">
                <a:tc>
                  <a:txBody>
                    <a:bodyPr/>
                    <a:lstStyle/>
                    <a:p>
                      <a:pPr algn="ctr" fontAlgn="ctr"/>
                      <a:r>
                        <a:rPr lang="en-US" sz="1000" b="0" i="0" u="none" strike="noStrike">
                          <a:solidFill>
                            <a:srgbClr val="000000"/>
                          </a:solidFill>
                          <a:effectLst/>
                          <a:latin typeface="Calibri" panose="020F0502020204030204" pitchFamily="34" charset="0"/>
                        </a:rPr>
                        <a:t>23b</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The private MAC address of a 11bi non-AP STA or a 11bi non-AP MLD shall not be carried in the MAC header of the frame and shall not be carried in the frame body of a frame without protection if the frame is transmitted by the 11bi non-AP STA or any non-AP STA affiliated with the 11bi non-AP MLD or if the frame is transmitted by the 11bi AP to the 11bi non-AP STA or by any AP affiliated with a 11bi AP MLD to any non-AP STA affiliated with the 11bi non-AP MLD</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154991160"/>
                  </a:ext>
                </a:extLst>
              </a:tr>
              <a:tr h="410060">
                <a:tc>
                  <a:txBody>
                    <a:bodyPr/>
                    <a:lstStyle/>
                    <a:p>
                      <a:pPr algn="ctr" fontAlgn="ctr"/>
                      <a:r>
                        <a:rPr lang="en-US" sz="1000" b="0" i="0" u="none" strike="noStrike">
                          <a:solidFill>
                            <a:srgbClr val="000000"/>
                          </a:solidFill>
                          <a:effectLst/>
                          <a:latin typeface="Calibri" panose="020F0502020204030204" pitchFamily="34" charset="0"/>
                        </a:rPr>
                        <a:t>23c</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non-AP STA or 11bi non-AP MLD can decide the lifetime of the private MAC address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proposed</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875875933"/>
                  </a:ext>
                </a:extLst>
              </a:tr>
              <a:tr h="277579">
                <a:tc>
                  <a:txBody>
                    <a:bodyPr/>
                    <a:lstStyle/>
                    <a:p>
                      <a:pPr algn="ctr" fontAlgn="ctr"/>
                      <a:r>
                        <a:rPr lang="en-US" sz="1000" b="0" i="0" u="none" strike="noStrike">
                          <a:solidFill>
                            <a:srgbClr val="000000"/>
                          </a:solidFill>
                          <a:effectLst/>
                          <a:latin typeface="Calibri" panose="020F0502020204030204" pitchFamily="34" charset="0"/>
                        </a:rPr>
                        <a:t>16</a:t>
                      </a:r>
                    </a:p>
                  </a:txBody>
                  <a:tcPr marL="9525" marR="9525" marT="9525" marB="0" anchor="ctr"/>
                </a:tc>
                <a:tc>
                  <a:txBody>
                    <a:bodyPr/>
                    <a:lstStyle/>
                    <a:p>
                      <a:pPr algn="just" rtl="0" fontAlgn="ctr"/>
                      <a:r>
                        <a:rPr lang="en-US" sz="1050" b="0" i="0" u="none" strike="noStrike">
                          <a:solidFill>
                            <a:srgbClr val="000000"/>
                          </a:solidFill>
                          <a:effectLst/>
                          <a:latin typeface="Calibri" panose="020F0502020204030204" pitchFamily="34" charset="0"/>
                        </a:rPr>
                        <a:t>11bi shall define a mechanism such that the BPE AP may exclude certain TBD elements when transmitting Beacon frames. </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a:solidFill>
                            <a:srgbClr val="000000"/>
                          </a:solidFill>
                          <a:effectLst/>
                          <a:latin typeface="Calibri" panose="020F0502020204030204" pitchFamily="34" charset="0"/>
                        </a:rPr>
                        <a:t>BPE</a:t>
                      </a:r>
                    </a:p>
                  </a:txBody>
                  <a:tcPr marL="9525" marR="9525" marT="9525" marB="0" anchor="ctr"/>
                </a:tc>
                <a:extLst>
                  <a:ext uri="{0D108BD9-81ED-4DB2-BD59-A6C34878D82A}">
                    <a16:rowId xmlns:a16="http://schemas.microsoft.com/office/drawing/2014/main" val="2178411921"/>
                  </a:ext>
                </a:extLst>
              </a:tr>
              <a:tr h="542540">
                <a:tc>
                  <a:txBody>
                    <a:bodyPr/>
                    <a:lstStyle/>
                    <a:p>
                      <a:pPr algn="ctr" fontAlgn="ctr"/>
                      <a:r>
                        <a:rPr lang="en-US" sz="1000" b="0" i="0" u="none" strike="noStrike">
                          <a:solidFill>
                            <a:srgbClr val="000000"/>
                          </a:solidFill>
                          <a:effectLst/>
                          <a:latin typeface="Calibri" panose="020F0502020204030204" pitchFamily="34" charset="0"/>
                        </a:rPr>
                        <a:t>24</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 mechanism to carry the DS MAC address of a 11bi non-AP STA or an 11bi non-AP MLD in a protected (Re)association Request frame (and any other TBD  protected management frames)  from the 11bi non-AP STA to a 11bi AP or from the 11bi non-AP MLD to a 11bi AP MLD. </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54499077"/>
                  </a:ext>
                </a:extLst>
              </a:tr>
            </a:tbl>
          </a:graphicData>
        </a:graphic>
      </p:graphicFrame>
    </p:spTree>
    <p:extLst>
      <p:ext uri="{BB962C8B-B14F-4D97-AF65-F5344CB8AC3E}">
        <p14:creationId xmlns:p14="http://schemas.microsoft.com/office/powerpoint/2010/main" val="942904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16C1C-1AE3-116D-70F4-14AA870E31EC}"/>
              </a:ext>
            </a:extLst>
          </p:cNvPr>
          <p:cNvSpPr>
            <a:spLocks noGrp="1"/>
          </p:cNvSpPr>
          <p:nvPr>
            <p:ph type="title"/>
          </p:nvPr>
        </p:nvSpPr>
        <p:spPr/>
        <p:txBody>
          <a:bodyPr/>
          <a:lstStyle/>
          <a:p>
            <a:r>
              <a:rPr lang="en-US" dirty="0"/>
              <a:t>Summary of </a:t>
            </a:r>
            <a:r>
              <a:rPr lang="en-US"/>
              <a:t>Requirements (6)</a:t>
            </a:r>
            <a:endParaRPr lang="en-US" dirty="0"/>
          </a:p>
        </p:txBody>
      </p:sp>
      <p:graphicFrame>
        <p:nvGraphicFramePr>
          <p:cNvPr id="4" name="Content Placeholder 3">
            <a:extLst>
              <a:ext uri="{FF2B5EF4-FFF2-40B4-BE49-F238E27FC236}">
                <a16:creationId xmlns:a16="http://schemas.microsoft.com/office/drawing/2014/main" id="{B184EC9B-EF62-35FC-9BB7-C4477F04B133}"/>
              </a:ext>
            </a:extLst>
          </p:cNvPr>
          <p:cNvGraphicFramePr>
            <a:graphicFrameLocks noGrp="1"/>
          </p:cNvGraphicFramePr>
          <p:nvPr>
            <p:ph idx="1"/>
            <p:extLst>
              <p:ext uri="{D42A27DB-BD31-4B8C-83A1-F6EECF244321}">
                <p14:modId xmlns:p14="http://schemas.microsoft.com/office/powerpoint/2010/main" val="3177935709"/>
              </p:ext>
            </p:extLst>
          </p:nvPr>
        </p:nvGraphicFramePr>
        <p:xfrm>
          <a:off x="1005533" y="1665110"/>
          <a:ext cx="7132934" cy="2367364"/>
        </p:xfrm>
        <a:graphic>
          <a:graphicData uri="http://schemas.openxmlformats.org/drawingml/2006/table">
            <a:tbl>
              <a:tblPr>
                <a:tableStyleId>{5940675A-B579-460E-94D1-54222C63F5DA}</a:tableStyleId>
              </a:tblPr>
              <a:tblGrid>
                <a:gridCol w="613857">
                  <a:extLst>
                    <a:ext uri="{9D8B030D-6E8A-4147-A177-3AD203B41FA5}">
                      <a16:colId xmlns:a16="http://schemas.microsoft.com/office/drawing/2014/main" val="4060048253"/>
                    </a:ext>
                  </a:extLst>
                </a:gridCol>
                <a:gridCol w="4994946">
                  <a:extLst>
                    <a:ext uri="{9D8B030D-6E8A-4147-A177-3AD203B41FA5}">
                      <a16:colId xmlns:a16="http://schemas.microsoft.com/office/drawing/2014/main" val="2857363613"/>
                    </a:ext>
                  </a:extLst>
                </a:gridCol>
                <a:gridCol w="950217">
                  <a:extLst>
                    <a:ext uri="{9D8B030D-6E8A-4147-A177-3AD203B41FA5}">
                      <a16:colId xmlns:a16="http://schemas.microsoft.com/office/drawing/2014/main" val="1086371291"/>
                    </a:ext>
                  </a:extLst>
                </a:gridCol>
                <a:gridCol w="573914">
                  <a:extLst>
                    <a:ext uri="{9D8B030D-6E8A-4147-A177-3AD203B41FA5}">
                      <a16:colId xmlns:a16="http://schemas.microsoft.com/office/drawing/2014/main" val="3486398056"/>
                    </a:ext>
                  </a:extLst>
                </a:gridCol>
              </a:tblGrid>
              <a:tr h="277579">
                <a:tc>
                  <a:txBody>
                    <a:bodyPr/>
                    <a:lstStyle/>
                    <a:p>
                      <a:pPr algn="ctr" fontAlgn="ctr"/>
                      <a:r>
                        <a:rPr lang="en-US" sz="800" u="none" strike="noStrike">
                          <a:effectLst/>
                        </a:rPr>
                        <a:t>Requirement number</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l" fontAlgn="b"/>
                      <a:r>
                        <a:rPr lang="en-US" sz="800" u="none" strike="noStrike">
                          <a:effectLst/>
                        </a:rPr>
                        <a:t>Requirement Text</a:t>
                      </a:r>
                      <a:endParaRPr lang="en-US" sz="800" b="1" i="0" u="none" strike="noStrike">
                        <a:solidFill>
                          <a:srgbClr val="000000"/>
                        </a:solidFill>
                        <a:effectLst/>
                        <a:latin typeface="Calibri" panose="020F0502020204030204" pitchFamily="34" charset="0"/>
                      </a:endParaRPr>
                    </a:p>
                  </a:txBody>
                  <a:tcPr marL="6309" marR="6309" marT="6309" marB="0" anchor="b"/>
                </a:tc>
                <a:tc>
                  <a:txBody>
                    <a:bodyPr/>
                    <a:lstStyle/>
                    <a:p>
                      <a:pPr algn="ctr" fontAlgn="ctr"/>
                      <a:r>
                        <a:rPr lang="en-US" sz="800" u="none" strike="noStrike">
                          <a:effectLst/>
                        </a:rPr>
                        <a:t>Status</a:t>
                      </a:r>
                      <a:endParaRPr lang="en-US" sz="800" b="1" i="0" u="none" strike="noStrike">
                        <a:solidFill>
                          <a:srgbClr val="000000"/>
                        </a:solidFill>
                        <a:effectLst/>
                        <a:latin typeface="Calibri" panose="020F0502020204030204" pitchFamily="34" charset="0"/>
                      </a:endParaRPr>
                    </a:p>
                  </a:txBody>
                  <a:tcPr marL="6309" marR="6309" marT="6309" marB="0" anchor="ctr"/>
                </a:tc>
                <a:tc>
                  <a:txBody>
                    <a:bodyPr/>
                    <a:lstStyle/>
                    <a:p>
                      <a:pPr algn="ctr" fontAlgn="ctr"/>
                      <a:r>
                        <a:rPr lang="en-US" sz="800" u="none" strike="noStrike">
                          <a:effectLst/>
                        </a:rPr>
                        <a:t>Type</a:t>
                      </a:r>
                      <a:endParaRPr lang="en-US" sz="800" b="1" i="0" u="none" strike="noStrike">
                        <a:solidFill>
                          <a:srgbClr val="000000"/>
                        </a:solidFill>
                        <a:effectLst/>
                        <a:latin typeface="Calibri" panose="020F0502020204030204" pitchFamily="34" charset="0"/>
                      </a:endParaRPr>
                    </a:p>
                  </a:txBody>
                  <a:tcPr marL="6309" marR="6309" marT="6309" marB="0" anchor="ctr"/>
                </a:tc>
                <a:extLst>
                  <a:ext uri="{0D108BD9-81ED-4DB2-BD59-A6C34878D82A}">
                    <a16:rowId xmlns:a16="http://schemas.microsoft.com/office/drawing/2014/main" val="3585080098"/>
                  </a:ext>
                </a:extLst>
              </a:tr>
              <a:tr h="542540">
                <a:tc>
                  <a:txBody>
                    <a:bodyPr/>
                    <a:lstStyle/>
                    <a:p>
                      <a:pPr algn="ctr" fontAlgn="ctr"/>
                      <a:r>
                        <a:rPr lang="en-US" sz="1000" b="0" i="0" u="none" strike="noStrike">
                          <a:solidFill>
                            <a:srgbClr val="000000"/>
                          </a:solidFill>
                          <a:effectLst/>
                          <a:latin typeface="Calibri" panose="020F0502020204030204" pitchFamily="34" charset="0"/>
                        </a:rPr>
                        <a:t>26</a:t>
                      </a:r>
                    </a:p>
                  </a:txBody>
                  <a:tcPr marL="9525" marR="9525" marT="9525" marB="0" anchor="ctr"/>
                </a:tc>
                <a:tc>
                  <a:txBody>
                    <a:bodyPr/>
                    <a:lstStyle/>
                    <a:p>
                      <a:pPr algn="l" fontAlgn="b"/>
                      <a:r>
                        <a:rPr lang="en-US" sz="1050" b="0" i="0" u="none" strike="noStrike">
                          <a:solidFill>
                            <a:srgbClr val="000000"/>
                          </a:solidFill>
                          <a:effectLst/>
                          <a:latin typeface="Calibri" panose="020F0502020204030204" pitchFamily="34" charset="0"/>
                        </a:rPr>
                        <a:t>11bi shall define an optional protected version of the following unicast management frames between a CPE AP and an associated CPE Client:</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Notify Channel Width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SM Power save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CSI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Noncompressed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VHT Compressed Beamforming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Group ID Management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Operating Mode Notification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HE Compressed Beamforming/CQI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Quiet Time Period Action frame</a:t>
                      </a:r>
                      <a:br>
                        <a:rPr lang="en-US" sz="1050" b="0" i="0" u="none" strike="noStrike">
                          <a:solidFill>
                            <a:srgbClr val="000000"/>
                          </a:solidFill>
                          <a:effectLst/>
                          <a:latin typeface="Calibri" panose="020F0502020204030204" pitchFamily="34" charset="0"/>
                        </a:rPr>
                      </a:br>
                      <a:r>
                        <a:rPr lang="en-US" sz="1050" b="0" i="0" u="none" strike="noStrike">
                          <a:solidFill>
                            <a:srgbClr val="000000"/>
                          </a:solidFill>
                          <a:effectLst/>
                          <a:latin typeface="Calibri" panose="020F0502020204030204" pitchFamily="34" charset="0"/>
                        </a:rPr>
                        <a:t>EHT Compressed Beamforming/CQI frame</a:t>
                      </a:r>
                    </a:p>
                  </a:txBody>
                  <a:tcPr marL="9525" marR="9525" marT="9525" marB="0" anchor="b"/>
                </a:tc>
                <a:tc>
                  <a:txBody>
                    <a:bodyPr/>
                    <a:lstStyle/>
                    <a:p>
                      <a:pPr algn="ctr" fontAlgn="ctr"/>
                      <a:r>
                        <a:rPr lang="en-US" sz="1000" b="0" i="0" u="none" strike="noStrike">
                          <a:solidFill>
                            <a:srgbClr val="000000"/>
                          </a:solidFill>
                          <a:effectLst/>
                          <a:latin typeface="Calibri" panose="020F0502020204030204" pitchFamily="34" charset="0"/>
                        </a:rPr>
                        <a:t>ready for motion</a:t>
                      </a:r>
                    </a:p>
                  </a:txBody>
                  <a:tcPr marL="9525" marR="9525" marT="9525" marB="0" anchor="ctr"/>
                </a:tc>
                <a:tc>
                  <a:txBody>
                    <a:bodyPr/>
                    <a:lstStyle/>
                    <a:p>
                      <a:pPr algn="ctr" fontAlgn="ctr"/>
                      <a:r>
                        <a:rPr lang="en-US" sz="1000" b="0" i="0" u="none" strike="noStrike" dirty="0">
                          <a:solidFill>
                            <a:srgbClr val="000000"/>
                          </a:solidFill>
                          <a:effectLst/>
                          <a:latin typeface="Calibri" panose="020F0502020204030204" pitchFamily="34" charset="0"/>
                        </a:rPr>
                        <a:t>CPE</a:t>
                      </a:r>
                    </a:p>
                  </a:txBody>
                  <a:tcPr marL="9525" marR="9525" marT="9525" marB="0" anchor="ctr"/>
                </a:tc>
                <a:extLst>
                  <a:ext uri="{0D108BD9-81ED-4DB2-BD59-A6C34878D82A}">
                    <a16:rowId xmlns:a16="http://schemas.microsoft.com/office/drawing/2014/main" val="2543000638"/>
                  </a:ext>
                </a:extLst>
              </a:tr>
            </a:tbl>
          </a:graphicData>
        </a:graphic>
      </p:graphicFrame>
    </p:spTree>
    <p:extLst>
      <p:ext uri="{BB962C8B-B14F-4D97-AF65-F5344CB8AC3E}">
        <p14:creationId xmlns:p14="http://schemas.microsoft.com/office/powerpoint/2010/main" val="7829565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8986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lang="en-US" dirty="0"/>
              <a:t>August/Sept. 2022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August 11,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13178</TotalTime>
  <Words>3870</Words>
  <Application>Microsoft Office PowerPoint</Application>
  <PresentationFormat>On-screen Show (4:3)</PresentationFormat>
  <Paragraphs>395</Paragraphs>
  <Slides>25</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August 11, 2022 </vt:lpstr>
      <vt:lpstr>Summary of Requirements (1)</vt:lpstr>
      <vt:lpstr>Summary of Requirements (2)</vt:lpstr>
      <vt:lpstr>Summary of Requirements (3)</vt:lpstr>
      <vt:lpstr>Summary of Requirements (4)</vt:lpstr>
      <vt:lpstr>Summary of Requirements (5)</vt:lpstr>
      <vt:lpstr>Summary of Requirements (6)</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209</cp:revision>
  <dcterms:modified xsi:type="dcterms:W3CDTF">2022-08-11T14:02:36Z</dcterms:modified>
</cp:coreProperties>
</file>