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63" r:id="rId5"/>
    <p:sldId id="265" r:id="rId6"/>
    <p:sldId id="266" r:id="rId7"/>
    <p:sldId id="270" r:id="rId8"/>
    <p:sldId id="271" r:id="rId9"/>
    <p:sldId id="274" r:id="rId10"/>
    <p:sldId id="272" r:id="rId11"/>
    <p:sldId id="269" r:id="rId12"/>
    <p:sldId id="273" r:id="rId13"/>
    <p:sldId id="276" r:id="rId14"/>
    <p:sldId id="277" r:id="rId15"/>
    <p:sldId id="278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7" autoAdjust="0"/>
    <p:restoredTop sz="94660"/>
  </p:normalViewPr>
  <p:slideViewPr>
    <p:cSldViewPr>
      <p:cViewPr varScale="1">
        <p:scale>
          <a:sx n="128" d="100"/>
          <a:sy n="128" d="100"/>
        </p:scale>
        <p:origin x="163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Jarkko Kneckt,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802.11-22/1306r3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BPE Beaconing and discovery requirements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113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2022-08-09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159224"/>
              </p:ext>
            </p:extLst>
          </p:nvPr>
        </p:nvGraphicFramePr>
        <p:xfrm>
          <a:off x="533400" y="2616200"/>
          <a:ext cx="8156575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55000" imgH="3683000" progId="Word.Document.8">
                  <p:embed/>
                </p:oleObj>
              </mc:Choice>
              <mc:Fallback>
                <p:oleObj name="Document" r:id="rId3" imgW="8255000" imgH="3683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16200"/>
                        <a:ext cx="8156575" cy="363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F88E-430B-5EDF-C6D9-CF9A77E2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PBE AP discovery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CC1D-6FC2-35C6-83F0-30D9E164F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the BPE Client to send a broadcast non-encrypted request frame to solicit encrypted Beacons from the BPE APs in the channel.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PBE AP is discoverable through its encrypted Beacons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reduce scanning time, the STA should be able to solicit encrypted Beacons from APs in proximity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mechanism is similar to the broadcast Probe Req/resp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65CA-F455-C711-946E-F34912841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98904-67B5-5B11-C349-5A5A2CCB0D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F8C046-1AB6-822E-B9B1-3869A0988F4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9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A87-CA88-AFF5-27DF-070BF1E9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Solicited Beacons from BPE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529A-A58B-BBA2-1901-B4AD2CA0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71010"/>
            <a:ext cx="7770813" cy="2423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BPE STA may send unencrypted Broadcast Query Request frame to solicit encrypted Beacons from BPE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BPE AP may respond with PE Beacon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EC87F-3361-5CEC-DD6C-0C7001A94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3021-EFD6-9B26-FB95-AC4D94D396C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D82BA6-2529-C47A-3F4F-348DA80EA3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A9304-ECBA-D576-8554-D7057E52072F}"/>
              </a:ext>
            </a:extLst>
          </p:cNvPr>
          <p:cNvSpPr/>
          <p:nvPr/>
        </p:nvSpPr>
        <p:spPr bwMode="auto">
          <a:xfrm>
            <a:off x="2286000" y="2271023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STA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24C440-1DF2-46BF-E645-4E7304F51422}"/>
              </a:ext>
            </a:extLst>
          </p:cNvPr>
          <p:cNvSpPr/>
          <p:nvPr/>
        </p:nvSpPr>
        <p:spPr bwMode="auto">
          <a:xfrm>
            <a:off x="5999385" y="2208768"/>
            <a:ext cx="857265" cy="8531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BPE AP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28690-4325-E8E7-F113-FAE2C54A74BA}"/>
              </a:ext>
            </a:extLst>
          </p:cNvPr>
          <p:cNvCxnSpPr>
            <a:cxnSpLocks/>
          </p:cNvCxnSpPr>
          <p:nvPr/>
        </p:nvCxnSpPr>
        <p:spPr bwMode="auto">
          <a:xfrm>
            <a:off x="3143265" y="2472535"/>
            <a:ext cx="28561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9701F1-DA77-2D29-0432-257A608833CB}"/>
              </a:ext>
            </a:extLst>
          </p:cNvPr>
          <p:cNvSpPr txBox="1"/>
          <p:nvPr/>
        </p:nvSpPr>
        <p:spPr>
          <a:xfrm>
            <a:off x="3199257" y="216608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Broadcast Query Request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BA7272-C5A6-E457-B6F1-64B6E66EA7DC}"/>
              </a:ext>
            </a:extLst>
          </p:cNvPr>
          <p:cNvSpPr txBox="1"/>
          <p:nvPr/>
        </p:nvSpPr>
        <p:spPr>
          <a:xfrm>
            <a:off x="3905005" y="2668870"/>
            <a:ext cx="1388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PE Beacon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24516-46EC-4332-8703-23DFB1B43A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43265" y="2967953"/>
            <a:ext cx="2856120" cy="134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9352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E5AE-DAAB-E06F-4B3F-2C9840D1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CPE/BPE AP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2E80-3F82-767F-AD51-45074157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0388"/>
            <a:ext cx="7770813" cy="4264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11bi non-AP MLD to request capabilities and operation parameters of APs affiliated with the associated 11bi AP MLD using a protected request/response action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ML probe request and response are used for this query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These frames are not encrypted, but they may contain privacy sensitive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and </a:t>
            </a:r>
            <a:r>
              <a:rPr lang="en-US" dirty="0" err="1"/>
              <a:t>SubType</a:t>
            </a:r>
            <a:r>
              <a:rPr lang="en-US" dirty="0"/>
              <a:t> fields of the frames reveal the type of the fame. Robust action frame may be also other type of the frame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new frames may be transmitted in post association or in PASN protection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DE50D-C3F8-8930-95F1-69802157E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F012-ADE3-B0AF-4C01-0B80782946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6FEB92-0D88-972F-C0BD-E692C1DD51D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77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32A-82A9-6590-4B3D-1F158B17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PASN and infrastructure encryption on a CPE 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86FF-1EA3-1C30-94B8-739574C7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Currently proposed requirement 28: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“11bi shall define a mechanism for CPE APs and CPE Clients to use separate MAC addresses for ongoing sensing measurements versus data transmissions.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current requirement is considered too broad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requirement is limited to enable a CPE STA PASN keys use and association with the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Modified  requirement: </a:t>
            </a:r>
            <a:r>
              <a:rPr lang="en-US" i="1" dirty="0"/>
              <a:t>”11bi shall define a mechanism for CPE Clients to use separate MAC addresses for ongoing PASN protected sensing measurements versus data transmissions with the same AP. (</a:t>
            </a:r>
            <a:r>
              <a:rPr lang="en-US" i="1" dirty="0" err="1"/>
              <a:t>TGbf</a:t>
            </a:r>
            <a:r>
              <a:rPr lang="en-US" i="1" dirty="0"/>
              <a:t> sensing, </a:t>
            </a:r>
            <a:r>
              <a:rPr lang="en-US" i="1" dirty="0" err="1"/>
              <a:t>TGaz</a:t>
            </a:r>
            <a:r>
              <a:rPr lang="en-US" i="1" dirty="0"/>
              <a:t> location determination)”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  <a:p>
            <a:pPr lvl="1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76A76-975C-6F6F-159D-7FB2C76D0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00DE4-18F5-E408-EBA8-5ABE8995804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772291-01C4-93F9-AFC7-06F9C4B0C9D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68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D8E6-CC7B-C071-DCB6-E55342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modified and proposed BPE beaconing and scanning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F16C-CFE5-D954-4D42-F3EF1AD5EA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471-9082-AAE6-689B-622F0EDBE4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74D25-4DF4-E8B5-5A61-9DBF51D98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010D8C-851C-0910-6EFF-DC5288FE2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52446"/>
              </p:ext>
            </p:extLst>
          </p:nvPr>
        </p:nvGraphicFramePr>
        <p:xfrm>
          <a:off x="696912" y="1737761"/>
          <a:ext cx="8142288" cy="39947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695">
                  <a:extLst>
                    <a:ext uri="{9D8B030D-6E8A-4147-A177-3AD203B41FA5}">
                      <a16:colId xmlns:a16="http://schemas.microsoft.com/office/drawing/2014/main" val="4060048253"/>
                    </a:ext>
                  </a:extLst>
                </a:gridCol>
                <a:gridCol w="4407764">
                  <a:extLst>
                    <a:ext uri="{9D8B030D-6E8A-4147-A177-3AD203B41FA5}">
                      <a16:colId xmlns:a16="http://schemas.microsoft.com/office/drawing/2014/main" val="2857363613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61904774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086371291"/>
                    </a:ext>
                  </a:extLst>
                </a:gridCol>
                <a:gridCol w="1515801">
                  <a:extLst>
                    <a:ext uri="{9D8B030D-6E8A-4147-A177-3AD203B41FA5}">
                      <a16:colId xmlns:a16="http://schemas.microsoft.com/office/drawing/2014/main" val="3486398056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Requirement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Requirement Text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Status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Type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extLst>
                  <a:ext uri="{0D108BD9-81ED-4DB2-BD59-A6C34878D82A}">
                    <a16:rowId xmlns:a16="http://schemas.microsoft.com/office/drawing/2014/main" val="3585080098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NEW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11bi shall define a Beacon frame that includes a secure hash outcome value to identify the BPE AP.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The 802.11bi specification shall specify the rule to calculate secure Hash value. 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The hash algorithm and the input parameters are TBD.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 I6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BPE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156539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NEW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11bi shall define a new type of encrypted Beacon frame and define a mechanism for the BPE AP to transmit the new type of encrypted Beacon frame.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 I6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BPE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523085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NEW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11bi shall define a mechanism for the BPE Client to send a broadcast non-encrypted request frame to solicit encrypted Beacon frame from the BPE AP.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I2, I6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BPE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602178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NEW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11bi shall define a mechanism for the BPE Client to send a broadcast non-encrypted request frame to solicit encrypted Beacons from the BPE APs in the channel.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I2, I6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BPE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3362805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NEW, similar to 49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11bi shall define a mechanism for a 11bi non-AP MLD to request capabilities and operation parameters of APs affiliated with the associated 11bi AP MLD using a protected request/response action frame.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I2, I6, I7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BPE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613184"/>
                  </a:ext>
                </a:extLst>
              </a:tr>
              <a:tr h="41006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Gothic" panose="020B0609070205080204" pitchFamily="49" charset="-128"/>
                        </a:rPr>
                        <a:t>11bi shall define a mechanism for a CPE non-AP STA to request capabilities and operation parameters of the associated CPE AP or a CPE non-AP MLD to request capabilities and operation parameters of APs affiliated with the associated CPE AP MLD using an individually addressed protected request/response action frame.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Gothic" panose="020B0609070205080204" pitchFamily="49" charset="-128"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Proposed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Proposed 22/1221r1 (11/August 2022)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Straw poll – unanimous consent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</a:tabLs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Sept 2022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9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83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3D8E6-CC7B-C071-DCB6-E55342F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modified and proposed scanning and ranging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F16C-CFE5-D954-4D42-F3EF1AD5EA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B1471-9082-AAE6-689B-622F0EDBE4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A74D25-4DF4-E8B5-5A61-9DBF51D9844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E010D8C-851C-0910-6EFF-DC5288FE2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74280"/>
              </p:ext>
            </p:extLst>
          </p:nvPr>
        </p:nvGraphicFramePr>
        <p:xfrm>
          <a:off x="1004739" y="2057400"/>
          <a:ext cx="7132934" cy="20454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695">
                  <a:extLst>
                    <a:ext uri="{9D8B030D-6E8A-4147-A177-3AD203B41FA5}">
                      <a16:colId xmlns:a16="http://schemas.microsoft.com/office/drawing/2014/main" val="4060048253"/>
                    </a:ext>
                  </a:extLst>
                </a:gridCol>
                <a:gridCol w="4407764">
                  <a:extLst>
                    <a:ext uri="{9D8B030D-6E8A-4147-A177-3AD203B41FA5}">
                      <a16:colId xmlns:a16="http://schemas.microsoft.com/office/drawing/2014/main" val="2857363613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61904774"/>
                    </a:ext>
                  </a:extLst>
                </a:gridCol>
                <a:gridCol w="838514">
                  <a:extLst>
                    <a:ext uri="{9D8B030D-6E8A-4147-A177-3AD203B41FA5}">
                      <a16:colId xmlns:a16="http://schemas.microsoft.com/office/drawing/2014/main" val="1086371291"/>
                    </a:ext>
                  </a:extLst>
                </a:gridCol>
                <a:gridCol w="506447">
                  <a:extLst>
                    <a:ext uri="{9D8B030D-6E8A-4147-A177-3AD203B41FA5}">
                      <a16:colId xmlns:a16="http://schemas.microsoft.com/office/drawing/2014/main" val="3486398056"/>
                    </a:ext>
                  </a:extLst>
                </a:gridCol>
              </a:tblGrid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Requirement number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Requirement Text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</a:t>
                      </a: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Status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" marR="6309" marT="6309" marB="0" anchor="ctr"/>
                </a:tc>
                <a:extLst>
                  <a:ext uri="{0D108BD9-81ED-4DB2-BD59-A6C34878D82A}">
                    <a16:rowId xmlns:a16="http://schemas.microsoft.com/office/drawing/2014/main" val="3585080098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Replaces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50" i="1" dirty="0"/>
                        <a:t>11bi shall define a mechanism for CPE Clients to use separate MAC addresses for ongoing PASN protected sensing measurements versus data transmissions with the same AP. (</a:t>
                      </a:r>
                      <a:r>
                        <a:rPr lang="en-US" sz="1050" i="1" dirty="0" err="1"/>
                        <a:t>TGbf</a:t>
                      </a:r>
                      <a:r>
                        <a:rPr lang="en-US" sz="1050" i="1" dirty="0"/>
                        <a:t> sensing, </a:t>
                      </a:r>
                      <a:r>
                        <a:rPr lang="en-US" sz="1050" i="1" dirty="0" err="1"/>
                        <a:t>TGaz</a:t>
                      </a:r>
                      <a:r>
                        <a:rPr lang="en-US" sz="1050" i="1" dirty="0"/>
                        <a:t> location determination)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I2, I8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2156539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CPE APs and CPE Clients to use </a:t>
                      </a:r>
                      <a:r>
                        <a:rPr lang="en-US" sz="10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separate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 addresses for ongoing sensing measurements </a:t>
                      </a:r>
                      <a:r>
                        <a:rPr lang="en-US" sz="10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versus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transmissions. (</a:t>
                      </a:r>
                      <a:r>
                        <a:rPr lang="en-US" sz="10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TGbf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sensing, </a:t>
                      </a:r>
                      <a:r>
                        <a:rPr lang="en-US" sz="1000" b="0" i="0" u="none" strike="sng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 determination)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8496342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0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to protect transmitted sensing measurement frames against eavesdropper sensing estimations, i.e., the frames are protected from the eavesdroppers to perform sensing or ranging from the received frames.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734883"/>
                  </a:ext>
                </a:extLst>
              </a:tr>
              <a:tr h="2775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11bi shall define a mechanism for BPE APs and BPE Clients to use different MAC addresses for ongoing sensing measurements and data transmissions.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02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5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submission introduces encrypted PE Beacon and describes BPE BSS discovery operations.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R1 clarifies one CPE requirement (slide 13) and lists the requirements in 802.11bi format.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R2 updated requirement slides 14 and 15: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 BPE beaconing and scanning related requirements (slide 14).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	- Sensing and ranging requirements (slide 15).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PE Beacon frame type detection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4174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 Beacon frame is a new 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Extension Type (11) and </a:t>
            </a:r>
            <a:r>
              <a:rPr lang="en-US" dirty="0" err="1"/>
              <a:t>Sybtype</a:t>
            </a:r>
            <a:r>
              <a:rPr lang="en-US" dirty="0"/>
              <a:t> value 0010 is proposed for the PE Beacon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Only BPE STAs will receive the PE Beacon frame</a:t>
            </a:r>
          </a:p>
          <a:p>
            <a:pPr marL="457200" lvl="1" indent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F69FF-47B6-E15F-0EEC-DAF9C6DC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4" y="1748319"/>
            <a:ext cx="3965575" cy="4657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C746D-D733-15C4-688A-34BF7295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11" y="4716738"/>
            <a:ext cx="2757966" cy="15157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/>
              <a:t>August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/>
              <a:t>AP identifier 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44676"/>
            <a:ext cx="4191000" cy="434498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new type of Beacon frame that includes a random identifier and a checksum identifier which may be used to identify the AP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Each AP has different Random Id and Check Sum Id value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/>
              <a:t>The Ids should be long and contain random value to prevent Id cracking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56981-5E65-5DFA-C340-A5567002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3" y="4872082"/>
            <a:ext cx="4270375" cy="13175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EA233-B460-FB7D-873F-C3CEE1199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7463"/>
              </p:ext>
            </p:extLst>
          </p:nvPr>
        </p:nvGraphicFramePr>
        <p:xfrm>
          <a:off x="4608443" y="3200400"/>
          <a:ext cx="4341812" cy="1110948"/>
        </p:xfrm>
        <a:graphic>
          <a:graphicData uri="http://schemas.openxmlformats.org/drawingml/2006/table">
            <a:tbl>
              <a:tblPr/>
              <a:tblGrid>
                <a:gridCol w="705485">
                  <a:extLst>
                    <a:ext uri="{9D8B030D-6E8A-4147-A177-3AD203B41FA5}">
                      <a16:colId xmlns:a16="http://schemas.microsoft.com/office/drawing/2014/main" val="3823345284"/>
                    </a:ext>
                  </a:extLst>
                </a:gridCol>
                <a:gridCol w="961165">
                  <a:extLst>
                    <a:ext uri="{9D8B030D-6E8A-4147-A177-3AD203B41FA5}">
                      <a16:colId xmlns:a16="http://schemas.microsoft.com/office/drawing/2014/main" val="339460113"/>
                    </a:ext>
                  </a:extLst>
                </a:gridCol>
                <a:gridCol w="1178965">
                  <a:extLst>
                    <a:ext uri="{9D8B030D-6E8A-4147-A177-3AD203B41FA5}">
                      <a16:colId xmlns:a16="http://schemas.microsoft.com/office/drawing/2014/main" val="354881944"/>
                    </a:ext>
                  </a:extLst>
                </a:gridCol>
                <a:gridCol w="871203">
                  <a:extLst>
                    <a:ext uri="{9D8B030D-6E8A-4147-A177-3AD203B41FA5}">
                      <a16:colId xmlns:a16="http://schemas.microsoft.com/office/drawing/2014/main" val="822951370"/>
                    </a:ext>
                  </a:extLst>
                </a:gridCol>
                <a:gridCol w="624994">
                  <a:extLst>
                    <a:ext uri="{9D8B030D-6E8A-4147-A177-3AD203B41FA5}">
                      <a16:colId xmlns:a16="http://schemas.microsoft.com/office/drawing/2014/main" val="301081759"/>
                    </a:ext>
                  </a:extLst>
                </a:gridCol>
              </a:tblGrid>
              <a:tr h="5073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A1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(first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 dirty="0">
                        <a:effectLst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(middle 2 octets)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A2 </a:t>
                      </a:r>
                      <a:endParaRPr lang="en-US" sz="1600">
                        <a:effectLst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(last 2 octets)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A3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60392"/>
                  </a:ext>
                </a:extLst>
              </a:tr>
              <a:tr h="2592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Random Id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Helvetica Light" panose="020B0403020202020204" pitchFamily="34" charset="0"/>
                        </a:rPr>
                        <a:t>Reserved </a:t>
                      </a:r>
                      <a:endParaRPr lang="en-US" sz="160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BA120A"/>
                          </a:solidFill>
                          <a:effectLst/>
                          <a:latin typeface="Helvetica" pitchFamily="2" charset="0"/>
                        </a:rPr>
                        <a:t>Check Sum Id</a:t>
                      </a:r>
                      <a:endParaRPr lang="en-US" sz="1600" dirty="0">
                        <a:effectLst/>
                      </a:endParaRPr>
                    </a:p>
                  </a:txBody>
                  <a:tcPr marL="33897" marR="33897" marT="33897" marB="3389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024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0226854-82BC-257D-E1D7-1187C461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730" y="1695450"/>
            <a:ext cx="4495800" cy="99146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E99C-3688-B144-8B04-31690817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03519-37CA-A947-70DF-BF5FB77E5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1"/>
            <a:ext cx="5562600" cy="2628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Check Sum Id and Random Id match on the following formula, then the STA knows the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STA may go through the known AP identifiers until it has verified whether it knows the 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STA may associate with known 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684C-DD51-8A7F-033F-C255B0D61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D45A-8150-FF03-1C1A-5F53DBFE80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13ADF6-02C6-6DB9-CB53-A0BDBD1194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70FA1-058A-A151-CF25-7ED358112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1" y="1981201"/>
            <a:ext cx="2341109" cy="2362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B3590-6FEA-27AB-9088-90DCCA8FAC5C}"/>
              </a:ext>
            </a:extLst>
          </p:cNvPr>
          <p:cNvSpPr txBox="1"/>
          <p:nvPr/>
        </p:nvSpPr>
        <p:spPr>
          <a:xfrm>
            <a:off x="2747968" y="4820405"/>
            <a:ext cx="52196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Checksum ID = Truncate-64(HMAC-SHA-256(“Address resolution” , AP Identity, Random ID))</a:t>
            </a:r>
          </a:p>
          <a:p>
            <a:r>
              <a:rPr lang="en-US" sz="1400" dirty="0">
                <a:solidFill>
                  <a:schemeClr val="tx1"/>
                </a:solidFill>
              </a:rPr>
              <a:t>, where: 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AP Identity is 128 bit identifier of the tested AP MLD,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Checksum ID = 64 bits Checksum Id </a:t>
            </a:r>
          </a:p>
          <a:p>
            <a:r>
              <a:rPr lang="en-US" sz="1400" dirty="0">
                <a:solidFill>
                  <a:schemeClr val="tx1"/>
                </a:solidFill>
              </a:rPr>
              <a:t>- Random ID  = 64 bits Random Id </a:t>
            </a:r>
          </a:p>
        </p:txBody>
      </p:sp>
    </p:spTree>
    <p:extLst>
      <p:ext uri="{BB962C8B-B14F-4D97-AF65-F5344CB8AC3E}">
        <p14:creationId xmlns:p14="http://schemas.microsoft.com/office/powerpoint/2010/main" val="128034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6A2E6-8D2C-0F20-A4EC-48765B86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1821-D794-9724-4CB7-9C749DFAA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17678"/>
            <a:ext cx="37338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 Beacon contains minimum information to maintain associations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 capabilities discovery is done by active scanning, or they are learned in association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AP parameters are transmitted in protected MGMT frames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(PASN in pre-association)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5DB6-D61E-7FFD-C6F8-F0450839F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8547-518E-83C8-65A0-04F087C55D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91C9B-75B3-0A8D-7AAF-6A9A051EDFA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E87E44-193B-46F4-8E7B-F05A0EAA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67" y="2286000"/>
            <a:ext cx="5257533" cy="292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B26-2F32-65A0-3C1C-AF327E71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TSF field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A5C9-5AD3-696C-C022-2F292028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has approved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11bi shall define a mechanism for a BPE AP to change the OTA TSF (e.g., the TSF that is transmitted in the beacon) by a random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TSF field is 8 octets in length and contains a timestamp in units of µs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TSF field value changes in real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Beacon transmitter may not be able to encrypt the whole PE Beacon at the transmission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TSF is typically created by hardware. The TSF handling should be updated to obfuscate the TSF field just before the Beacon transmission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6AD6F-4D50-30F9-4C70-759F215C7E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91947-F663-F31A-DB2A-E4C9DEEAE9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3A698C-FB7E-E317-54EA-56C24D1254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61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968-F11E-D2AB-D7F7-C7B1A407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BPE AP Beacon transmission time 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8A3A7-D2DC-7102-72AA-D3332A6F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Proposed requirement: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11be requires that PBE AP shall change its Beacon transmission interval when the AP identification information changes in the Beacon.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Note, a BPE TBTT may occur at any OTA TSF value.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Legacy APs transmit beacons every 100 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beacon transmission times are very deterministic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easy to track the AP by checking the Beacon transmission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FF1EA-D217-B759-A75E-83AD26A79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FE30D-AEC9-FEBF-7DF3-9AE2E7CA1B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FFA500-ADE8-943A-2390-B21994CBF3A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7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97D-688B-6EC2-0CE4-74F64B5E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TBTT not depending on OTA TSF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1403-72E6-7551-063E-2B917FF3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internal (non-OTA) TSF schedules TWT SPs and low latency traffic transmission that use SCS + QoS Characteristics signaling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change of the internal/true TSF may seriously impact these mechanisms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randomization of the OTA TSF field in the PE Beacon may be complicated, if a PE Beacon is transmitted only when OTA TSF mod(beacon interval)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Allowing transmission on any OTA TSF time simplifies the randomization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PE Beacon transmission interval randomization should avoid too frequent and infrequent Beacon transmissions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instance, randomization of +-20% of the Beacon transmission interval maintains good efficiency and delay performance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11491-BDD4-1D76-3174-CDEC5A83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AF014-9841-B90A-A18D-564E46F6A3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Jarkko Kneckt, Apple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EEA2C3-F66C-2A66-7963-C5852749BC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40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25623</TotalTime>
  <Words>1564</Words>
  <Application>Microsoft Macintosh PowerPoint</Application>
  <PresentationFormat>On-screen Show (4:3)</PresentationFormat>
  <Paragraphs>215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 New Roman</vt:lpstr>
      <vt:lpstr>Office Theme</vt:lpstr>
      <vt:lpstr>Document</vt:lpstr>
      <vt:lpstr>BPE Beaconing and discovery requirements</vt:lpstr>
      <vt:lpstr>Abstract</vt:lpstr>
      <vt:lpstr>PE Beacon frame type detection</vt:lpstr>
      <vt:lpstr>AP identifier </vt:lpstr>
      <vt:lpstr>BPE AP identification</vt:lpstr>
      <vt:lpstr>BPE Beacon</vt:lpstr>
      <vt:lpstr>TSF field handling</vt:lpstr>
      <vt:lpstr>BPE AP Beacon transmission time obfuscation</vt:lpstr>
      <vt:lpstr>TBTT not depending on OTA TSF</vt:lpstr>
      <vt:lpstr>PBE AP discovery </vt:lpstr>
      <vt:lpstr>Solicited Beacons from BPE AP</vt:lpstr>
      <vt:lpstr>CPE/BPE AP discovery</vt:lpstr>
      <vt:lpstr>PASN and infrastructure encryption on a CPE STA</vt:lpstr>
      <vt:lpstr>Summary of the modified and proposed BPE beaconing and scanning requirements</vt:lpstr>
      <vt:lpstr>Summary of the modified and proposed scanning and ranging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BPE AP: PE Beacon </dc:title>
  <dc:creator>Jarkko Kneckt</dc:creator>
  <cp:lastModifiedBy>Jarkko Kneckt</cp:lastModifiedBy>
  <cp:revision>20</cp:revision>
  <cp:lastPrinted>1601-01-01T00:00:00Z</cp:lastPrinted>
  <dcterms:created xsi:type="dcterms:W3CDTF">2022-05-19T01:54:38Z</dcterms:created>
  <dcterms:modified xsi:type="dcterms:W3CDTF">2022-09-14T03:59:34Z</dcterms:modified>
</cp:coreProperties>
</file>