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62" r:id="rId4"/>
    <p:sldId id="263" r:id="rId5"/>
    <p:sldId id="265" r:id="rId6"/>
    <p:sldId id="266" r:id="rId7"/>
    <p:sldId id="270" r:id="rId8"/>
    <p:sldId id="271" r:id="rId9"/>
    <p:sldId id="274" r:id="rId10"/>
    <p:sldId id="272" r:id="rId11"/>
    <p:sldId id="269" r:id="rId12"/>
    <p:sldId id="273" r:id="rId13"/>
    <p:sldId id="276" r:id="rId14"/>
    <p:sldId id="277" r:id="rId15"/>
    <p:sldId id="278" r:id="rId16"/>
  </p:sldIdLst>
  <p:sldSz cx="9144000" cy="6858000" type="screen4x3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77" autoAdjust="0"/>
    <p:restoredTop sz="94660"/>
  </p:normalViewPr>
  <p:slideViewPr>
    <p:cSldViewPr>
      <p:cViewPr varScale="1">
        <p:scale>
          <a:sx n="128" d="100"/>
          <a:sy n="128" d="100"/>
        </p:scale>
        <p:origin x="1632" y="17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9/12/22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2525" y="701675"/>
            <a:ext cx="4627563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07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3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892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4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5703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August 2022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Jarkko Kneckt, Apple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Jarkko Kneckt, Apple</a:t>
            </a:r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August 2022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August 2022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Jarkko Kneckt, Apple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August 2022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Jarkko Kneckt, Apple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August 2022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5643570" y="6475413"/>
            <a:ext cx="2898768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Jarkko Kneckt, Apple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August 2022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Jarkko Kneckt, Apple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August 2022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Jarkko Kneckt, Apple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August 2022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Jarkko Kneckt, Apple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1513" cy="5408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086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August 2022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Jarkko Kneckt, Apple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the outline text format</a:t>
            </a:r>
          </a:p>
          <a:p>
            <a:pPr lvl="1"/>
            <a:r>
              <a:rPr lang="en-GB" dirty="0"/>
              <a:t>Second Outline Level</a:t>
            </a:r>
          </a:p>
          <a:p>
            <a:pPr lvl="2"/>
            <a:r>
              <a:rPr lang="en-GB" dirty="0"/>
              <a:t>Third Outline Level</a:t>
            </a:r>
          </a:p>
          <a:p>
            <a:pPr lvl="3"/>
            <a:r>
              <a:rPr lang="en-GB" dirty="0"/>
              <a:t>Fourth Outline Level</a:t>
            </a:r>
          </a:p>
          <a:p>
            <a:pPr lvl="4"/>
            <a:r>
              <a:rPr lang="en-GB" dirty="0"/>
              <a:t>Fifth Outline Level</a:t>
            </a:r>
          </a:p>
          <a:p>
            <a:pPr lvl="4"/>
            <a:r>
              <a:rPr lang="en-GB" dirty="0"/>
              <a:t>Sixth Outline Level</a:t>
            </a:r>
          </a:p>
          <a:p>
            <a:pPr lvl="4"/>
            <a:r>
              <a:rPr lang="en-GB" dirty="0"/>
              <a:t>Seventh Outline Level</a:t>
            </a:r>
          </a:p>
          <a:p>
            <a:pPr lvl="4"/>
            <a:r>
              <a:rPr lang="en-GB" dirty="0"/>
              <a:t>Eighth Outline Level</a:t>
            </a:r>
          </a:p>
          <a:p>
            <a:pPr lvl="4"/>
            <a:r>
              <a:rPr lang="en-GB" dirty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August 2022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Jarkko Kneckt, Apple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344988" y="6475413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685800" y="609600"/>
            <a:ext cx="77724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84213" y="6475413"/>
            <a:ext cx="714375" cy="182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477000"/>
            <a:ext cx="78486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5000628" y="357166"/>
            <a:ext cx="3500462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802.11-22/1306r2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303451" cy="273050"/>
          </a:xfrm>
        </p:spPr>
        <p:txBody>
          <a:bodyPr/>
          <a:lstStyle/>
          <a:p>
            <a:r>
              <a:rPr lang="en-US"/>
              <a:t>August 2022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/>
              <a:t>Jarkko Kneckt, Apple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BPE Beaconing and discovery requirements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711324"/>
            <a:ext cx="7772400" cy="396875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2022-08-09</a:t>
            </a:r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9159224"/>
              </p:ext>
            </p:extLst>
          </p:nvPr>
        </p:nvGraphicFramePr>
        <p:xfrm>
          <a:off x="533400" y="2616200"/>
          <a:ext cx="8156575" cy="363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8255000" imgH="3683000" progId="Word.Document.8">
                  <p:embed/>
                </p:oleObj>
              </mc:Choice>
              <mc:Fallback>
                <p:oleObj name="Document" r:id="rId3" imgW="8255000" imgH="3683000" progId="Word.Documen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616200"/>
                        <a:ext cx="8156575" cy="3632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DF88E-430B-5EDF-C6D9-CF9A77E27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PBE AP discovery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F2CC1D-6FC2-35C6-83F0-30D9E164F2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Proposed requirement: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i="1" dirty="0"/>
              <a:t>11bi shall define a mechanism for the BPE Client to send a broadcast non-encrypted request frame to solicit encrypted Beacons from the BPE APs in the channel.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PBE AP is discoverable through its encrypted Beacons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To reduce scanning time, the STA should be able to solicit encrypted Beacons from APs in proximity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This mechanism is similar to the broadcast Probe Req/resp</a:t>
            </a:r>
          </a:p>
          <a:p>
            <a:pPr marL="457200" lvl="1" indent="0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E165CA-F455-C711-946E-F3491284138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198904-67B5-5B11-C349-5A5A2CCB0DCF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Jarkko Kneckt, Apple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DF8C046-1AB6-822E-B9B1-3869A0988F4B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August 2022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70964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6CA87-CA88-AFF5-27DF-070BF1E90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Solicited Beacons from BPE 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79529A-A58B-BBA2-1901-B4AD2CA092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3671010"/>
            <a:ext cx="7770813" cy="242340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 BPE STA may send unencrypted Broadcast Query Request frame to solicit encrypted Beacons from BPE APs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The BPE AP may respond with PE Beacon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2EC87F-3361-5CEC-DD6C-0C7001A9474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333021-EFD6-9B26-FB95-AC4D94D396C3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Jarkko Kneckt, Apple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4D82BA6-2529-C47A-3F4F-348DA80EA383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August 2022</a:t>
            </a:r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E3A9304-ECBA-D576-8554-D7057E52072F}"/>
              </a:ext>
            </a:extLst>
          </p:cNvPr>
          <p:cNvSpPr/>
          <p:nvPr/>
        </p:nvSpPr>
        <p:spPr bwMode="auto">
          <a:xfrm>
            <a:off x="2286000" y="2271023"/>
            <a:ext cx="857265" cy="853177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rPr>
              <a:t>BPE STA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A24C440-1DF2-46BF-E645-4E7304F51422}"/>
              </a:ext>
            </a:extLst>
          </p:cNvPr>
          <p:cNvSpPr/>
          <p:nvPr/>
        </p:nvSpPr>
        <p:spPr bwMode="auto">
          <a:xfrm>
            <a:off x="5999385" y="2208768"/>
            <a:ext cx="857265" cy="853177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rPr>
              <a:t>BPE AP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CB28690-4325-E8E7-F113-FAE2C54A74BA}"/>
              </a:ext>
            </a:extLst>
          </p:cNvPr>
          <p:cNvCxnSpPr>
            <a:cxnSpLocks/>
          </p:cNvCxnSpPr>
          <p:nvPr/>
        </p:nvCxnSpPr>
        <p:spPr bwMode="auto">
          <a:xfrm>
            <a:off x="3143265" y="2472535"/>
            <a:ext cx="2856120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259701F1-DA77-2D29-0432-257A608833CB}"/>
              </a:ext>
            </a:extLst>
          </p:cNvPr>
          <p:cNvSpPr txBox="1"/>
          <p:nvPr/>
        </p:nvSpPr>
        <p:spPr>
          <a:xfrm>
            <a:off x="3199257" y="2166080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Broadcast Query Request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5BA7272-C5A6-E457-B6F1-64B6E66EA7DC}"/>
              </a:ext>
            </a:extLst>
          </p:cNvPr>
          <p:cNvSpPr txBox="1"/>
          <p:nvPr/>
        </p:nvSpPr>
        <p:spPr>
          <a:xfrm>
            <a:off x="3905005" y="2668870"/>
            <a:ext cx="13886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PE Beacon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6924516-46EC-4332-8703-23DFB1B43AEB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3143265" y="2967953"/>
            <a:ext cx="2856120" cy="1341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2935236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3E5AE-DAAB-E06F-4B3F-2C9840D1B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CPE/BPE AP discovery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122E80-3F82-767F-AD51-4507415721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830388"/>
            <a:ext cx="7770813" cy="426402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Proposed Requirement: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i="1" dirty="0"/>
              <a:t>11bi shall define a mechanism for a 11bi non-AP MLD to request capabilities and operation parameters of APs affiliated with the associated 11bi AP MLD using a protected request/response action frame.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Currently ML probe request and response are used for this query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These frames are not encrypted, but they may contain privacy sensitive information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The Type and </a:t>
            </a:r>
            <a:r>
              <a:rPr lang="en-US" dirty="0" err="1"/>
              <a:t>SubType</a:t>
            </a:r>
            <a:r>
              <a:rPr lang="en-US" dirty="0"/>
              <a:t> fields of the frames reveal the type of the fame. Robust action frame may be also other type of the frame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The new frames may be transmitted in post association or in PASN protection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6DE50D-C3F8-8930-95F1-69802157EC1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42F012-ADE3-B0AF-4C01-0B80782946EC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Jarkko Kneckt, Apple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36FEB92-0D88-972F-C0BD-E692C1DD51D5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August 2022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43776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C2F32A-82A9-6590-4B3D-1F158B17B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PASN and infrastructure encryption on a CPE STA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DC86FF-1EA3-1C30-94B8-739574C7A3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Currently proposed requirement 28: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i="1" dirty="0"/>
              <a:t>“11bi shall define a mechanism for CPE APs and CPE Clients to use separate MAC addresses for ongoing sensing measurements versus data transmissions. (</a:t>
            </a:r>
            <a:r>
              <a:rPr lang="en-US" i="1" dirty="0" err="1"/>
              <a:t>TGbf</a:t>
            </a:r>
            <a:r>
              <a:rPr lang="en-US" i="1" dirty="0"/>
              <a:t> sensing, </a:t>
            </a:r>
            <a:r>
              <a:rPr lang="en-US" i="1" dirty="0" err="1"/>
              <a:t>TGaz</a:t>
            </a:r>
            <a:r>
              <a:rPr lang="en-US" i="1" dirty="0"/>
              <a:t> location determination)”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current requirement is considered too broad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The requirement is limited to enable a CPE STA PASN keys use and association with the AP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i="1" dirty="0"/>
              <a:t>Modified  requirement: </a:t>
            </a:r>
            <a:r>
              <a:rPr lang="en-US" i="1" dirty="0"/>
              <a:t>”11bi shall define a mechanism for CPE Clients to use separate MAC addresses for ongoing PASN protected sensing measurements versus data transmissions with the same AP. (</a:t>
            </a:r>
            <a:r>
              <a:rPr lang="en-US" i="1" dirty="0" err="1"/>
              <a:t>TGbf</a:t>
            </a:r>
            <a:r>
              <a:rPr lang="en-US" i="1" dirty="0"/>
              <a:t> sensing, </a:t>
            </a:r>
            <a:r>
              <a:rPr lang="en-US" i="1" dirty="0" err="1"/>
              <a:t>TGaz</a:t>
            </a:r>
            <a:r>
              <a:rPr lang="en-US" i="1" dirty="0"/>
              <a:t> location determination)”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i="1" dirty="0"/>
          </a:p>
          <a:p>
            <a:pPr lvl="1">
              <a:buFont typeface="Arial" panose="020B0604020202020204" pitchFamily="34" charset="0"/>
              <a:buChar char="•"/>
            </a:pPr>
            <a:endParaRPr lang="en-US" i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A76A76-975C-6F6F-159D-7FB2C76D0D0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E00DE4-18F5-E408-EBA8-5ABE89958048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Jarkko Kneckt, Apple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B772291-01C4-93F9-AFC7-06F9C4B0C9DA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August 2022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86811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3D8E6-CC7B-C071-DCB6-E55342F1D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the modified and proposed BPE beaconing and scanning requirements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DCF16C-CFE5-D954-4D42-F3EF1AD5EAE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BB1471-9082-AAE6-689B-622F0EDBE48E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Jarkko Kneckt, Apple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CA74D25-4DF4-E8B5-5A61-9DBF51D98444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August 2022</a:t>
            </a:r>
            <a:endParaRPr lang="en-GB" dirty="0"/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EE010D8C-851C-0910-6EFF-DC5288FE242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3742648"/>
              </p:ext>
            </p:extLst>
          </p:nvPr>
        </p:nvGraphicFramePr>
        <p:xfrm>
          <a:off x="1004739" y="2057400"/>
          <a:ext cx="7132934" cy="4263359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541695">
                  <a:extLst>
                    <a:ext uri="{9D8B030D-6E8A-4147-A177-3AD203B41FA5}">
                      <a16:colId xmlns:a16="http://schemas.microsoft.com/office/drawing/2014/main" val="4060048253"/>
                    </a:ext>
                  </a:extLst>
                </a:gridCol>
                <a:gridCol w="4407764">
                  <a:extLst>
                    <a:ext uri="{9D8B030D-6E8A-4147-A177-3AD203B41FA5}">
                      <a16:colId xmlns:a16="http://schemas.microsoft.com/office/drawing/2014/main" val="2857363613"/>
                    </a:ext>
                  </a:extLst>
                </a:gridCol>
                <a:gridCol w="838514">
                  <a:extLst>
                    <a:ext uri="{9D8B030D-6E8A-4147-A177-3AD203B41FA5}">
                      <a16:colId xmlns:a16="http://schemas.microsoft.com/office/drawing/2014/main" val="161904774"/>
                    </a:ext>
                  </a:extLst>
                </a:gridCol>
                <a:gridCol w="838514">
                  <a:extLst>
                    <a:ext uri="{9D8B030D-6E8A-4147-A177-3AD203B41FA5}">
                      <a16:colId xmlns:a16="http://schemas.microsoft.com/office/drawing/2014/main" val="1086371291"/>
                    </a:ext>
                  </a:extLst>
                </a:gridCol>
                <a:gridCol w="506447">
                  <a:extLst>
                    <a:ext uri="{9D8B030D-6E8A-4147-A177-3AD203B41FA5}">
                      <a16:colId xmlns:a16="http://schemas.microsoft.com/office/drawing/2014/main" val="3486398056"/>
                    </a:ext>
                  </a:extLst>
                </a:gridCol>
              </a:tblGrid>
              <a:tr h="2775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Requirement number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09" marR="6309" marT="630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Requirement Text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09" marR="6309" marT="6309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Issue</a:t>
                      </a:r>
                    </a:p>
                  </a:txBody>
                  <a:tcPr marL="6309" marR="6309" marT="63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Status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09" marR="6309" marT="63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Type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09" marR="6309" marT="6309" marB="0" anchor="ctr"/>
                </a:tc>
                <a:extLst>
                  <a:ext uri="{0D108BD9-81ED-4DB2-BD59-A6C34878D82A}">
                    <a16:rowId xmlns:a16="http://schemas.microsoft.com/office/drawing/2014/main" val="3585080098"/>
                  </a:ext>
                </a:extLst>
              </a:tr>
              <a:tr h="2775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11bi shall define a Beacon frame that includes a secure hash outcome value to identify the BPE AP.</a:t>
                      </a:r>
                    </a:p>
                    <a:p>
                      <a:pPr algn="just" rtl="0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 802.11bi specification shall specify the rule to </a:t>
                      </a:r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calculate secure 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Hash value. </a:t>
                      </a:r>
                    </a:p>
                    <a:p>
                      <a:pPr algn="just" rtl="0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 hash algorithm and the input parameters are TBD.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proposed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BPE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52156539"/>
                  </a:ext>
                </a:extLst>
              </a:tr>
              <a:tr h="4100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Replaces 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11be requires that BPE AP shall change its Beacon transmission interval when the BPE AP identification information changes in the Beacon.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proposed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BPE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92523085"/>
                  </a:ext>
                </a:extLst>
              </a:tr>
              <a:tr h="4100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sng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US" sz="1100" b="0" i="0" u="none" strike="sng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11bi shall define a mechanism for BPE APs to randomize Beacon transmission times. (mobile AP)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proposed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BPE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26602178"/>
                  </a:ext>
                </a:extLst>
              </a:tr>
              <a:tr h="4100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11bi shall define a new type of encrypted Beacon frame and define a mechanism for the BPE AP to transmit the new encrypted Beacon frame.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proposed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BPE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33362805"/>
                  </a:ext>
                </a:extLst>
              </a:tr>
              <a:tr h="2775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11bi shall define a mechanism for the BPE Client to send a broadcast non-encrypted request frame to solicit encrypted Beacon frame from the BPE AP.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I2, I6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proposed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BPE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21613184"/>
                  </a:ext>
                </a:extLst>
              </a:tr>
              <a:tr h="4100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11bi shall define a mechanism for a 11bi non-AP MLD to request capabilities and operation parameters of APs affiliated with the associated 11bi AP MLD using a protected request/response action frame.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I2, I6, I7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proposed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BPE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54991160"/>
                  </a:ext>
                </a:extLst>
              </a:tr>
              <a:tr h="4100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sng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US" sz="1100" b="0" i="0" u="none" strike="sng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11bi shall define a mechanism for the BPE Client and BPE AP to fast active and passive scan available PBE APs in the channel.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50" b="0" i="0" u="none" strike="sng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sng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proposed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sng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BPE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20723720"/>
                  </a:ext>
                </a:extLst>
              </a:tr>
              <a:tr h="4100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sng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US" sz="1100" b="0" i="0" u="none" strike="sng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11bi shall define new RNR element to include obfuscated BPE AP identifiers for out-of-the-band discovery of the BPE AP.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50" b="0" i="0" u="none" strike="sng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sng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proposed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sng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BPE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43422730"/>
                  </a:ext>
                </a:extLst>
              </a:tr>
              <a:tr h="4100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sng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US" sz="1100" b="0" i="0" u="none" strike="sng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11bi shall define a mechanism for the BPE AP to transmit only encrypted management frames, for example beacons, discovery frames, etc.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50" b="0" i="0" u="none" strike="sng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i="0" u="none" strike="sng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proposed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i="0" u="none" strike="sng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BPE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95901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88332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3D8E6-CC7B-C071-DCB6-E55342F1D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the modified and proposed scanning and ranging requirements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DCF16C-CFE5-D954-4D42-F3EF1AD5EAE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BB1471-9082-AAE6-689B-622F0EDBE48E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Jarkko Kneckt, Apple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CA74D25-4DF4-E8B5-5A61-9DBF51D98444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August 2022</a:t>
            </a:r>
            <a:endParaRPr lang="en-GB" dirty="0"/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EE010D8C-851C-0910-6EFF-DC5288FE242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2974280"/>
              </p:ext>
            </p:extLst>
          </p:nvPr>
        </p:nvGraphicFramePr>
        <p:xfrm>
          <a:off x="1004739" y="2057400"/>
          <a:ext cx="7132934" cy="2045419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541695">
                  <a:extLst>
                    <a:ext uri="{9D8B030D-6E8A-4147-A177-3AD203B41FA5}">
                      <a16:colId xmlns:a16="http://schemas.microsoft.com/office/drawing/2014/main" val="4060048253"/>
                    </a:ext>
                  </a:extLst>
                </a:gridCol>
                <a:gridCol w="4407764">
                  <a:extLst>
                    <a:ext uri="{9D8B030D-6E8A-4147-A177-3AD203B41FA5}">
                      <a16:colId xmlns:a16="http://schemas.microsoft.com/office/drawing/2014/main" val="2857363613"/>
                    </a:ext>
                  </a:extLst>
                </a:gridCol>
                <a:gridCol w="838514">
                  <a:extLst>
                    <a:ext uri="{9D8B030D-6E8A-4147-A177-3AD203B41FA5}">
                      <a16:colId xmlns:a16="http://schemas.microsoft.com/office/drawing/2014/main" val="161904774"/>
                    </a:ext>
                  </a:extLst>
                </a:gridCol>
                <a:gridCol w="838514">
                  <a:extLst>
                    <a:ext uri="{9D8B030D-6E8A-4147-A177-3AD203B41FA5}">
                      <a16:colId xmlns:a16="http://schemas.microsoft.com/office/drawing/2014/main" val="1086371291"/>
                    </a:ext>
                  </a:extLst>
                </a:gridCol>
                <a:gridCol w="506447">
                  <a:extLst>
                    <a:ext uri="{9D8B030D-6E8A-4147-A177-3AD203B41FA5}">
                      <a16:colId xmlns:a16="http://schemas.microsoft.com/office/drawing/2014/main" val="3486398056"/>
                    </a:ext>
                  </a:extLst>
                </a:gridCol>
              </a:tblGrid>
              <a:tr h="2775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Requirement number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09" marR="6309" marT="630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Requirement Text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09" marR="6309" marT="6309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Issue</a:t>
                      </a:r>
                    </a:p>
                  </a:txBody>
                  <a:tcPr marL="6309" marR="6309" marT="63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Status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09" marR="6309" marT="63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Type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09" marR="6309" marT="6309" marB="0" anchor="ctr"/>
                </a:tc>
                <a:extLst>
                  <a:ext uri="{0D108BD9-81ED-4DB2-BD59-A6C34878D82A}">
                    <a16:rowId xmlns:a16="http://schemas.microsoft.com/office/drawing/2014/main" val="3585080098"/>
                  </a:ext>
                </a:extLst>
              </a:tr>
              <a:tr h="2775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Replaces 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US" sz="1050" i="1" dirty="0"/>
                        <a:t>11bi shall define a mechanism for CPE Clients to use separate MAC addresses for ongoing PASN protected sensing measurements versus data transmissions with the same AP. (</a:t>
                      </a:r>
                      <a:r>
                        <a:rPr lang="en-US" sz="1050" i="1" dirty="0" err="1"/>
                        <a:t>TGbf</a:t>
                      </a:r>
                      <a:r>
                        <a:rPr lang="en-US" sz="1050" i="1" dirty="0"/>
                        <a:t> sensing, </a:t>
                      </a:r>
                      <a:r>
                        <a:rPr lang="en-US" sz="1050" i="1" dirty="0" err="1"/>
                        <a:t>TGaz</a:t>
                      </a:r>
                      <a:r>
                        <a:rPr lang="en-US" sz="1050" i="1" dirty="0"/>
                        <a:t> location determination)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I2, I8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proposed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CPE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52156539"/>
                  </a:ext>
                </a:extLst>
              </a:tr>
              <a:tr h="2775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US" sz="1000" b="0" i="0" u="none" strike="sng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11bi shall define a mechanism for CPE APs and CPE Clients to use </a:t>
                      </a:r>
                      <a:r>
                        <a:rPr lang="en-US" sz="1000" b="1" i="0" u="none" strike="sng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separate</a:t>
                      </a:r>
                      <a:r>
                        <a:rPr lang="en-US" sz="1000" b="0" i="0" u="none" strike="sng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MAC addresses for ongoing sensing measurements </a:t>
                      </a:r>
                      <a:r>
                        <a:rPr lang="en-US" sz="1000" b="1" i="0" u="none" strike="sng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versus</a:t>
                      </a:r>
                      <a:r>
                        <a:rPr lang="en-US" sz="1000" b="0" i="0" u="none" strike="sng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data transmissions. (</a:t>
                      </a:r>
                      <a:r>
                        <a:rPr lang="en-US" sz="1000" b="0" i="0" u="none" strike="sng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TGbf</a:t>
                      </a:r>
                      <a:r>
                        <a:rPr lang="en-US" sz="1000" b="0" i="0" u="none" strike="sng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sensing, </a:t>
                      </a:r>
                      <a:r>
                        <a:rPr lang="en-US" sz="1000" b="0" i="0" u="none" strike="sng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TGaz</a:t>
                      </a:r>
                      <a:r>
                        <a:rPr lang="en-US" sz="1000" b="0" i="0" u="none" strike="sng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location determination)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proposed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CPE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88496342"/>
                  </a:ext>
                </a:extLst>
              </a:tr>
              <a:tr h="2775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US" sz="1000" b="0" i="0" u="none" strike="sng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11bi shall define a mechanism to protect transmitted sensing measurement frames against eavesdropper sensing estimations, i.e., the frames are protected from the eavesdroppers to perform sensing or ranging from the received frames.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proposed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CPE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34734883"/>
                  </a:ext>
                </a:extLst>
              </a:tr>
              <a:tr h="2775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11bi shall define a mechanism for BPE APs and BPE Clients to use different MAC addresses for ongoing sensing measurements and data transmissions.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proposed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BPE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150215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72510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589203" cy="273050"/>
          </a:xfrm>
        </p:spPr>
        <p:txBody>
          <a:bodyPr/>
          <a:lstStyle/>
          <a:p>
            <a:r>
              <a:rPr lang="en-US"/>
              <a:t>August 2022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/>
              <a:t>Jarkko Kneckt, Apple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2</a:t>
            </a:fld>
            <a:endParaRPr lang="en-GB"/>
          </a:p>
        </p:txBody>
      </p:sp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Abstract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ln/>
        </p:spPr>
        <p:txBody>
          <a:bodyPr/>
          <a:lstStyle/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/>
              <a:t>This submission introduces encrypted PE Beacon and describes BPE BSS discovery operations. </a:t>
            </a:r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/>
              <a:t>The R1 clarifies one CPE requirement (slide 13) and lists the requirements in 802.11bi format.</a:t>
            </a:r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/>
              <a:t>The R2 updated requirement slides 14 and 15:</a:t>
            </a:r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/>
              <a:t>	-  BPE beaconing and scanning related requirements (slide 14).</a:t>
            </a:r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/>
              <a:t>	- Sensing and ranging requirements (slide 15).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/>
              <a:t>August 2022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6286512" y="6475413"/>
            <a:ext cx="2255826" cy="180975"/>
          </a:xfrm>
        </p:spPr>
        <p:txBody>
          <a:bodyPr/>
          <a:lstStyle/>
          <a:p>
            <a:r>
              <a:rPr lang="en-GB"/>
              <a:t>Jarkko Kneckt, Apple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3</a:t>
            </a:fld>
            <a:endParaRPr lang="en-GB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4213"/>
            <a:ext cx="7772400" cy="1160462"/>
          </a:xfrm>
          <a:ln/>
        </p:spPr>
        <p:txBody>
          <a:bodyPr lIns="90000" tIns="46800" rIns="90000" bIns="46800"/>
          <a:lstStyle/>
          <a:p>
            <a:r>
              <a:rPr lang="en-US" dirty="0"/>
              <a:t>PE Beacon frame type detection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4194174" cy="4114800"/>
          </a:xfrm>
          <a:ln/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PE Beacon frame is a new frame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Extension Type (11) and </a:t>
            </a:r>
            <a:r>
              <a:rPr lang="en-US" dirty="0" err="1"/>
              <a:t>Sybtype</a:t>
            </a:r>
            <a:r>
              <a:rPr lang="en-US" dirty="0"/>
              <a:t> value 0010 is proposed for the PE Beacon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Only BPE STAs will receive the PE Beacon frame</a:t>
            </a:r>
          </a:p>
          <a:p>
            <a:pPr marL="457200" lvl="1" indent="0"/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F5F69FF-47B6-E15F-0EEC-DAF9C6DCB9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3624" y="1748319"/>
            <a:ext cx="3965575" cy="465797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0DC746D-D733-15C4-688A-34BF729518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2411" y="4716738"/>
            <a:ext cx="2757966" cy="1515787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/>
              <a:t>August 2022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6143636" y="6475413"/>
            <a:ext cx="2398702" cy="180975"/>
          </a:xfrm>
        </p:spPr>
        <p:txBody>
          <a:bodyPr/>
          <a:lstStyle/>
          <a:p>
            <a:r>
              <a:rPr lang="en-GB"/>
              <a:t>Jarkko Kneckt, Apple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4</a:t>
            </a:fld>
            <a:endParaRPr lang="en-GB"/>
          </a:p>
        </p:txBody>
      </p:sp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4213"/>
            <a:ext cx="7772400" cy="1160462"/>
          </a:xfrm>
          <a:ln/>
        </p:spPr>
        <p:txBody>
          <a:bodyPr lIns="90000" tIns="46800" rIns="90000" bIns="46800"/>
          <a:lstStyle/>
          <a:p>
            <a:r>
              <a:rPr lang="en-US" dirty="0"/>
              <a:t>AP identifier 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844676"/>
            <a:ext cx="4191000" cy="4344988"/>
          </a:xfrm>
          <a:ln/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Proposed requirement: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i="1" dirty="0"/>
              <a:t>11bi shall define a new type of Beacon frame that includes a random identifier and a checksum identifier which may be used to identify the AP</a:t>
            </a:r>
          </a:p>
          <a:p>
            <a:pPr marL="400050">
              <a:buFont typeface="Arial" panose="020B0604020202020204" pitchFamily="34" charset="0"/>
              <a:buChar char="•"/>
            </a:pPr>
            <a:r>
              <a:rPr lang="en-US" dirty="0"/>
              <a:t>Each AP has different Random Id and Check Sum Id value</a:t>
            </a:r>
          </a:p>
          <a:p>
            <a:pPr marL="800100" lvl="1">
              <a:buFont typeface="Arial" panose="020B0604020202020204" pitchFamily="34" charset="0"/>
              <a:buChar char="•"/>
            </a:pPr>
            <a:r>
              <a:rPr lang="en-US" dirty="0"/>
              <a:t>The Ids should be long and contain random value to prevent Id cracking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1556981-5E65-5DFA-C340-A5567002CC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8443" y="4872082"/>
            <a:ext cx="4270375" cy="1317581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56EA233-B460-FB7D-873F-C3CEE11996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517463"/>
              </p:ext>
            </p:extLst>
          </p:nvPr>
        </p:nvGraphicFramePr>
        <p:xfrm>
          <a:off x="4608443" y="3200400"/>
          <a:ext cx="4341812" cy="1110948"/>
        </p:xfrm>
        <a:graphic>
          <a:graphicData uri="http://schemas.openxmlformats.org/drawingml/2006/table">
            <a:tbl>
              <a:tblPr/>
              <a:tblGrid>
                <a:gridCol w="705485">
                  <a:extLst>
                    <a:ext uri="{9D8B030D-6E8A-4147-A177-3AD203B41FA5}">
                      <a16:colId xmlns:a16="http://schemas.microsoft.com/office/drawing/2014/main" val="3823345284"/>
                    </a:ext>
                  </a:extLst>
                </a:gridCol>
                <a:gridCol w="961165">
                  <a:extLst>
                    <a:ext uri="{9D8B030D-6E8A-4147-A177-3AD203B41FA5}">
                      <a16:colId xmlns:a16="http://schemas.microsoft.com/office/drawing/2014/main" val="339460113"/>
                    </a:ext>
                  </a:extLst>
                </a:gridCol>
                <a:gridCol w="1178965">
                  <a:extLst>
                    <a:ext uri="{9D8B030D-6E8A-4147-A177-3AD203B41FA5}">
                      <a16:colId xmlns:a16="http://schemas.microsoft.com/office/drawing/2014/main" val="354881944"/>
                    </a:ext>
                  </a:extLst>
                </a:gridCol>
                <a:gridCol w="871203">
                  <a:extLst>
                    <a:ext uri="{9D8B030D-6E8A-4147-A177-3AD203B41FA5}">
                      <a16:colId xmlns:a16="http://schemas.microsoft.com/office/drawing/2014/main" val="822951370"/>
                    </a:ext>
                  </a:extLst>
                </a:gridCol>
                <a:gridCol w="624994">
                  <a:extLst>
                    <a:ext uri="{9D8B030D-6E8A-4147-A177-3AD203B41FA5}">
                      <a16:colId xmlns:a16="http://schemas.microsoft.com/office/drawing/2014/main" val="301081759"/>
                    </a:ext>
                  </a:extLst>
                </a:gridCol>
              </a:tblGrid>
              <a:tr h="507301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Helvetica Light" panose="020B0403020202020204" pitchFamily="34" charset="0"/>
                        </a:rPr>
                        <a:t>A1</a:t>
                      </a:r>
                      <a:endParaRPr lang="en-US" sz="1600">
                        <a:effectLst/>
                      </a:endParaRPr>
                    </a:p>
                  </a:txBody>
                  <a:tcPr marL="33897" marR="33897" marT="33897" marB="33897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Helvetica Light" panose="020B0403020202020204" pitchFamily="34" charset="0"/>
                        </a:rPr>
                        <a:t>A2 </a:t>
                      </a:r>
                      <a:endParaRPr lang="en-US" sz="1600">
                        <a:effectLst/>
                      </a:endParaRPr>
                    </a:p>
                    <a:p>
                      <a:pPr algn="ctr"/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Helvetica Light" panose="020B0403020202020204" pitchFamily="34" charset="0"/>
                        </a:rPr>
                        <a:t>(first 2 octets)</a:t>
                      </a:r>
                      <a:endParaRPr lang="en-US" sz="1600">
                        <a:effectLst/>
                      </a:endParaRPr>
                    </a:p>
                  </a:txBody>
                  <a:tcPr marL="33897" marR="33897" marT="33897" marB="33897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Helvetica Light" panose="020B0403020202020204" pitchFamily="34" charset="0"/>
                        </a:rPr>
                        <a:t>A2 </a:t>
                      </a:r>
                      <a:endParaRPr lang="en-US" sz="1600" dirty="0">
                        <a:effectLst/>
                      </a:endParaRPr>
                    </a:p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Helvetica Light" panose="020B0403020202020204" pitchFamily="34" charset="0"/>
                        </a:rPr>
                        <a:t>(middle 2 octets)</a:t>
                      </a:r>
                      <a:endParaRPr lang="en-US" sz="1600" dirty="0">
                        <a:effectLst/>
                      </a:endParaRPr>
                    </a:p>
                  </a:txBody>
                  <a:tcPr marL="33897" marR="33897" marT="33897" marB="33897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Helvetica Light" panose="020B0403020202020204" pitchFamily="34" charset="0"/>
                        </a:rPr>
                        <a:t>A2 </a:t>
                      </a:r>
                      <a:endParaRPr lang="en-US" sz="1600">
                        <a:effectLst/>
                      </a:endParaRPr>
                    </a:p>
                    <a:p>
                      <a:pPr algn="ctr"/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Helvetica Light" panose="020B0403020202020204" pitchFamily="34" charset="0"/>
                        </a:rPr>
                        <a:t>(last 2 octets)</a:t>
                      </a:r>
                      <a:endParaRPr lang="en-US" sz="1600">
                        <a:effectLst/>
                      </a:endParaRPr>
                    </a:p>
                  </a:txBody>
                  <a:tcPr marL="33897" marR="33897" marT="33897" marB="33897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Helvetica Light" panose="020B0403020202020204" pitchFamily="34" charset="0"/>
                        </a:rPr>
                        <a:t>A3</a:t>
                      </a:r>
                      <a:endParaRPr lang="en-US" sz="1600">
                        <a:effectLst/>
                      </a:endParaRPr>
                    </a:p>
                  </a:txBody>
                  <a:tcPr marL="33897" marR="33897" marT="33897" marB="33897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3660392"/>
                  </a:ext>
                </a:extLst>
              </a:tr>
              <a:tr h="259287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BA120A"/>
                          </a:solidFill>
                          <a:effectLst/>
                          <a:latin typeface="Helvetica" pitchFamily="2" charset="0"/>
                        </a:rPr>
                        <a:t>Random Id</a:t>
                      </a:r>
                      <a:endParaRPr lang="en-US" sz="1600">
                        <a:effectLst/>
                      </a:endParaRPr>
                    </a:p>
                  </a:txBody>
                  <a:tcPr marL="33897" marR="33897" marT="33897" marB="33897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F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Helvetica Light" panose="020B0403020202020204" pitchFamily="34" charset="0"/>
                        </a:rPr>
                        <a:t>Reserved </a:t>
                      </a:r>
                      <a:endParaRPr lang="en-US" sz="1600">
                        <a:effectLst/>
                      </a:endParaRPr>
                    </a:p>
                  </a:txBody>
                  <a:tcPr marL="33897" marR="33897" marT="33897" marB="33897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FE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BA120A"/>
                          </a:solidFill>
                          <a:effectLst/>
                          <a:latin typeface="Helvetica" pitchFamily="2" charset="0"/>
                        </a:rPr>
                        <a:t>Check Sum Id</a:t>
                      </a:r>
                      <a:endParaRPr lang="en-US" sz="1600" dirty="0">
                        <a:effectLst/>
                      </a:endParaRPr>
                    </a:p>
                  </a:txBody>
                  <a:tcPr marL="33897" marR="33897" marT="33897" marB="33897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F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4302474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20226854-82BC-257D-E1D7-1187C46103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5730" y="1695450"/>
            <a:ext cx="4495800" cy="991469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EE99C-3688-B144-8B04-316908178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BPE AP identification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203519-37CA-A947-70DF-BF5FB77E59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981201"/>
            <a:ext cx="5562600" cy="26289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If the Check Sum Id and Random Id match on the following formula, then the STA knows the AP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 STA may go through the known AP identifiers until it has verified whether it knows the AP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 STA may associate with known AP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37684C-DD51-8A7F-033F-C255B0D61B8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38D45A-8150-FF03-1C1A-5F53DBFE80B8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Jarkko Kneckt, Apple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A13ADF6-02C6-6DB9-CB53-A0BDBD11942D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August 2022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7E70FA1-058A-A151-CF25-7ED358112C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4051" y="1981201"/>
            <a:ext cx="2341109" cy="23622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09B3590-6FEA-27AB-9088-90DCCA8FAC5C}"/>
              </a:ext>
            </a:extLst>
          </p:cNvPr>
          <p:cNvSpPr txBox="1"/>
          <p:nvPr/>
        </p:nvSpPr>
        <p:spPr>
          <a:xfrm>
            <a:off x="2747968" y="4820405"/>
            <a:ext cx="521969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Checksum ID = Truncate-64(HMAC-SHA-256(“Address resolution” , AP Identity, Random ID))</a:t>
            </a:r>
          </a:p>
          <a:p>
            <a:r>
              <a:rPr lang="en-US" sz="1400" dirty="0">
                <a:solidFill>
                  <a:schemeClr val="tx1"/>
                </a:solidFill>
              </a:rPr>
              <a:t>, where:  </a:t>
            </a:r>
          </a:p>
          <a:p>
            <a:r>
              <a:rPr lang="en-US" sz="1400" dirty="0">
                <a:solidFill>
                  <a:schemeClr val="tx1"/>
                </a:solidFill>
              </a:rPr>
              <a:t>- AP Identity is 128 bit identifier of the tested AP MLD,</a:t>
            </a:r>
          </a:p>
          <a:p>
            <a:r>
              <a:rPr lang="en-US" sz="1400" dirty="0">
                <a:solidFill>
                  <a:schemeClr val="tx1"/>
                </a:solidFill>
              </a:rPr>
              <a:t>- Checksum ID = 64 bits Checksum Id </a:t>
            </a:r>
          </a:p>
          <a:p>
            <a:r>
              <a:rPr lang="en-US" sz="1400" dirty="0">
                <a:solidFill>
                  <a:schemeClr val="tx1"/>
                </a:solidFill>
              </a:rPr>
              <a:t>- Random ID  = 64 bits Random Id </a:t>
            </a:r>
          </a:p>
        </p:txBody>
      </p:sp>
    </p:spTree>
    <p:extLst>
      <p:ext uri="{BB962C8B-B14F-4D97-AF65-F5344CB8AC3E}">
        <p14:creationId xmlns:p14="http://schemas.microsoft.com/office/powerpoint/2010/main" val="1280349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6A2E6-8D2C-0F20-A4EC-48765B86D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BPE Beacon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4E1821-D794-9724-4CB7-9C749DFAA6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917678"/>
            <a:ext cx="3733800" cy="4113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PE Beacon contains minimum information to maintain associations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AP capabilities discovery is done by active scanning, or they are learned in association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All AP parameters are transmitted in protected MGMT frames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(PASN in pre-association)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875DB6-D61E-7FFD-C6F8-F0450839FE7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ED8547-518E-83C8-65A0-04F087C55D0D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Jarkko Kneckt, Apple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FE91C9B-75B3-0A8D-7AAF-6A9A051EDFAE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August 2022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5E87E44-193B-46F4-8E7B-F05A0EAA15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4067" y="2286000"/>
            <a:ext cx="5257533" cy="2921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95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91B26-2F32-65A0-3C1C-AF327E71F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TSF field handling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52A5C9-5AD3-696C-C022-2F292028C1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TSF has approved requirement: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i="1" dirty="0"/>
              <a:t>11bi shall define a mechanism for a BPE AP to change the OTA TSF (e.g., the TSF that is transmitted in the beacon) by a random value.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TSF field is 8 octets in length and contains a timestamp in units of µs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TSF field value changes in real time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Beacon transmitter may not be able to encrypt the whole PE Beacon at the transmission time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TSF is typically created by hardware. The TSF handling should be updated to obfuscate the TSF field just before the Beacon transmission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F6AD6F-4D50-30F9-4C70-759F215C7EC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091947-F663-F31A-DB2A-E4C9DEEAE96B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Jarkko Kneckt, Apple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E3A698C-FB7E-E317-54EA-56C24D125483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August 2022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06119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A3968-F11E-D2AB-D7F7-C7B1A4078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BPE AP Beacon transmission time obfuscation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88A3A7-D2DC-7102-72AA-D3332A6F1E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Proposed requirement: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i="1" dirty="0"/>
              <a:t>11be requires that PBE AP shall change its Beacon transmission interval when the AP identification information changes in the Beacon. 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i="1" dirty="0"/>
              <a:t>Note, a BPE TBTT may occur at any OTA TSF value.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Legacy APs transmit beacons every 100 TUs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The beacon transmission times are very deterministic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It is easy to track the AP by checking the Beacon transmission times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CFF1EA-D217-B759-A75E-83AD26A7938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7FE30D-AEC9-FEBF-7DF3-9AE2E7CA1BF3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Jarkko Kneckt, Apple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5FFA500-ADE8-943A-2390-B21994CBF3A5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August 2022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02752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6F97D-688B-6EC2-0CE4-74F64B5E2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TBTT not depending on OTA TSF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E01403-72E6-7551-063E-2B917FF34C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The internal (non-OTA) TSF schedules TWT SPs and low latency traffic transmission that use SCS + QoS Characteristics signaling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A change of the internal/true TSF may seriously impact these mechanisms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The randomization of the OTA TSF field in the PE Beacon may be complicated, if a PE Beacon is transmitted only when OTA TSF mod(beacon interval) = 0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Allowing transmission on any OTA TSF time simplifies the randomization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The PE Beacon transmission interval randomization should avoid too frequent and infrequent Beacon transmissions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For instance, randomization of +-20% of the Beacon transmission interval maintains good efficiency and delay performance</a:t>
            </a:r>
          </a:p>
          <a:p>
            <a:pPr marL="0" indent="0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E11491-BDD4-1D76-3174-CDEC5A83C40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0AF014-9841-B90A-A18D-564E46F6A3C7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Jarkko Kneckt, Apple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EEEA2C3-F66C-2A66-7963-C5852749BC51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August 2022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32404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6F2D85B4-B705-4018-9CF0-E6E4BD03567D}" vid="{6A25E773-D890-44CD-BA7F-9C3E9F9CAE58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24953</TotalTime>
  <Words>1579</Words>
  <Application>Microsoft Macintosh PowerPoint</Application>
  <PresentationFormat>On-screen Show (4:3)</PresentationFormat>
  <Paragraphs>223</Paragraphs>
  <Slides>15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Helvetica</vt:lpstr>
      <vt:lpstr>Helvetica Light</vt:lpstr>
      <vt:lpstr>Times New Roman</vt:lpstr>
      <vt:lpstr>Office Theme</vt:lpstr>
      <vt:lpstr>Document</vt:lpstr>
      <vt:lpstr>BPE Beaconing and discovery requirements</vt:lpstr>
      <vt:lpstr>Abstract</vt:lpstr>
      <vt:lpstr>PE Beacon frame type detection</vt:lpstr>
      <vt:lpstr>AP identifier </vt:lpstr>
      <vt:lpstr>BPE AP identification</vt:lpstr>
      <vt:lpstr>BPE Beacon</vt:lpstr>
      <vt:lpstr>TSF field handling</vt:lpstr>
      <vt:lpstr>BPE AP Beacon transmission time obfuscation</vt:lpstr>
      <vt:lpstr>TBTT not depending on OTA TSF</vt:lpstr>
      <vt:lpstr>PBE AP discovery </vt:lpstr>
      <vt:lpstr>Solicited Beacons from BPE AP</vt:lpstr>
      <vt:lpstr>CPE/BPE AP discovery</vt:lpstr>
      <vt:lpstr>PASN and infrastructure encryption on a CPE STA</vt:lpstr>
      <vt:lpstr>Summary of the modified and proposed BPE beaconing and scanning requirements</vt:lpstr>
      <vt:lpstr>Summary of the modified and proposed scanning and ranging requirements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BPE AP: PE Beacon </dc:title>
  <dc:creator>Jarkko Kneckt</dc:creator>
  <cp:lastModifiedBy>Jarkko Kneckt</cp:lastModifiedBy>
  <cp:revision>19</cp:revision>
  <cp:lastPrinted>1601-01-01T00:00:00Z</cp:lastPrinted>
  <dcterms:created xsi:type="dcterms:W3CDTF">2022-05-19T01:54:38Z</dcterms:created>
  <dcterms:modified xsi:type="dcterms:W3CDTF">2022-09-13T16:49:21Z</dcterms:modified>
</cp:coreProperties>
</file>