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9"/>
  </p:notesMasterIdLst>
  <p:handoutMasterIdLst>
    <p:handoutMasterId r:id="rId90"/>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2053" r:id="rId19"/>
    <p:sldId id="2636" r:id="rId20"/>
    <p:sldId id="2045" r:id="rId21"/>
    <p:sldId id="2075" r:id="rId22"/>
    <p:sldId id="1936" r:id="rId23"/>
    <p:sldId id="2032" r:id="rId24"/>
    <p:sldId id="2374" r:id="rId25"/>
    <p:sldId id="1964" r:id="rId26"/>
    <p:sldId id="2596" r:id="rId27"/>
    <p:sldId id="2582" r:id="rId28"/>
    <p:sldId id="2041" r:id="rId29"/>
    <p:sldId id="2626" r:id="rId30"/>
    <p:sldId id="2627" r:id="rId31"/>
    <p:sldId id="2042" r:id="rId32"/>
    <p:sldId id="2049" r:id="rId33"/>
    <p:sldId id="2051" r:id="rId34"/>
    <p:sldId id="2555" r:id="rId35"/>
    <p:sldId id="2628" r:id="rId36"/>
    <p:sldId id="1896" r:id="rId37"/>
    <p:sldId id="1562" r:id="rId38"/>
    <p:sldId id="2044" r:id="rId39"/>
    <p:sldId id="1596" r:id="rId40"/>
    <p:sldId id="2612" r:id="rId41"/>
    <p:sldId id="2629" r:id="rId42"/>
    <p:sldId id="2613" r:id="rId43"/>
    <p:sldId id="2630" r:id="rId44"/>
    <p:sldId id="2625" r:id="rId45"/>
    <p:sldId id="2631" r:id="rId46"/>
    <p:sldId id="2632" r:id="rId47"/>
    <p:sldId id="2654" r:id="rId48"/>
    <p:sldId id="2635" r:id="rId49"/>
    <p:sldId id="2584" r:id="rId50"/>
    <p:sldId id="2639" r:id="rId51"/>
    <p:sldId id="2645" r:id="rId52"/>
    <p:sldId id="2093" r:id="rId53"/>
    <p:sldId id="2638" r:id="rId54"/>
    <p:sldId id="2647" r:id="rId55"/>
    <p:sldId id="2594" r:id="rId56"/>
    <p:sldId id="2078" r:id="rId57"/>
    <p:sldId id="2379" r:id="rId58"/>
    <p:sldId id="2599" r:id="rId59"/>
    <p:sldId id="2621" r:id="rId60"/>
    <p:sldId id="2646" r:id="rId61"/>
    <p:sldId id="2648" r:id="rId62"/>
    <p:sldId id="2649" r:id="rId63"/>
    <p:sldId id="2650" r:id="rId64"/>
    <p:sldId id="2651" r:id="rId65"/>
    <p:sldId id="2652" r:id="rId66"/>
    <p:sldId id="2574" r:id="rId67"/>
    <p:sldId id="2575" r:id="rId68"/>
    <p:sldId id="2601" r:id="rId69"/>
    <p:sldId id="2602" r:id="rId70"/>
    <p:sldId id="2603" r:id="rId71"/>
    <p:sldId id="2641" r:id="rId72"/>
    <p:sldId id="2642" r:id="rId73"/>
    <p:sldId id="2623" r:id="rId74"/>
    <p:sldId id="2620" r:id="rId75"/>
    <p:sldId id="2655" r:id="rId76"/>
    <p:sldId id="1946" r:id="rId77"/>
    <p:sldId id="2378" r:id="rId78"/>
    <p:sldId id="2614" r:id="rId79"/>
    <p:sldId id="2656" r:id="rId80"/>
    <p:sldId id="2076" r:id="rId81"/>
    <p:sldId id="2617" r:id="rId82"/>
    <p:sldId id="2618" r:id="rId83"/>
    <p:sldId id="2619" r:id="rId84"/>
    <p:sldId id="2070" r:id="rId85"/>
    <p:sldId id="874" r:id="rId86"/>
    <p:sldId id="2624" r:id="rId87"/>
    <p:sldId id="305" r:id="rId8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FF9900"/>
    <a:srgbClr val="FFFF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B8332-A92F-4D4F-8D78-38AED6B9BC32}" v="52" dt="2022-09-13T06:02:43.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0" autoAdjust="0"/>
    <p:restoredTop sz="96704" autoAdjust="0"/>
  </p:normalViewPr>
  <p:slideViewPr>
    <p:cSldViewPr>
      <p:cViewPr varScale="1">
        <p:scale>
          <a:sx n="161" d="100"/>
          <a:sy n="161" d="100"/>
        </p:scale>
        <p:origin x="218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24381189851268592"/>
          <c:w val="0.94122484689413832"/>
          <c:h val="0.672566491688538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Sheet1!$A$2:$A$21</c:f>
              <c:numCache>
                <c:formatCode>mmm\-yy</c:formatCode>
                <c:ptCount val="20"/>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numCache>
            </c:numRef>
          </c:cat>
          <c:val>
            <c:numRef>
              <c:f>Sheet1!$B$2:$B$21</c:f>
              <c:numCache>
                <c:formatCode>General</c:formatCode>
                <c:ptCount val="20"/>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Sheet1!$A$2:$A$21</c:f>
              <c:numCache>
                <c:formatCode>mmm\-yy</c:formatCode>
                <c:ptCount val="20"/>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numCache>
            </c:numRef>
          </c:cat>
          <c:val>
            <c:numRef>
              <c:f>Sheet1!$C$2:$C$21</c:f>
              <c:numCache>
                <c:formatCode>General</c:formatCode>
                <c:ptCount val="20"/>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pt idx="16">
                  <c:v>27</c:v>
                </c:pt>
                <c:pt idx="17">
                  <c:v>27</c:v>
                </c:pt>
                <c:pt idx="18">
                  <c:v>27</c:v>
                </c:pt>
                <c:pt idx="19">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4.9242447635222078E-2"/>
          <c:y val="0.1860142169728784"/>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LAA/LWA/LTE-U devices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8406605424322"/>
          <c:y val="0.13609580052493436"/>
          <c:w val="0.94122484689413832"/>
          <c:h val="0.7864554777874988"/>
        </c:manualLayout>
      </c:layout>
      <c:barChart>
        <c:barDir val="col"/>
        <c:grouping val="stacked"/>
        <c:varyColors val="0"/>
        <c:ser>
          <c:idx val="0"/>
          <c:order val="0"/>
          <c:tx>
            <c:strRef>
              <c:f>Sheet1!$B$1</c:f>
              <c:strCache>
                <c:ptCount val="1"/>
                <c:pt idx="0">
                  <c:v>LTE-U</c:v>
                </c:pt>
              </c:strCache>
            </c:strRef>
          </c:tx>
          <c:spPr>
            <a:solidFill>
              <a:srgbClr val="2D2DB9"/>
            </a:solidFill>
            <a:ln w="28575">
              <a:noFill/>
            </a:ln>
            <a:effectLst/>
          </c:spPr>
          <c:invertIfNegative val="0"/>
          <c:cat>
            <c:numRef>
              <c:f>Sheet1!$A$2:$A$5</c:f>
              <c:numCache>
                <c:formatCode>mmm\-yy</c:formatCode>
                <c:ptCount val="4"/>
                <c:pt idx="0">
                  <c:v>44256</c:v>
                </c:pt>
                <c:pt idx="1">
                  <c:v>44348</c:v>
                </c:pt>
                <c:pt idx="2">
                  <c:v>44682</c:v>
                </c:pt>
                <c:pt idx="3">
                  <c:v>44774</c:v>
                </c:pt>
              </c:numCache>
            </c:numRef>
          </c:cat>
          <c:val>
            <c:numRef>
              <c:f>Sheet1!$B$2:$B$5</c:f>
              <c:numCache>
                <c:formatCode>General</c:formatCode>
                <c:ptCount val="4"/>
                <c:pt idx="0">
                  <c:v>46</c:v>
                </c:pt>
                <c:pt idx="1">
                  <c:v>46</c:v>
                </c:pt>
                <c:pt idx="2">
                  <c:v>46</c:v>
                </c:pt>
                <c:pt idx="3">
                  <c:v>46</c:v>
                </c:pt>
              </c:numCache>
            </c:numRef>
          </c:val>
          <c:extLst>
            <c:ext xmlns:c16="http://schemas.microsoft.com/office/drawing/2014/chart" uri="{C3380CC4-5D6E-409C-BE32-E72D297353CC}">
              <c16:uniqueId val="{00000000-78C4-46FE-832C-B5B389B27ECF}"/>
            </c:ext>
          </c:extLst>
        </c:ser>
        <c:ser>
          <c:idx val="1"/>
          <c:order val="1"/>
          <c:tx>
            <c:strRef>
              <c:f>Sheet1!$C$1</c:f>
              <c:strCache>
                <c:ptCount val="1"/>
                <c:pt idx="0">
                  <c:v>LWA</c:v>
                </c:pt>
              </c:strCache>
            </c:strRef>
          </c:tx>
          <c:spPr>
            <a:solidFill>
              <a:srgbClr val="00B0F0"/>
            </a:solidFill>
            <a:ln w="25400">
              <a:noFill/>
            </a:ln>
            <a:effectLst/>
          </c:spPr>
          <c:invertIfNegative val="0"/>
          <c:cat>
            <c:numRef>
              <c:f>Sheet1!$A$2:$A$5</c:f>
              <c:numCache>
                <c:formatCode>mmm\-yy</c:formatCode>
                <c:ptCount val="4"/>
                <c:pt idx="0">
                  <c:v>44256</c:v>
                </c:pt>
                <c:pt idx="1">
                  <c:v>44348</c:v>
                </c:pt>
                <c:pt idx="2">
                  <c:v>44682</c:v>
                </c:pt>
                <c:pt idx="3">
                  <c:v>44774</c:v>
                </c:pt>
              </c:numCache>
            </c:numRef>
          </c:cat>
          <c:val>
            <c:numRef>
              <c:f>Sheet1!$C$2:$C$5</c:f>
              <c:numCache>
                <c:formatCode>General</c:formatCode>
                <c:ptCount val="4"/>
                <c:pt idx="0">
                  <c:v>16</c:v>
                </c:pt>
                <c:pt idx="1">
                  <c:v>16</c:v>
                </c:pt>
                <c:pt idx="2">
                  <c:v>17</c:v>
                </c:pt>
                <c:pt idx="3">
                  <c:v>17</c:v>
                </c:pt>
              </c:numCache>
            </c:numRef>
          </c:val>
          <c:extLst>
            <c:ext xmlns:c16="http://schemas.microsoft.com/office/drawing/2014/chart" uri="{C3380CC4-5D6E-409C-BE32-E72D297353CC}">
              <c16:uniqueId val="{00000001-78C4-46FE-832C-B5B389B27ECF}"/>
            </c:ext>
          </c:extLst>
        </c:ser>
        <c:ser>
          <c:idx val="2"/>
          <c:order val="2"/>
          <c:tx>
            <c:strRef>
              <c:f>Sheet1!$D$1</c:f>
              <c:strCache>
                <c:ptCount val="1"/>
                <c:pt idx="0">
                  <c:v>LAA</c:v>
                </c:pt>
              </c:strCache>
            </c:strRef>
          </c:tx>
          <c:spPr>
            <a:solidFill>
              <a:schemeClr val="bg2"/>
            </a:solidFill>
            <a:ln>
              <a:noFill/>
            </a:ln>
            <a:effectLst/>
          </c:spPr>
          <c:invertIfNegative val="0"/>
          <c:cat>
            <c:numRef>
              <c:f>Sheet1!$A$2:$A$5</c:f>
              <c:numCache>
                <c:formatCode>mmm\-yy</c:formatCode>
                <c:ptCount val="4"/>
                <c:pt idx="0">
                  <c:v>44256</c:v>
                </c:pt>
                <c:pt idx="1">
                  <c:v>44348</c:v>
                </c:pt>
                <c:pt idx="2">
                  <c:v>44682</c:v>
                </c:pt>
                <c:pt idx="3">
                  <c:v>44774</c:v>
                </c:pt>
              </c:numCache>
            </c:numRef>
          </c:cat>
          <c:val>
            <c:numRef>
              <c:f>Sheet1!$D$2:$D$5</c:f>
              <c:numCache>
                <c:formatCode>General</c:formatCode>
                <c:ptCount val="4"/>
                <c:pt idx="0">
                  <c:v>247</c:v>
                </c:pt>
                <c:pt idx="1">
                  <c:v>329</c:v>
                </c:pt>
                <c:pt idx="2">
                  <c:v>480</c:v>
                </c:pt>
                <c:pt idx="3">
                  <c:v>480</c:v>
                </c:pt>
              </c:numCache>
            </c:numRef>
          </c:val>
          <c:extLst>
            <c:ext xmlns:c16="http://schemas.microsoft.com/office/drawing/2014/chart" uri="{C3380CC4-5D6E-409C-BE32-E72D297353CC}">
              <c16:uniqueId val="{00000003-78C4-46FE-832C-B5B389B27ECF}"/>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7755139982502182"/>
          <c:y val="0.41965611937396713"/>
          <c:w val="0.23097604986876638"/>
          <c:h val="0.260650821425099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802.11-22/1305r0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Sept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bfd5edcef560adbe15fad0ab6fd98d9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1310-00-coex-minutes-of-the-july-2022-meeting.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ae5c1e5a-6074-492a-9cd7-16b5ddc15864/summa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22/11-22-1091-00-coex-3gpp-rel-18-side-link.pptx" TargetMode="External"/><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2/11-22-1081-01-0wng-overview-of-802-15-4ab-coexistence.ppt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22/11-22-0998-01-0wng-clear-channel-assessment-cca-behavior-of-commerical-wi-fi-equipment.pptx" TargetMode="External"/><Relationship Id="rId2" Type="http://schemas.openxmlformats.org/officeDocument/2006/relationships/hyperlink" Target="https://mentor.ieee.org/802.11/dcn/22/11-22-1578-00-0wng-coexistence-of-narrowband-frequency-hopping-nb-fh-systems-and-wi-fi.ppt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hyperlink" Target="https://data.gsmaintelligence.com/api-web/v2/research-file-download?id=72941571&amp;file=160622-The-socioeconomic-benefits-of-the-6-GHz-band.pdf"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22/11-22-0979-01-aiml-applying-ml-to-802-11-current-research-and-emerging-use-cases.pptx"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hybrid</a:t>
            </a:r>
            <a:r>
              <a:rPr lang="en-US" i="1" dirty="0">
                <a:solidFill>
                  <a:schemeClr val="accent6"/>
                </a:solidFill>
              </a:rPr>
              <a:t> </a:t>
            </a:r>
            <a:r>
              <a:rPr lang="en-US" dirty="0">
                <a:solidFill>
                  <a:schemeClr val="accent6"/>
                </a:solidFill>
              </a:rPr>
              <a:t>meeting in September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September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hybrid IEEE 802.11 WG plenary meeting in September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a:xfrm>
            <a:off x="685800" y="1981200"/>
            <a:ext cx="7772400" cy="4114800"/>
          </a:xfrm>
        </p:spPr>
        <p:txBody>
          <a:bodyPr/>
          <a:lstStyle/>
          <a:p>
            <a:r>
              <a:rPr lang="en-AU" dirty="0"/>
              <a:t>Schedule</a:t>
            </a:r>
          </a:p>
          <a:p>
            <a:pPr lvl="1"/>
            <a:r>
              <a:rPr lang="en-AU" dirty="0"/>
              <a:t>Wednesday, 14 September 2022 @ 4-6pm ET</a:t>
            </a:r>
          </a:p>
          <a:p>
            <a:r>
              <a:rPr lang="en-AU" dirty="0" err="1"/>
              <a:t>Webex</a:t>
            </a:r>
            <a:r>
              <a:rPr lang="en-AU" dirty="0"/>
              <a:t> details</a:t>
            </a:r>
          </a:p>
          <a:p>
            <a:pPr lvl="1"/>
            <a:r>
              <a:rPr lang="en-AU" dirty="0"/>
              <a:t>Join the Webex meeting here:</a:t>
            </a:r>
          </a:p>
          <a:p>
            <a:pPr lvl="2"/>
            <a:r>
              <a:rPr lang="en-US" dirty="0">
                <a:hlinkClick r:id="rId2"/>
              </a:rPr>
              <a:t>https://ieeesa.webex.com/ieeesa/j.php?MTID=mbfd5edcef560adbe15fad0ab6fd98d96</a:t>
            </a:r>
            <a:r>
              <a:rPr lang="en-US" dirty="0"/>
              <a:t> </a:t>
            </a:r>
          </a:p>
          <a:p>
            <a:pPr lvl="1"/>
            <a:r>
              <a:rPr lang="en-AU" dirty="0"/>
              <a:t>Meeting number: </a:t>
            </a:r>
            <a:r>
              <a:rPr lang="en-US" dirty="0"/>
              <a:t>2349 664 1296</a:t>
            </a:r>
            <a:endParaRPr lang="en-AU" dirty="0"/>
          </a:p>
          <a:p>
            <a:pPr lvl="1"/>
            <a:r>
              <a:rPr lang="en-AU" dirty="0"/>
              <a:t>Meeting password: wireless</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hybrid meeting in Sep 2022</a:t>
            </a:r>
          </a:p>
        </p:txBody>
      </p:sp>
      <p:sp>
        <p:nvSpPr>
          <p:cNvPr id="3" name="Content Placeholder 2"/>
          <p:cNvSpPr>
            <a:spLocks noGrp="1"/>
          </p:cNvSpPr>
          <p:nvPr>
            <p:ph sz="half" idx="1"/>
          </p:nvPr>
        </p:nvSpPr>
        <p:spPr>
          <a:xfrm>
            <a:off x="685800" y="1981200"/>
            <a:ext cx="3810000" cy="4114800"/>
          </a:xfrm>
        </p:spPr>
        <p:txBody>
          <a:bodyPr/>
          <a:lstStyle/>
          <a:p>
            <a:r>
              <a:rPr lang="en-AU" dirty="0"/>
              <a:t>Planned agenda</a:t>
            </a:r>
          </a:p>
          <a:p>
            <a:pPr lvl="1"/>
            <a:r>
              <a:rPr lang="en-AU" dirty="0"/>
              <a:t>Bureaucratic stuff</a:t>
            </a:r>
          </a:p>
          <a:p>
            <a:pPr lvl="2"/>
            <a:r>
              <a:rPr lang="en-AU" dirty="0"/>
              <a:t>Scope of IEEE 802.11 Coex SC</a:t>
            </a:r>
          </a:p>
          <a:p>
            <a:pPr lvl="2"/>
            <a:r>
              <a:rPr lang="en-AU" dirty="0"/>
              <a:t>Approve minutes from Jul 2022</a:t>
            </a:r>
          </a:p>
          <a:p>
            <a:pPr lvl="1"/>
            <a:r>
              <a:rPr lang="en-AU" dirty="0"/>
              <a:t>What is happening this week? (in no particular order)</a:t>
            </a:r>
          </a:p>
          <a:p>
            <a:pPr lvl="2"/>
            <a:r>
              <a:rPr lang="en-AU" dirty="0"/>
              <a:t>ETSI BRAN update</a:t>
            </a:r>
          </a:p>
          <a:p>
            <a:pPr lvl="3"/>
            <a:r>
              <a:rPr lang="en-AU" dirty="0"/>
              <a:t>Meeting scheduled</a:t>
            </a:r>
          </a:p>
          <a:p>
            <a:pPr lvl="3"/>
            <a:r>
              <a:rPr lang="en-AU" dirty="0"/>
              <a:t>EN 301 893 (5 GHz)</a:t>
            </a:r>
          </a:p>
          <a:p>
            <a:pPr lvl="3"/>
            <a:r>
              <a:rPr lang="en-AU" dirty="0"/>
              <a:t>EN 303 687 (6 GHz)</a:t>
            </a:r>
          </a:p>
          <a:p>
            <a:pPr lvl="2"/>
            <a:r>
              <a:rPr lang="en-AU" dirty="0"/>
              <a:t>Do we still have a </a:t>
            </a:r>
            <a:r>
              <a:rPr lang="en-AU" dirty="0" err="1"/>
              <a:t>coex</a:t>
            </a:r>
            <a:r>
              <a:rPr lang="en-AU" dirty="0"/>
              <a:t> issue between Wi-Fi &amp; LAA/NR-U?</a:t>
            </a:r>
          </a:p>
          <a:p>
            <a:pPr lvl="3"/>
            <a:r>
              <a:rPr lang="en-AU" dirty="0"/>
              <a:t>Questions for Nov 2022</a:t>
            </a:r>
          </a:p>
          <a:p>
            <a:pPr lvl="3"/>
            <a:endParaRPr lang="en-AU" dirty="0">
              <a:solidFill>
                <a:srgbClr val="FF0000"/>
              </a:solidFill>
            </a:endParaRP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pPr lvl="1"/>
            <a:endParaRPr lang="en-US" dirty="0"/>
          </a:p>
          <a:p>
            <a:pPr lvl="2"/>
            <a:r>
              <a:rPr lang="en-US" dirty="0"/>
              <a:t>EN 301 893 (5 GHz) … and the 802.11be issue!</a:t>
            </a:r>
          </a:p>
          <a:p>
            <a:pPr lvl="3"/>
            <a:r>
              <a:rPr lang="en-AU" dirty="0"/>
              <a:t>Questions for Nov 2022</a:t>
            </a:r>
          </a:p>
          <a:p>
            <a:pPr lvl="2"/>
            <a:r>
              <a:rPr lang="en-AU" dirty="0"/>
              <a:t>Updates</a:t>
            </a:r>
          </a:p>
          <a:p>
            <a:pPr lvl="3"/>
            <a:r>
              <a:rPr lang="en-AU" dirty="0"/>
              <a:t>SL-U</a:t>
            </a:r>
          </a:p>
          <a:p>
            <a:pPr lvl="3"/>
            <a:r>
              <a:rPr lang="en-AU" dirty="0"/>
              <a:t>IEEE 802.15.4ab in 6 GHz</a:t>
            </a:r>
          </a:p>
          <a:p>
            <a:pPr lvl="3"/>
            <a:r>
              <a:rPr lang="en-AU" dirty="0"/>
              <a:t>Bluetooth in 6 GHz</a:t>
            </a:r>
          </a:p>
          <a:p>
            <a:pPr lvl="3"/>
            <a:r>
              <a:rPr lang="en-AU" sz="1400" dirty="0"/>
              <a:t>6 GHz spectrum &amp; </a:t>
            </a:r>
            <a:r>
              <a:rPr lang="en-AU" sz="1400" dirty="0" err="1"/>
              <a:t>coex</a:t>
            </a:r>
            <a:endParaRPr lang="en-AU" sz="1400" dirty="0"/>
          </a:p>
          <a:p>
            <a:pPr lvl="3"/>
            <a:r>
              <a:rPr lang="en-AU" dirty="0"/>
              <a:t>60 GHz </a:t>
            </a:r>
            <a:r>
              <a:rPr lang="en-AU" dirty="0" err="1"/>
              <a:t>coex</a:t>
            </a:r>
            <a:endParaRPr lang="en-AU" dirty="0"/>
          </a:p>
          <a:p>
            <a:pPr lvl="2"/>
            <a:r>
              <a:rPr lang="en-AU" dirty="0"/>
              <a:t>Plans for meeting in Nov 2022</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hybrid meeting minutes from July 2022</a:t>
            </a:r>
          </a:p>
        </p:txBody>
      </p:sp>
      <p:sp>
        <p:nvSpPr>
          <p:cNvPr id="3" name="Content Placeholder 2"/>
          <p:cNvSpPr>
            <a:spLocks noGrp="1"/>
          </p:cNvSpPr>
          <p:nvPr>
            <p:ph idx="1"/>
          </p:nvPr>
        </p:nvSpPr>
        <p:spPr/>
        <p:txBody>
          <a:bodyPr/>
          <a:lstStyle/>
          <a:p>
            <a:pPr lvl="1"/>
            <a:r>
              <a:rPr lang="en-AU" dirty="0"/>
              <a:t>The draft minutes for the Coex SC at the hybrid meeting in July 2022 are available on Mentor:</a:t>
            </a:r>
          </a:p>
          <a:p>
            <a:pPr lvl="2"/>
            <a:r>
              <a:rPr lang="en-AU" dirty="0"/>
              <a:t>See </a:t>
            </a:r>
            <a:r>
              <a:rPr lang="en-AU" dirty="0">
                <a:hlinkClick r:id="rId2"/>
              </a:rPr>
              <a:t>11-22-1310-00</a:t>
            </a:r>
            <a:endParaRPr lang="en-AU" dirty="0">
              <a:solidFill>
                <a:srgbClr val="FF0000"/>
              </a:solidFill>
            </a:endParaRPr>
          </a:p>
          <a:p>
            <a:pPr lvl="1"/>
            <a:r>
              <a:rPr lang="en-AU" dirty="0"/>
              <a:t>Proposed motion:</a:t>
            </a:r>
          </a:p>
          <a:p>
            <a:pPr lvl="2"/>
            <a:r>
              <a:rPr lang="en-AU" i="1" dirty="0"/>
              <a:t>The IEEE 802 Coex SC approves </a:t>
            </a:r>
            <a:r>
              <a:rPr lang="en-AU" i="1" dirty="0">
                <a:hlinkClick r:id="rId2"/>
              </a:rPr>
              <a:t>11-22-1310-00 </a:t>
            </a:r>
            <a:r>
              <a:rPr lang="en-AU" i="1" dirty="0"/>
              <a:t>as the minutes of its virtual meeting in July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5992-A3EF-E5E5-2EC4-8BE26C052C2C}"/>
              </a:ext>
            </a:extLst>
          </p:cNvPr>
          <p:cNvSpPr>
            <a:spLocks noGrp="1"/>
          </p:cNvSpPr>
          <p:nvPr>
            <p:ph type="title"/>
          </p:nvPr>
        </p:nvSpPr>
        <p:spPr/>
        <p:txBody>
          <a:bodyPr/>
          <a:lstStyle/>
          <a:p>
            <a:r>
              <a:rPr lang="en-AU" dirty="0"/>
              <a:t>The Coex SC has been tracking two Harmonised Standards in ETSI BRAN for 5/6 GHz coexistence</a:t>
            </a:r>
          </a:p>
        </p:txBody>
      </p:sp>
      <p:sp>
        <p:nvSpPr>
          <p:cNvPr id="4" name="Footer Placeholder 3">
            <a:extLst>
              <a:ext uri="{FF2B5EF4-FFF2-40B4-BE49-F238E27FC236}">
                <a16:creationId xmlns:a16="http://schemas.microsoft.com/office/drawing/2014/main" id="{D1AD7368-F99E-0E4E-6233-566995B881D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24AF1BF-B813-C1F9-6656-4715F8A62D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dirty="0"/>
          </a:p>
        </p:txBody>
      </p:sp>
      <p:sp>
        <p:nvSpPr>
          <p:cNvPr id="8" name="Rectangle 7">
            <a:extLst>
              <a:ext uri="{FF2B5EF4-FFF2-40B4-BE49-F238E27FC236}">
                <a16:creationId xmlns:a16="http://schemas.microsoft.com/office/drawing/2014/main" id="{2DE5A290-1F54-4DFC-F604-B32F66F28EB3}"/>
              </a:ext>
            </a:extLst>
          </p:cNvPr>
          <p:cNvSpPr/>
          <p:nvPr/>
        </p:nvSpPr>
        <p:spPr bwMode="auto">
          <a:xfrm>
            <a:off x="20354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301 893</a:t>
            </a:r>
            <a:br>
              <a:rPr lang="en-AU" sz="1600" b="1" dirty="0">
                <a:latin typeface="+mj-lt"/>
              </a:rPr>
            </a:br>
            <a:r>
              <a:rPr lang="en-AU" sz="1600" b="1" dirty="0">
                <a:latin typeface="+mj-lt"/>
              </a:rPr>
              <a:t>(5 GHz)</a:t>
            </a:r>
          </a:p>
        </p:txBody>
      </p:sp>
      <p:sp>
        <p:nvSpPr>
          <p:cNvPr id="9" name="Rectangle 8">
            <a:extLst>
              <a:ext uri="{FF2B5EF4-FFF2-40B4-BE49-F238E27FC236}">
                <a16:creationId xmlns:a16="http://schemas.microsoft.com/office/drawing/2014/main" id="{2508DD12-C42B-0271-8DF5-B97CA07569EE}"/>
              </a:ext>
            </a:extLst>
          </p:cNvPr>
          <p:cNvSpPr/>
          <p:nvPr/>
        </p:nvSpPr>
        <p:spPr bwMode="auto">
          <a:xfrm>
            <a:off x="52358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303 687</a:t>
            </a:r>
            <a:br>
              <a:rPr lang="en-AU" sz="1600" b="1" dirty="0">
                <a:latin typeface="+mj-lt"/>
              </a:rPr>
            </a:br>
            <a:r>
              <a:rPr lang="en-AU" sz="1600" b="1" dirty="0">
                <a:latin typeface="+mj-lt"/>
              </a:rPr>
              <a:t>(6 GHz)</a:t>
            </a:r>
          </a:p>
        </p:txBody>
      </p:sp>
      <p:sp>
        <p:nvSpPr>
          <p:cNvPr id="10" name="Rectangle 9">
            <a:extLst>
              <a:ext uri="{FF2B5EF4-FFF2-40B4-BE49-F238E27FC236}">
                <a16:creationId xmlns:a16="http://schemas.microsoft.com/office/drawing/2014/main" id="{E9EFF629-DFB1-D14D-ECFA-2017880114AC}"/>
              </a:ext>
            </a:extLst>
          </p:cNvPr>
          <p:cNvSpPr/>
          <p:nvPr/>
        </p:nvSpPr>
        <p:spPr bwMode="auto">
          <a:xfrm>
            <a:off x="2041902" y="4572001"/>
            <a:ext cx="5175142" cy="914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dirty="0">
                <a:latin typeface="+mj-lt"/>
              </a:rPr>
              <a:t>Satisfying the requirements &amp; tests in these Harmonised Standards provides one mechanism to access the European markets</a:t>
            </a:r>
          </a:p>
        </p:txBody>
      </p:sp>
      <p:cxnSp>
        <p:nvCxnSpPr>
          <p:cNvPr id="12" name="Straight Arrow Connector 11">
            <a:extLst>
              <a:ext uri="{FF2B5EF4-FFF2-40B4-BE49-F238E27FC236}">
                <a16:creationId xmlns:a16="http://schemas.microsoft.com/office/drawing/2014/main" id="{7FC7BE72-5E3F-C9F0-4B42-F604C88D0C89}"/>
              </a:ext>
            </a:extLst>
          </p:cNvPr>
          <p:cNvCxnSpPr>
            <a:endCxn id="8" idx="2"/>
          </p:cNvCxnSpPr>
          <p:nvPr/>
        </p:nvCxnSpPr>
        <p:spPr bwMode="auto">
          <a:xfrm flipV="1">
            <a:off x="30260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A4448CCC-EE52-5D38-9C25-21C0CCE2702E}"/>
              </a:ext>
            </a:extLst>
          </p:cNvPr>
          <p:cNvCxnSpPr/>
          <p:nvPr/>
        </p:nvCxnSpPr>
        <p:spPr bwMode="auto">
          <a:xfrm flipV="1">
            <a:off x="62264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4" name="Rectangle 13">
            <a:extLst>
              <a:ext uri="{FF2B5EF4-FFF2-40B4-BE49-F238E27FC236}">
                <a16:creationId xmlns:a16="http://schemas.microsoft.com/office/drawing/2014/main" id="{B08E6C79-D714-29E8-2499-60ED20D51416}"/>
              </a:ext>
            </a:extLst>
          </p:cNvPr>
          <p:cNvSpPr/>
          <p:nvPr/>
        </p:nvSpPr>
        <p:spPr bwMode="auto">
          <a:xfrm>
            <a:off x="2022529" y="2286000"/>
            <a:ext cx="5175142" cy="45878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Defined by ESTI BRAN</a:t>
            </a:r>
          </a:p>
        </p:txBody>
      </p:sp>
      <p:cxnSp>
        <p:nvCxnSpPr>
          <p:cNvPr id="15" name="Straight Arrow Connector 14">
            <a:extLst>
              <a:ext uri="{FF2B5EF4-FFF2-40B4-BE49-F238E27FC236}">
                <a16:creationId xmlns:a16="http://schemas.microsoft.com/office/drawing/2014/main" id="{E77855FF-ACF9-2B45-EDEE-24255D381D57}"/>
              </a:ext>
            </a:extLst>
          </p:cNvPr>
          <p:cNvCxnSpPr/>
          <p:nvPr/>
        </p:nvCxnSpPr>
        <p:spPr bwMode="auto">
          <a:xfrm flipV="1">
            <a:off x="30170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cxnSp>
        <p:nvCxnSpPr>
          <p:cNvPr id="16" name="Straight Arrow Connector 15">
            <a:extLst>
              <a:ext uri="{FF2B5EF4-FFF2-40B4-BE49-F238E27FC236}">
                <a16:creationId xmlns:a16="http://schemas.microsoft.com/office/drawing/2014/main" id="{CD493F5E-8C47-6274-72DD-97E470C871FB}"/>
              </a:ext>
            </a:extLst>
          </p:cNvPr>
          <p:cNvCxnSpPr/>
          <p:nvPr/>
        </p:nvCxnSpPr>
        <p:spPr bwMode="auto">
          <a:xfrm flipV="1">
            <a:off x="62174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spTree>
    <p:extLst>
      <p:ext uri="{BB962C8B-B14F-4D97-AF65-F5344CB8AC3E}">
        <p14:creationId xmlns:p14="http://schemas.microsoft.com/office/powerpoint/2010/main" val="423515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second hybrid meeting of the </a:t>
            </a:r>
            <a:r>
              <a:rPr lang="en-AU" i="1" dirty="0"/>
              <a:t>IEEE 802.11 Coexistence SC </a:t>
            </a:r>
            <a:r>
              <a:rPr lang="en-AU" dirty="0"/>
              <a:t>in September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811324029"/>
              </p:ext>
            </p:extLst>
          </p:nvPr>
        </p:nvGraphicFramePr>
        <p:xfrm>
          <a:off x="6172200" y="16002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r h="237565">
                <a:tc>
                  <a:txBody>
                    <a:bodyPr/>
                    <a:lstStyle/>
                    <a:p>
                      <a:pPr algn="ctr"/>
                      <a:r>
                        <a:rPr lang="en-AU" sz="1400" dirty="0">
                          <a:solidFill>
                            <a:schemeClr val="tx1"/>
                          </a:solidFill>
                        </a:rPr>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Montreal/H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2022</a:t>
                      </a:r>
                    </a:p>
                  </a:txBody>
                  <a:tcPr/>
                </a:tc>
                <a:extLst>
                  <a:ext uri="{0D108BD9-81ED-4DB2-BD59-A6C34878D82A}">
                    <a16:rowId xmlns:a16="http://schemas.microsoft.com/office/drawing/2014/main" val="1341669652"/>
                  </a:ext>
                </a:extLst>
              </a:tr>
              <a:tr h="237565">
                <a:tc>
                  <a:txBody>
                    <a:bodyPr/>
                    <a:lstStyle/>
                    <a:p>
                      <a:pPr algn="ctr"/>
                      <a:r>
                        <a:rPr lang="en-AU" sz="1400" dirty="0">
                          <a:solidFill>
                            <a:schemeClr val="tx1"/>
                          </a:solidFill>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Hawaii/H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2022</a:t>
                      </a:r>
                    </a:p>
                  </a:txBody>
                  <a:tcPr/>
                </a:tc>
                <a:extLst>
                  <a:ext uri="{0D108BD9-81ED-4DB2-BD59-A6C34878D82A}">
                    <a16:rowId xmlns:a16="http://schemas.microsoft.com/office/drawing/2014/main" val="157543828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continue to discuss coexistence &amp; other issues going forward</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#116</a:t>
            </a:r>
          </a:p>
          <a:p>
            <a:pPr lvl="2"/>
            <a:r>
              <a:rPr lang="en-AU" dirty="0"/>
              <a:t>17 Oct 2022 until 21 Oct 2022</a:t>
            </a:r>
          </a:p>
          <a:p>
            <a:pPr lvl="2"/>
            <a:r>
              <a:rPr lang="en-AU" b="0" i="0" dirty="0">
                <a:effectLst/>
                <a:latin typeface="Arial" panose="020B0604020202020204" pitchFamily="34" charset="0"/>
              </a:rPr>
              <a:t>Hybrid (as normal)</a:t>
            </a:r>
          </a:p>
          <a:p>
            <a:pPr lvl="1"/>
            <a:r>
              <a:rPr lang="en-AU" dirty="0">
                <a:latin typeface="Arial" panose="020B0604020202020204" pitchFamily="34" charset="0"/>
              </a:rPr>
              <a:t>Some ad </a:t>
            </a:r>
            <a:r>
              <a:rPr lang="en-AU" dirty="0" err="1">
                <a:latin typeface="Arial" panose="020B0604020202020204" pitchFamily="34" charset="0"/>
              </a:rPr>
              <a:t>hocs</a:t>
            </a:r>
            <a:r>
              <a:rPr lang="en-AU" dirty="0">
                <a:latin typeface="Arial" panose="020B0604020202020204" pitchFamily="34" charset="0"/>
              </a:rPr>
              <a:t> have been scheduled after BRAN#116</a:t>
            </a:r>
            <a:endParaRPr lang="en-AU" dirty="0"/>
          </a:p>
          <a:p>
            <a:pPr lvl="1"/>
            <a:r>
              <a:rPr lang="en-AU" dirty="0"/>
              <a:t>BRAN #117</a:t>
            </a:r>
          </a:p>
          <a:p>
            <a:pPr lvl="2"/>
            <a:r>
              <a:rPr lang="en-AU" dirty="0"/>
              <a:t>5 Dec 2022 until 9 Dec 2022</a:t>
            </a:r>
          </a:p>
          <a:p>
            <a:pPr lvl="2"/>
            <a:r>
              <a:rPr lang="en-AU" b="0" i="0" dirty="0">
                <a:effectLst/>
                <a:latin typeface="Arial" panose="020B0604020202020204" pitchFamily="34" charset="0"/>
              </a:rPr>
              <a:t>Hybrid (as normal)</a:t>
            </a:r>
            <a:endParaRPr lang="en-AU" dirty="0"/>
          </a:p>
        </p:txBody>
      </p:sp>
    </p:spTree>
    <p:extLst>
      <p:ext uri="{BB962C8B-B14F-4D97-AF65-F5344CB8AC3E}">
        <p14:creationId xmlns:p14="http://schemas.microsoft.com/office/powerpoint/2010/main" val="421523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progressing slower than hoped/expected</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t>
            </a:r>
          </a:p>
          <a:p>
            <a:pPr lvl="1"/>
            <a:r>
              <a:rPr lang="en-US" dirty="0"/>
              <a:t>Draft EN 301 893 </a:t>
            </a:r>
            <a:r>
              <a:rPr lang="en-AU" dirty="0"/>
              <a:t>v.2.1.48 (stable draft), dated: 10 Jun 2022 …</a:t>
            </a:r>
          </a:p>
          <a:p>
            <a:pPr lvl="2"/>
            <a:r>
              <a:rPr lang="en-AU" dirty="0"/>
              <a:t>… with </a:t>
            </a:r>
            <a:r>
              <a:rPr lang="en-AU" dirty="0">
                <a:latin typeface="+mj-lt"/>
              </a:rPr>
              <a:t>latest changes in </a:t>
            </a:r>
            <a:r>
              <a:rPr lang="en-US" dirty="0">
                <a:effectLst/>
                <a:latin typeface="+mj-lt"/>
                <a:ea typeface="Calibri" panose="020F0502020204030204" pitchFamily="34" charset="0"/>
              </a:rPr>
              <a:t>BRAN(22)115026r2 (</a:t>
            </a:r>
            <a:r>
              <a:rPr lang="en-AU" dirty="0"/>
              <a:t>v.2.1.48g)</a:t>
            </a:r>
            <a:endParaRPr lang="en-AU" dirty="0">
              <a:latin typeface="+mj-lt"/>
            </a:endParaRPr>
          </a:p>
          <a:p>
            <a:r>
              <a:rPr lang="en-AU" dirty="0"/>
              <a:t>Commentary</a:t>
            </a:r>
          </a:p>
          <a:p>
            <a:pPr lvl="1"/>
            <a:r>
              <a:rPr lang="en-AU" dirty="0"/>
              <a:t>v2.1.48 was published after BRAN#114 with mostly editorial changes </a:t>
            </a:r>
          </a:p>
          <a:p>
            <a:pPr lvl="2"/>
            <a:r>
              <a:rPr lang="en-AU" dirty="0">
                <a:solidFill>
                  <a:srgbClr val="FF6600"/>
                </a:solidFill>
              </a:rPr>
              <a:t>Compromise for adaptivity (&amp; associated testing) remains, as originally agreed way back in BRAN#109</a:t>
            </a:r>
          </a:p>
          <a:p>
            <a:pPr lvl="1"/>
            <a:r>
              <a:rPr lang="en-AU" dirty="0"/>
              <a:t>BRAN #115 mostly conducted a very careful editorial review that is taking longer than many hoped/expected </a:t>
            </a:r>
          </a:p>
          <a:p>
            <a:pPr lvl="2"/>
            <a:r>
              <a:rPr lang="en-AU" dirty="0"/>
              <a:t>Adaptivity compromise remains, but the question of 802.11be performance (vs 802.11ax) was raised again, with a proposal to change to </a:t>
            </a:r>
            <a:r>
              <a:rPr lang="en-AU" i="1" dirty="0"/>
              <a:t>ED-only</a:t>
            </a:r>
            <a:r>
              <a:rPr lang="en-AU" dirty="0"/>
              <a:t> @ -62 dBm; more on this later</a:t>
            </a:r>
          </a:p>
          <a:p>
            <a:pPr lvl="1"/>
            <a:r>
              <a:rPr lang="en-AU" dirty="0"/>
              <a:t>The draft will probably not be sent to the HAS consultant or ENAP ballot until after BRAN#116</a:t>
            </a:r>
            <a:endParaRPr lang="en-AU" dirty="0">
              <a:solidFill>
                <a:srgbClr val="FF0000"/>
              </a:solidFill>
            </a:endParaRP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23</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Tree>
    <p:extLst>
      <p:ext uri="{BB962C8B-B14F-4D97-AF65-F5344CB8AC3E}">
        <p14:creationId xmlns:p14="http://schemas.microsoft.com/office/powerpoint/2010/main" val="399537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will now be sent for EC review</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a:t>
            </a:r>
          </a:p>
          <a:p>
            <a:pPr lvl="1"/>
            <a:r>
              <a:rPr lang="en-US" dirty="0"/>
              <a:t>Draft EN 303 687 </a:t>
            </a:r>
            <a:r>
              <a:rPr lang="en-AU" dirty="0"/>
              <a:t>v1.0.1 (Sep 2022)</a:t>
            </a:r>
          </a:p>
          <a:p>
            <a:r>
              <a:rPr lang="en-GB" dirty="0"/>
              <a:t>Commentary </a:t>
            </a:r>
          </a:p>
          <a:p>
            <a:pPr lvl="1"/>
            <a:r>
              <a:rPr lang="en-AU" dirty="0"/>
              <a:t>v0.0.20 was completed after BRAN#113</a:t>
            </a:r>
          </a:p>
          <a:p>
            <a:pPr lvl="2"/>
            <a:r>
              <a:rPr lang="en-AU" i="1" dirty="0">
                <a:solidFill>
                  <a:srgbClr val="00B050"/>
                </a:solidFill>
              </a:rPr>
              <a:t>Adaptivity based on ED-only</a:t>
            </a:r>
            <a:r>
              <a:rPr lang="en-AU" dirty="0">
                <a:solidFill>
                  <a:srgbClr val="00B050"/>
                </a:solidFill>
              </a:rPr>
              <a:t> at -72 dBm 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The ENAP ballot on </a:t>
            </a:r>
            <a:r>
              <a:rPr lang="en-US" dirty="0"/>
              <a:t>Draft EN 303 687 </a:t>
            </a:r>
            <a:r>
              <a:rPr lang="en-AU" dirty="0"/>
              <a:t>v1.0.0 passed in late July 2022</a:t>
            </a:r>
          </a:p>
          <a:p>
            <a:pPr lvl="2"/>
            <a:r>
              <a:rPr lang="en-AU" dirty="0"/>
              <a:t>Comments resolutions are in BRAN(22)115030, with nothing relevant to </a:t>
            </a:r>
            <a:r>
              <a:rPr lang="en-AU" dirty="0" err="1"/>
              <a:t>coex</a:t>
            </a:r>
            <a:endParaRPr lang="en-AU" dirty="0"/>
          </a:p>
          <a:p>
            <a:pPr lvl="1"/>
            <a:r>
              <a:rPr lang="en-AU" dirty="0"/>
              <a:t>The resulting </a:t>
            </a:r>
            <a:r>
              <a:rPr lang="en-US" dirty="0"/>
              <a:t>Draft EN 303 687 </a:t>
            </a:r>
            <a:r>
              <a:rPr lang="en-AU" dirty="0"/>
              <a:t>v1.0.1 (currently in BRAN(22)115030a1) will now be sent the HAS consultant for EC review</a:t>
            </a:r>
          </a:p>
          <a:p>
            <a:pPr lvl="2"/>
            <a:r>
              <a:rPr lang="en-AU" dirty="0"/>
              <a:t>This was a step that was missed before the ENAP</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25</a:t>
            </a:fld>
            <a:endParaRPr lang="en-US" dirty="0"/>
          </a:p>
        </p:txBody>
      </p:sp>
    </p:spTree>
    <p:extLst>
      <p:ext uri="{BB962C8B-B14F-4D97-AF65-F5344CB8AC3E}">
        <p14:creationId xmlns:p14="http://schemas.microsoft.com/office/powerpoint/2010/main" val="273665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the current EN 303 687 that may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yet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dirty="0"/>
          </a:p>
        </p:txBody>
      </p:sp>
    </p:spTree>
    <p:extLst>
      <p:ext uri="{BB962C8B-B14F-4D97-AF65-F5344CB8AC3E}">
        <p14:creationId xmlns:p14="http://schemas.microsoft.com/office/powerpoint/2010/main" val="183040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has parked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and the following generation (UHR) is in discussion, with new features that might not all be aligned with the HS’s </a:t>
            </a:r>
          </a:p>
          <a:p>
            <a:pPr lvl="1"/>
            <a:r>
              <a:rPr lang="en-AU" dirty="0"/>
              <a:t>This suggests two ongoing tasks/options for the Coex SC/</a:t>
            </a:r>
            <a:r>
              <a:rPr lang="en-AU" dirty="0" err="1"/>
              <a:t>TGbe</a:t>
            </a:r>
            <a:r>
              <a:rPr lang="en-AU" dirty="0"/>
              <a:t>/UHR</a:t>
            </a:r>
          </a:p>
          <a:p>
            <a:pPr lvl="2"/>
            <a:r>
              <a:rPr lang="en-AU" dirty="0"/>
              <a:t>Identify any likely future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a:t>
            </a:r>
            <a:r>
              <a:rPr lang="en-AU" dirty="0" err="1"/>
              <a:t>TGbe</a:t>
            </a:r>
            <a:r>
              <a:rPr lang="en-AU" dirty="0"/>
              <a:t>/UHR experts have not identified any features not aligned with EN 301 893 (5 GHz) &amp; EN 303 687 (6 GHz) </a:t>
            </a:r>
          </a:p>
          <a:p>
            <a:pPr lvl="2"/>
            <a:r>
              <a:rPr lang="en-AU" dirty="0"/>
              <a:t>Maybe MLO &amp; Multi-AP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2555930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Do we still have a </a:t>
            </a:r>
            <a:r>
              <a:rPr lang="en-AU" sz="2400" b="1" dirty="0" err="1">
                <a:solidFill>
                  <a:srgbClr val="FF0000"/>
                </a:solidFill>
              </a:rPr>
              <a:t>coex</a:t>
            </a:r>
            <a:r>
              <a:rPr lang="en-AU" sz="2400" b="1" dirty="0">
                <a:solidFill>
                  <a:srgbClr val="FF0000"/>
                </a:solidFill>
              </a:rPr>
              <a:t> issue</a:t>
            </a:r>
            <a:br>
              <a:rPr lang="en-AU" sz="2400" b="1" dirty="0">
                <a:solidFill>
                  <a:srgbClr val="FF0000"/>
                </a:solidFill>
              </a:rPr>
            </a:br>
            <a:r>
              <a:rPr lang="en-AU" sz="2400" b="1" dirty="0">
                <a:solidFill>
                  <a:srgbClr val="FF0000"/>
                </a:solidFill>
              </a:rPr>
              <a:t>between Wi-Fi &amp; LAA/NR-U?</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spTree>
    <p:extLst>
      <p:ext uri="{BB962C8B-B14F-4D97-AF65-F5344CB8AC3E}">
        <p14:creationId xmlns:p14="http://schemas.microsoft.com/office/powerpoint/2010/main" val="264699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7D3E9A7-A120-B588-52C3-5372BA4C5E69}"/>
              </a:ext>
            </a:extLst>
          </p:cNvPr>
          <p:cNvSpPr>
            <a:spLocks noGrp="1"/>
          </p:cNvSpPr>
          <p:nvPr>
            <p:ph type="title"/>
          </p:nvPr>
        </p:nvSpPr>
        <p:spPr>
          <a:xfrm>
            <a:off x="685800" y="685800"/>
            <a:ext cx="8001000" cy="1066800"/>
          </a:xfrm>
        </p:spPr>
        <p:txBody>
          <a:bodyPr/>
          <a:lstStyle/>
          <a:p>
            <a:r>
              <a:rPr lang="en-AU" dirty="0"/>
              <a:t>Coex work in the IEEE 802.11 WG over the last 5+ years has had a positive impact (directly &amp; indirectly)</a:t>
            </a:r>
          </a:p>
        </p:txBody>
      </p:sp>
      <p:sp>
        <p:nvSpPr>
          <p:cNvPr id="3" name="Content Placeholder 2">
            <a:extLst>
              <a:ext uri="{FF2B5EF4-FFF2-40B4-BE49-F238E27FC236}">
                <a16:creationId xmlns:a16="http://schemas.microsoft.com/office/drawing/2014/main" id="{D90C592C-27A3-84E2-3B03-D1175102A22F}"/>
              </a:ext>
            </a:extLst>
          </p:cNvPr>
          <p:cNvSpPr>
            <a:spLocks noGrp="1"/>
          </p:cNvSpPr>
          <p:nvPr>
            <p:ph idx="1"/>
          </p:nvPr>
        </p:nvSpPr>
        <p:spPr/>
        <p:txBody>
          <a:bodyPr/>
          <a:lstStyle/>
          <a:p>
            <a:pPr lvl="1"/>
            <a:r>
              <a:rPr lang="en-AU" dirty="0"/>
              <a:t>The Coex SC has been monitoring issues related to multi-technology coexistence, especially in the 5/6 GHz bands, for the last 5+ years</a:t>
            </a:r>
          </a:p>
          <a:p>
            <a:pPr lvl="1"/>
            <a:r>
              <a:rPr lang="en-AU" dirty="0"/>
              <a:t>Its work has assisted the avoidance of the worst </a:t>
            </a:r>
            <a:r>
              <a:rPr lang="en-AU" dirty="0" err="1"/>
              <a:t>coex</a:t>
            </a:r>
            <a:r>
              <a:rPr lang="en-AU" dirty="0"/>
              <a:t> outcomes for</a:t>
            </a:r>
            <a:br>
              <a:rPr lang="en-AU" dirty="0"/>
            </a:br>
            <a:r>
              <a:rPr lang="en-AU" dirty="0"/>
              <a:t>Wi-Fi (by direct &amp; indirect influence) :</a:t>
            </a:r>
          </a:p>
          <a:p>
            <a:pPr lvl="2"/>
            <a:r>
              <a:rPr lang="en-AU" dirty="0">
                <a:solidFill>
                  <a:srgbClr val="00B050"/>
                </a:solidFill>
              </a:rPr>
              <a:t>LTE-U, which had some very undesirable </a:t>
            </a:r>
            <a:r>
              <a:rPr lang="en-AU" dirty="0" err="1">
                <a:solidFill>
                  <a:srgbClr val="00B050"/>
                </a:solidFill>
              </a:rPr>
              <a:t>coex</a:t>
            </a:r>
            <a:r>
              <a:rPr lang="en-AU" dirty="0">
                <a:solidFill>
                  <a:srgbClr val="00B050"/>
                </a:solidFill>
              </a:rPr>
              <a:t> properties, appears to no longer have any market relevance, even in the US</a:t>
            </a:r>
          </a:p>
          <a:p>
            <a:pPr lvl="2"/>
            <a:r>
              <a:rPr lang="en-AU" dirty="0" err="1">
                <a:solidFill>
                  <a:srgbClr val="00B050"/>
                </a:solidFill>
              </a:rPr>
              <a:t>MulteFire</a:t>
            </a:r>
            <a:r>
              <a:rPr lang="en-AU" dirty="0">
                <a:solidFill>
                  <a:srgbClr val="00B050"/>
                </a:solidFill>
              </a:rPr>
              <a:t> Alliance now mainly does 5G marketing rather than specifying technology with questionable </a:t>
            </a:r>
            <a:r>
              <a:rPr lang="en-AU" dirty="0" err="1">
                <a:solidFill>
                  <a:srgbClr val="00B050"/>
                </a:solidFill>
              </a:rPr>
              <a:t>coex</a:t>
            </a:r>
            <a:r>
              <a:rPr lang="en-AU" dirty="0">
                <a:solidFill>
                  <a:srgbClr val="00B050"/>
                </a:solidFill>
              </a:rPr>
              <a:t> properties</a:t>
            </a:r>
          </a:p>
          <a:p>
            <a:pPr lvl="2"/>
            <a:r>
              <a:rPr lang="en-AU" dirty="0">
                <a:solidFill>
                  <a:srgbClr val="00B050"/>
                </a:solidFill>
              </a:rPr>
              <a:t>3GPP specified LAA &amp; NR-U use EDCA-like access with Wi-Fi compatible timing parameters</a:t>
            </a:r>
          </a:p>
          <a:p>
            <a:pPr lvl="3"/>
            <a:r>
              <a:rPr lang="en-AU" dirty="0">
                <a:solidFill>
                  <a:srgbClr val="FF0000"/>
                </a:solidFill>
              </a:rPr>
              <a:t>Albeit with unsophisticated “listening” based on </a:t>
            </a:r>
            <a:r>
              <a:rPr lang="en-AU" i="1" dirty="0">
                <a:solidFill>
                  <a:srgbClr val="FF0000"/>
                </a:solidFill>
              </a:rPr>
              <a:t>ED-only</a:t>
            </a:r>
            <a:r>
              <a:rPr lang="en-AU" dirty="0">
                <a:solidFill>
                  <a:srgbClr val="FF0000"/>
                </a:solidFill>
              </a:rPr>
              <a:t> …</a:t>
            </a:r>
          </a:p>
          <a:p>
            <a:pPr lvl="3"/>
            <a:r>
              <a:rPr lang="en-AU" dirty="0">
                <a:solidFill>
                  <a:srgbClr val="00B050"/>
                </a:solidFill>
              </a:rPr>
              <a:t>… rather than the more diverse Wi-Fi multi-level approach combining ED &amp; PD at the PHY level with NAV based reservations (including RTDS/CTS) at the MAC level</a:t>
            </a:r>
          </a:p>
          <a:p>
            <a:pPr lvl="2"/>
            <a:r>
              <a:rPr lang="en-AU" dirty="0">
                <a:solidFill>
                  <a:srgbClr val="00B050"/>
                </a:solidFill>
              </a:rPr>
              <a:t>ETSI BRAN HS for 5 GHz (EN 301 893) &amp; 6 GHz (EN 303 687) are based on access requirements very much aligned with the “Wi-Fi way”</a:t>
            </a:r>
          </a:p>
          <a:p>
            <a:pPr lvl="3"/>
            <a:r>
              <a:rPr lang="en-AU" dirty="0">
                <a:solidFill>
                  <a:srgbClr val="FF0000"/>
                </a:solidFill>
              </a:rPr>
              <a:t>But are focused on unsophisticated “listening” based on </a:t>
            </a:r>
            <a:r>
              <a:rPr lang="en-AU" i="1" dirty="0">
                <a:solidFill>
                  <a:srgbClr val="FF0000"/>
                </a:solidFill>
              </a:rPr>
              <a:t>ED-only </a:t>
            </a:r>
          </a:p>
          <a:p>
            <a:endParaRPr lang="en-AU" dirty="0"/>
          </a:p>
        </p:txBody>
      </p:sp>
      <p:sp>
        <p:nvSpPr>
          <p:cNvPr id="4" name="Footer Placeholder 3">
            <a:extLst>
              <a:ext uri="{FF2B5EF4-FFF2-40B4-BE49-F238E27FC236}">
                <a16:creationId xmlns:a16="http://schemas.microsoft.com/office/drawing/2014/main" id="{8E5DE0B7-92E7-ED66-B480-AF0F0EA8BFD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B7DA5E8-F9CE-07A8-E322-51B68C20B3C6}"/>
              </a:ext>
            </a:extLst>
          </p:cNvPr>
          <p:cNvSpPr>
            <a:spLocks noGrp="1"/>
          </p:cNvSpPr>
          <p:nvPr>
            <p:ph type="sldNum" sz="quarter" idx="11"/>
          </p:nvPr>
        </p:nvSpPr>
        <p:spPr/>
        <p:txBody>
          <a:bodyPr/>
          <a:lstStyle/>
          <a:p>
            <a:r>
              <a:rPr lang="en-US"/>
              <a:t>Slide </a:t>
            </a:r>
            <a:fld id="{EF4002E7-DB4D-4CC3-8382-1939D19420D8}" type="slidenum">
              <a:rPr lang="en-US" smtClean="0"/>
              <a:pPr/>
              <a:t>29</a:t>
            </a:fld>
            <a:endParaRPr lang="en-US" dirty="0"/>
          </a:p>
        </p:txBody>
      </p:sp>
    </p:spTree>
    <p:extLst>
      <p:ext uri="{BB962C8B-B14F-4D97-AF65-F5344CB8AC3E}">
        <p14:creationId xmlns:p14="http://schemas.microsoft.com/office/powerpoint/2010/main" val="115939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interim session in September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September 802 wireless interim session</a:t>
            </a:r>
          </a:p>
          <a:p>
            <a:pPr lvl="1"/>
            <a:r>
              <a:rPr lang="en-US" dirty="0"/>
              <a:t>You must pay the registration fee whether attending in-person or remotely</a:t>
            </a:r>
          </a:p>
          <a:p>
            <a:pPr lvl="1"/>
            <a:r>
              <a:rPr lang="en-US" dirty="0"/>
              <a:t>If you have not already done so …</a:t>
            </a:r>
          </a:p>
          <a:p>
            <a:pPr lvl="2"/>
            <a:r>
              <a:rPr lang="en-US" dirty="0"/>
              <a:t>… you can register </a:t>
            </a:r>
            <a:r>
              <a:rPr lang="en-US" dirty="0">
                <a:hlinkClick r:id="rId2"/>
              </a:rPr>
              <a:t>here</a:t>
            </a:r>
            <a:endParaRPr lang="en-US" dirty="0"/>
          </a:p>
          <a:p>
            <a:pPr lvl="1"/>
            <a:r>
              <a:rPr lang="en-US" dirty="0"/>
              <a:t>If you do not intend to register for this session …</a:t>
            </a:r>
          </a:p>
          <a:p>
            <a:pPr lvl="2"/>
            <a:r>
              <a:rPr lang="en-US" dirty="0"/>
              <a:t>… you must leave this meeting</a:t>
            </a:r>
          </a:p>
          <a:p>
            <a:pPr lvl="2"/>
            <a:r>
              <a:rPr lang="en-US" dirty="0"/>
              <a:t>… and, if you have logged attendance on IMAT, email the 802.11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6CCBCBA-F14D-D4DE-62BF-A098F53DDB38}"/>
              </a:ext>
            </a:extLst>
          </p:cNvPr>
          <p:cNvSpPr>
            <a:spLocks noGrp="1"/>
          </p:cNvSpPr>
          <p:nvPr>
            <p:ph type="title"/>
          </p:nvPr>
        </p:nvSpPr>
        <p:spPr/>
        <p:txBody>
          <a:bodyPr/>
          <a:lstStyle/>
          <a:p>
            <a:r>
              <a:rPr lang="en-AU" dirty="0"/>
              <a:t>Coexistence between different technologies may still be a problem in real deployments</a:t>
            </a:r>
          </a:p>
        </p:txBody>
      </p:sp>
      <p:sp>
        <p:nvSpPr>
          <p:cNvPr id="3" name="Content Placeholder 2">
            <a:extLst>
              <a:ext uri="{FF2B5EF4-FFF2-40B4-BE49-F238E27FC236}">
                <a16:creationId xmlns:a16="http://schemas.microsoft.com/office/drawing/2014/main" id="{57475438-D2FC-A4A3-FC8E-E30A8DDF9867}"/>
              </a:ext>
            </a:extLst>
          </p:cNvPr>
          <p:cNvSpPr>
            <a:spLocks noGrp="1"/>
          </p:cNvSpPr>
          <p:nvPr>
            <p:ph idx="1"/>
          </p:nvPr>
        </p:nvSpPr>
        <p:spPr/>
        <p:txBody>
          <a:bodyPr/>
          <a:lstStyle/>
          <a:p>
            <a:pPr lvl="1"/>
            <a:r>
              <a:rPr lang="en-AU" dirty="0"/>
              <a:t>The overall coexistence situation has converged on some imperfect compromises … and there are a variety of ongoing risks</a:t>
            </a:r>
          </a:p>
          <a:p>
            <a:pPr lvl="2"/>
            <a:r>
              <a:rPr lang="en-AU" dirty="0"/>
              <a:t>Particularly related to coexistence between Wi-Fi &amp; LAA/NR-U in 5/6 GHz</a:t>
            </a:r>
          </a:p>
          <a:p>
            <a:pPr lvl="1"/>
            <a:r>
              <a:rPr lang="en-AU" dirty="0"/>
              <a:t>While handwaving &amp; simulations suggest LAA/Wi-Fi </a:t>
            </a:r>
            <a:r>
              <a:rPr lang="en-AU" dirty="0" err="1"/>
              <a:t>coex</a:t>
            </a:r>
            <a:r>
              <a:rPr lang="en-AU" dirty="0"/>
              <a:t> is OK on </a:t>
            </a:r>
            <a:r>
              <a:rPr lang="en-AU" i="1" dirty="0"/>
              <a:t>average</a:t>
            </a:r>
            <a:r>
              <a:rPr lang="en-AU" dirty="0"/>
              <a:t> … it turns out that real deployments are not </a:t>
            </a:r>
            <a:r>
              <a:rPr lang="en-AU" i="1" dirty="0"/>
              <a:t>average</a:t>
            </a:r>
            <a:endParaRPr lang="en-AU" dirty="0"/>
          </a:p>
          <a:p>
            <a:pPr lvl="2"/>
            <a:r>
              <a:rPr lang="en-AU" dirty="0"/>
              <a:t>University of Chicago’s measurements of real (not </a:t>
            </a:r>
            <a:r>
              <a:rPr lang="en-AU" i="1" dirty="0"/>
              <a:t>average</a:t>
            </a:r>
            <a:r>
              <a:rPr lang="en-AU" dirty="0"/>
              <a:t>) LAA deployments suggest that LAA sometimes ignores Wi-Fi …</a:t>
            </a:r>
          </a:p>
          <a:p>
            <a:pPr lvl="2"/>
            <a:r>
              <a:rPr lang="en-AU" dirty="0"/>
              <a:t>… probably because the use of ED only by LAA for </a:t>
            </a:r>
            <a:r>
              <a:rPr lang="en-AU" i="1" dirty="0"/>
              <a:t>listening</a:t>
            </a:r>
            <a:r>
              <a:rPr lang="en-AU" dirty="0"/>
              <a:t> does not work very well, probably due to classic </a:t>
            </a:r>
            <a:r>
              <a:rPr lang="en-AU" i="1" dirty="0"/>
              <a:t>hidden station </a:t>
            </a:r>
            <a:r>
              <a:rPr lang="en-AU" dirty="0"/>
              <a:t>issues</a:t>
            </a:r>
          </a:p>
          <a:p>
            <a:pPr lvl="1"/>
            <a:r>
              <a:rPr lang="en-AU" dirty="0"/>
              <a:t>While no measurements have been undertaken on NR-U/Wi-Fi coexistence … it seems likely similar issues will arise in real deployments</a:t>
            </a:r>
          </a:p>
          <a:p>
            <a:endParaRPr lang="en-AU" dirty="0"/>
          </a:p>
        </p:txBody>
      </p:sp>
      <p:sp>
        <p:nvSpPr>
          <p:cNvPr id="4" name="Footer Placeholder 3">
            <a:extLst>
              <a:ext uri="{FF2B5EF4-FFF2-40B4-BE49-F238E27FC236}">
                <a16:creationId xmlns:a16="http://schemas.microsoft.com/office/drawing/2014/main" id="{0608F87F-CB72-FA53-EBBD-8EEA0A9C627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644CBC5-AB64-A660-C8A3-AEB7D35E6682}"/>
              </a:ext>
            </a:extLst>
          </p:cNvPr>
          <p:cNvSpPr>
            <a:spLocks noGrp="1"/>
          </p:cNvSpPr>
          <p:nvPr>
            <p:ph type="sldNum" sz="quarter" idx="11"/>
          </p:nvPr>
        </p:nvSpPr>
        <p:spPr/>
        <p:txBody>
          <a:bodyPr/>
          <a:lstStyle/>
          <a:p>
            <a:r>
              <a:rPr lang="en-US"/>
              <a:t>Slide </a:t>
            </a:r>
            <a:fld id="{EF4002E7-DB4D-4CC3-8382-1939D19420D8}" type="slidenum">
              <a:rPr lang="en-US" smtClean="0"/>
              <a:pPr/>
              <a:t>30</a:t>
            </a:fld>
            <a:endParaRPr lang="en-US" dirty="0"/>
          </a:p>
        </p:txBody>
      </p:sp>
    </p:spTree>
    <p:extLst>
      <p:ext uri="{BB962C8B-B14F-4D97-AF65-F5344CB8AC3E}">
        <p14:creationId xmlns:p14="http://schemas.microsoft.com/office/powerpoint/2010/main" val="1310746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31</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change from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2261034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3">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6" name="Rectangle 5">
            <a:extLst>
              <a:ext uri="{FF2B5EF4-FFF2-40B4-BE49-F238E27FC236}">
                <a16:creationId xmlns:a16="http://schemas.microsoft.com/office/drawing/2014/main" id="{7230C94C-53B0-6D28-902B-9FB897AFDB01}"/>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change from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3083995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3">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4">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used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7" name="Rectangle 6">
            <a:extLst>
              <a:ext uri="{FF2B5EF4-FFF2-40B4-BE49-F238E27FC236}">
                <a16:creationId xmlns:a16="http://schemas.microsoft.com/office/drawing/2014/main" id="{E018ED02-08A1-0DE4-A8B9-1B2B476F9F9D}"/>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change from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230808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1981200"/>
            <a:ext cx="3886200" cy="4114800"/>
          </a:xfrm>
        </p:spPr>
        <p:txBody>
          <a:bodyPr/>
          <a:lstStyle/>
          <a:p>
            <a:pPr lvl="1"/>
            <a:r>
              <a:rPr lang="en-AU" dirty="0"/>
              <a:t>The latest Uni of Chicago results (</a:t>
            </a:r>
            <a:r>
              <a:rPr lang="en-AU" dirty="0">
                <a:hlinkClick r:id="rId2"/>
              </a:rPr>
              <a:t>11-21-1858-01</a:t>
            </a:r>
            <a:r>
              <a:rPr lang="en-AU" dirty="0"/>
              <a:t>) confirmed previous results …</a:t>
            </a:r>
          </a:p>
          <a:p>
            <a:pPr lvl="1"/>
            <a:r>
              <a:rPr lang="en-AU" dirty="0"/>
              <a:t>… that LAA seems to block most Wi-Fi traffic on an LAA channel</a:t>
            </a:r>
          </a:p>
          <a:p>
            <a:pPr lvl="2"/>
            <a:r>
              <a:rPr lang="en-AU" dirty="0"/>
              <a:t>The problem appears to be that </a:t>
            </a:r>
            <a:r>
              <a:rPr lang="en-US" dirty="0">
                <a:sym typeface="Arial"/>
              </a:rPr>
              <a:t>LAA doesn’t back off because it is hidden from the indoor Wi-Fi APs</a:t>
            </a:r>
            <a:endParaRPr lang="en-AU" dirty="0"/>
          </a:p>
          <a:p>
            <a:pPr lvl="1"/>
            <a:r>
              <a:rPr lang="en-AU" dirty="0"/>
              <a:t>It doesn’t help that deployed LAA &amp; Wi-Fi systems are typically quite static in their choice of channels</a:t>
            </a:r>
          </a:p>
          <a:p>
            <a:pPr lvl="2"/>
            <a:r>
              <a:rPr lang="en-AU" dirty="0"/>
              <a:t>Neither system are sharing by avoiding using the same channels </a:t>
            </a:r>
          </a:p>
          <a:p>
            <a:pPr lvl="1"/>
            <a:endParaRPr lang="en-AU" dirty="0"/>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0F81271-50D0-7AA5-F3AF-DDCC1D16DA8F}"/>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change from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199448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2931F3-53ED-0AB7-B931-823308A938CE}"/>
              </a:ext>
            </a:extLst>
          </p:cNvPr>
          <p:cNvSpPr>
            <a:spLocks noGrp="1"/>
          </p:cNvSpPr>
          <p:nvPr>
            <p:ph type="title"/>
          </p:nvPr>
        </p:nvSpPr>
        <p:spPr/>
        <p:txBody>
          <a:bodyPr/>
          <a:lstStyle/>
          <a:p>
            <a:r>
              <a:rPr lang="en-AU" dirty="0"/>
              <a:t>There will not be a Wi-Fi/LAA coexistence problem if LAA is not widely deployed</a:t>
            </a:r>
          </a:p>
        </p:txBody>
      </p:sp>
      <p:sp>
        <p:nvSpPr>
          <p:cNvPr id="3" name="Content Placeholder 2">
            <a:extLst>
              <a:ext uri="{FF2B5EF4-FFF2-40B4-BE49-F238E27FC236}">
                <a16:creationId xmlns:a16="http://schemas.microsoft.com/office/drawing/2014/main" id="{3003F022-9244-7641-7954-D03881142491}"/>
              </a:ext>
            </a:extLst>
          </p:cNvPr>
          <p:cNvSpPr>
            <a:spLocks noGrp="1"/>
          </p:cNvSpPr>
          <p:nvPr>
            <p:ph idx="1"/>
          </p:nvPr>
        </p:nvSpPr>
        <p:spPr/>
        <p:txBody>
          <a:bodyPr/>
          <a:lstStyle/>
          <a:p>
            <a:pPr lvl="1"/>
            <a:r>
              <a:rPr lang="en-AU" dirty="0"/>
              <a:t>Of course, the Uni of Chicago measurements suggesting poor </a:t>
            </a:r>
            <a:r>
              <a:rPr lang="en-AU" dirty="0" err="1"/>
              <a:t>coex</a:t>
            </a:r>
            <a:r>
              <a:rPr lang="en-AU" dirty="0"/>
              <a:t> between Wi-Fi &amp; LAA in actual deployments only matter if LAA is widely deployed</a:t>
            </a:r>
          </a:p>
          <a:p>
            <a:pPr lvl="1"/>
            <a:r>
              <a:rPr lang="en-AU" dirty="0"/>
              <a:t>If LAA is not widely deployed, we can all just focus on continuing to make Wi-Fi even better than today!</a:t>
            </a:r>
          </a:p>
          <a:p>
            <a:pPr lvl="2"/>
            <a:r>
              <a:rPr lang="en-AU" dirty="0"/>
              <a:t>Wi-Fi 6/6E -&gt; Wi-Fi 7 -&gt; Wi-Fi 8</a:t>
            </a:r>
          </a:p>
          <a:p>
            <a:pPr lvl="1"/>
            <a:r>
              <a:rPr lang="en-AU" dirty="0"/>
              <a:t>The good news is that the evidence so far suggests that LAA may not be as widely deployed as some hoped …</a:t>
            </a:r>
          </a:p>
        </p:txBody>
      </p:sp>
      <p:sp>
        <p:nvSpPr>
          <p:cNvPr id="4" name="Footer Placeholder 3">
            <a:extLst>
              <a:ext uri="{FF2B5EF4-FFF2-40B4-BE49-F238E27FC236}">
                <a16:creationId xmlns:a16="http://schemas.microsoft.com/office/drawing/2014/main" id="{63861184-7F73-AB14-3CBF-A66B6CC318D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2AFBDEF-4FA2-0695-C570-10DFED722804}"/>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2556408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some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36</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873855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nvPr>
        </p:nvGraphicFramePr>
        <p:xfrm>
          <a:off x="76201" y="2031144"/>
          <a:ext cx="8991599" cy="2111382"/>
        </p:xfrm>
        <a:graphic>
          <a:graphicData uri="http://schemas.openxmlformats.org/drawingml/2006/table">
            <a:tbl>
              <a:tblPr firstRow="1" bandRow="1">
                <a:tableStyleId>{21E4AEA4-8DFA-4A89-87EB-49C32662AFE0}</a:tableStyleId>
              </a:tblPr>
              <a:tblGrid>
                <a:gridCol w="6857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812800">
                  <a:extLst>
                    <a:ext uri="{9D8B030D-6E8A-4147-A177-3AD203B41FA5}">
                      <a16:colId xmlns:a16="http://schemas.microsoft.com/office/drawing/2014/main" val="4129828934"/>
                    </a:ext>
                  </a:extLst>
                </a:gridCol>
                <a:gridCol w="812800">
                  <a:extLst>
                    <a:ext uri="{9D8B030D-6E8A-4147-A177-3AD203B41FA5}">
                      <a16:colId xmlns:a16="http://schemas.microsoft.com/office/drawing/2014/main" val="175375953"/>
                    </a:ext>
                  </a:extLst>
                </a:gridCol>
                <a:gridCol w="812800">
                  <a:extLst>
                    <a:ext uri="{9D8B030D-6E8A-4147-A177-3AD203B41FA5}">
                      <a16:colId xmlns:a16="http://schemas.microsoft.com/office/drawing/2014/main" val="3937962473"/>
                    </a:ext>
                  </a:extLst>
                </a:gridCol>
                <a:gridCol w="812800">
                  <a:extLst>
                    <a:ext uri="{9D8B030D-6E8A-4147-A177-3AD203B41FA5}">
                      <a16:colId xmlns:a16="http://schemas.microsoft.com/office/drawing/2014/main" val="4245245893"/>
                    </a:ext>
                  </a:extLst>
                </a:gridCol>
                <a:gridCol w="812800">
                  <a:extLst>
                    <a:ext uri="{9D8B030D-6E8A-4147-A177-3AD203B41FA5}">
                      <a16:colId xmlns:a16="http://schemas.microsoft.com/office/drawing/2014/main" val="1539556242"/>
                    </a:ext>
                  </a:extLst>
                </a:gridCol>
                <a:gridCol w="812800">
                  <a:extLst>
                    <a:ext uri="{9D8B030D-6E8A-4147-A177-3AD203B41FA5}">
                      <a16:colId xmlns:a16="http://schemas.microsoft.com/office/drawing/2014/main" val="2641848087"/>
                    </a:ext>
                  </a:extLst>
                </a:gridCol>
                <a:gridCol w="812800">
                  <a:extLst>
                    <a:ext uri="{9D8B030D-6E8A-4147-A177-3AD203B41FA5}">
                      <a16:colId xmlns:a16="http://schemas.microsoft.com/office/drawing/2014/main" val="2450901583"/>
                    </a:ext>
                  </a:extLst>
                </a:gridCol>
                <a:gridCol w="812800">
                  <a:extLst>
                    <a:ext uri="{9D8B030D-6E8A-4147-A177-3AD203B41FA5}">
                      <a16:colId xmlns:a16="http://schemas.microsoft.com/office/drawing/2014/main" val="758354042"/>
                    </a:ext>
                  </a:extLst>
                </a:gridCol>
                <a:gridCol w="812800">
                  <a:extLst>
                    <a:ext uri="{9D8B030D-6E8A-4147-A177-3AD203B41FA5}">
                      <a16:colId xmlns:a16="http://schemas.microsoft.com/office/drawing/2014/main" val="2553805463"/>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37</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FontTx/>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8248695" y="709099"/>
            <a:ext cx="961818" cy="29775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41288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8701183"/>
              </p:ext>
            </p:extLst>
          </p:nvPr>
        </p:nvGraphicFramePr>
        <p:xfrm>
          <a:off x="76200" y="1981200"/>
          <a:ext cx="8991600" cy="2111382"/>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(Jul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13</a:t>
                      </a:r>
                      <a:br>
                        <a:rPr lang="en-AU" sz="1200" dirty="0"/>
                      </a:br>
                      <a:r>
                        <a:rPr lang="en-AU" sz="1200" dirty="0"/>
                        <a:t> (Sep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38</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0"/>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10"/>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(Jul 2022)</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(Sep 2022)</a:t>
            </a: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Font typeface="+mj-lt"/>
              <a:buAutoNum type="arabicPeriod" startAt="10"/>
              <a:tabLst>
                <a:tab pos="182563" algn="l"/>
              </a:tabLst>
            </a:pPr>
            <a:endParaRPr lang="en-AU" sz="900" b="1" dirty="0">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A84DED2F-3E2D-FF57-7844-A68E5D776AD1}"/>
              </a:ext>
            </a:extLst>
          </p:cNvPr>
          <p:cNvSpPr/>
          <p:nvPr/>
        </p:nvSpPr>
        <p:spPr bwMode="auto">
          <a:xfrm rot="1433100">
            <a:off x="8381963" y="668950"/>
            <a:ext cx="792011" cy="579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Latest</a:t>
            </a:r>
            <a:br>
              <a:rPr lang="en-AU" sz="1600" b="1" dirty="0">
                <a:solidFill>
                  <a:srgbClr val="FF0000"/>
                </a:solidFill>
                <a:latin typeface="+mj-lt"/>
              </a:rPr>
            </a:br>
            <a:r>
              <a:rPr lang="en-AU" sz="1600" b="1" dirty="0">
                <a:solidFill>
                  <a:srgbClr val="FF0000"/>
                </a:solidFill>
                <a:latin typeface="+mj-lt"/>
              </a:rPr>
              <a:t>data</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612114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a:t>The number of deployed/planned LAA networks is steady … suggesting less need for concern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29368763"/>
              </p:ext>
            </p:extLst>
          </p:nvPr>
        </p:nvGraphicFramePr>
        <p:xfrm>
          <a:off x="609600" y="15240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39</a:t>
            </a:fld>
            <a:endParaRPr lang="en-US" dirty="0"/>
          </a:p>
        </p:txBody>
      </p:sp>
      <p:sp>
        <p:nvSpPr>
          <p:cNvPr id="3" name="Oval 2">
            <a:extLst>
              <a:ext uri="{FF2B5EF4-FFF2-40B4-BE49-F238E27FC236}">
                <a16:creationId xmlns:a16="http://schemas.microsoft.com/office/drawing/2014/main" id="{359C6096-070A-41A6-9765-AA02B7A2AB5C}"/>
              </a:ext>
            </a:extLst>
          </p:cNvPr>
          <p:cNvSpPr/>
          <p:nvPr/>
        </p:nvSpPr>
        <p:spPr bwMode="auto">
          <a:xfrm>
            <a:off x="4800600" y="2819400"/>
            <a:ext cx="35814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0" name="Oval 9">
            <a:extLst>
              <a:ext uri="{FF2B5EF4-FFF2-40B4-BE49-F238E27FC236}">
                <a16:creationId xmlns:a16="http://schemas.microsoft.com/office/drawing/2014/main" id="{E5C3774E-59FD-489A-97B7-3B05B373E370}"/>
              </a:ext>
            </a:extLst>
          </p:cNvPr>
          <p:cNvSpPr/>
          <p:nvPr/>
        </p:nvSpPr>
        <p:spPr bwMode="auto">
          <a:xfrm>
            <a:off x="3886200" y="4876800"/>
            <a:ext cx="44958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2" name="TextBox 11">
            <a:extLst>
              <a:ext uri="{FF2B5EF4-FFF2-40B4-BE49-F238E27FC236}">
                <a16:creationId xmlns:a16="http://schemas.microsoft.com/office/drawing/2014/main" id="{E73C2680-862E-DE06-BAF4-0387D288F92A}"/>
              </a:ext>
            </a:extLst>
          </p:cNvPr>
          <p:cNvSpPr txBox="1"/>
          <p:nvPr/>
        </p:nvSpPr>
        <p:spPr>
          <a:xfrm>
            <a:off x="6781800" y="6096000"/>
            <a:ext cx="2110220" cy="369332"/>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endParaRPr lang="en-AU" sz="1800" dirty="0">
              <a:latin typeface="+mj-lt"/>
            </a:endParaRPr>
          </a:p>
        </p:txBody>
      </p:sp>
      <p:sp>
        <p:nvSpPr>
          <p:cNvPr id="14" name="Rectangle 13">
            <a:extLst>
              <a:ext uri="{FF2B5EF4-FFF2-40B4-BE49-F238E27FC236}">
                <a16:creationId xmlns:a16="http://schemas.microsoft.com/office/drawing/2014/main" id="{9226E00A-9F8E-4F33-BC95-D258669B3AB3}"/>
              </a:ext>
            </a:extLst>
          </p:cNvPr>
          <p:cNvSpPr/>
          <p:nvPr/>
        </p:nvSpPr>
        <p:spPr bwMode="auto">
          <a:xfrm rot="1433100">
            <a:off x="7916945" y="684826"/>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endParaRPr kumimoji="0" lang="en-AU" sz="1600" b="1" i="0" u="none" strike="noStrike" cap="none" normalizeH="0" baseline="0" dirty="0">
              <a:ln>
                <a:noFill/>
              </a:ln>
              <a:solidFill>
                <a:srgbClr val="FF0000"/>
              </a:solidFill>
              <a:effectLst/>
              <a:latin typeface="+mj-lt"/>
            </a:endParaRPr>
          </a:p>
        </p:txBody>
      </p:sp>
      <p:sp>
        <p:nvSpPr>
          <p:cNvPr id="7" name="TextBox 6">
            <a:extLst>
              <a:ext uri="{FF2B5EF4-FFF2-40B4-BE49-F238E27FC236}">
                <a16:creationId xmlns:a16="http://schemas.microsoft.com/office/drawing/2014/main" id="{DC51B273-A7C1-9B92-64FB-1108D57B61F1}"/>
              </a:ext>
            </a:extLst>
          </p:cNvPr>
          <p:cNvSpPr txBox="1"/>
          <p:nvPr/>
        </p:nvSpPr>
        <p:spPr>
          <a:xfrm>
            <a:off x="3058332" y="2057686"/>
            <a:ext cx="5462588" cy="584775"/>
          </a:xfrm>
          <a:prstGeom prst="rect">
            <a:avLst/>
          </a:prstGeom>
          <a:noFill/>
        </p:spPr>
        <p:txBody>
          <a:bodyPr wrap="square">
            <a:spAutoFit/>
          </a:bodyPr>
          <a:lstStyle/>
          <a:p>
            <a:pPr eaLnBrk="0" hangingPunct="0">
              <a:spcBef>
                <a:spcPts val="700"/>
              </a:spcBef>
              <a:tabLst>
                <a:tab pos="182563" algn="l"/>
              </a:tabLst>
            </a:pPr>
            <a:r>
              <a:rPr lang="en-AU" sz="1600" dirty="0">
                <a:solidFill>
                  <a:srgbClr val="FF0000"/>
                </a:solidFill>
                <a:latin typeface="+mj-lt"/>
              </a:rPr>
              <a:t>LWA &amp; LTE-U seem to be somewhat moribund in terms of new operator deployments; both plans or deployments!</a:t>
            </a:r>
            <a:endParaRPr lang="en-AU" sz="1600" dirty="0">
              <a:latin typeface="+mj-lt"/>
            </a:endParaRPr>
          </a:p>
        </p:txBody>
      </p:sp>
    </p:spTree>
    <p:extLst>
      <p:ext uri="{BB962C8B-B14F-4D97-AF65-F5344CB8AC3E}">
        <p14:creationId xmlns:p14="http://schemas.microsoft.com/office/powerpoint/2010/main" val="96012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in a time pre-COVID</a:t>
            </a:r>
          </a:p>
          <a:p>
            <a:pPr lvl="1"/>
            <a:r>
              <a:rPr lang="en-AU" dirty="0">
                <a:sym typeface="Wingdings" panose="05000000000000000000" pitchFamily="2" charset="2"/>
              </a:rPr>
              <a:t>… Guido Hiertz (Ericsson) agreed to be appointed the IEEE 802.11 Coexistence SC’s permanent Secretary</a:t>
            </a:r>
          </a:p>
          <a:p>
            <a:pPr lvl="1"/>
            <a:r>
              <a:rPr lang="en-AU" dirty="0">
                <a:sym typeface="Wingdings" panose="05000000000000000000" pitchFamily="2" charset="2"/>
              </a:rPr>
              <a:t>… which means we have now passed a five year anniversary!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growth of LAA devices is slowly growing … suggesting some need for concern about Wi-Fi </a:t>
            </a:r>
            <a:r>
              <a:rPr lang="en-AU" dirty="0" err="1"/>
              <a:t>coex</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8777999"/>
              </p:ext>
            </p:extLst>
          </p:nvPr>
        </p:nvGraphicFramePr>
        <p:xfrm>
          <a:off x="473074" y="2514600"/>
          <a:ext cx="3534846" cy="1284291"/>
        </p:xfrm>
        <a:graphic>
          <a:graphicData uri="http://schemas.openxmlformats.org/drawingml/2006/table">
            <a:tbl>
              <a:tblPr firstRow="1" bandRow="1">
                <a:tableStyleId>{21E4AEA4-8DFA-4A89-87EB-49C32662AFE0}</a:tableStyleId>
              </a:tblPr>
              <a:tblGrid>
                <a:gridCol w="616602">
                  <a:extLst>
                    <a:ext uri="{9D8B030D-6E8A-4147-A177-3AD203B41FA5}">
                      <a16:colId xmlns:a16="http://schemas.microsoft.com/office/drawing/2014/main" val="3409454223"/>
                    </a:ext>
                  </a:extLst>
                </a:gridCol>
                <a:gridCol w="729561">
                  <a:extLst>
                    <a:ext uri="{9D8B030D-6E8A-4147-A177-3AD203B41FA5}">
                      <a16:colId xmlns:a16="http://schemas.microsoft.com/office/drawing/2014/main" val="1539556242"/>
                    </a:ext>
                  </a:extLst>
                </a:gridCol>
                <a:gridCol w="729561">
                  <a:extLst>
                    <a:ext uri="{9D8B030D-6E8A-4147-A177-3AD203B41FA5}">
                      <a16:colId xmlns:a16="http://schemas.microsoft.com/office/drawing/2014/main" val="3409390921"/>
                    </a:ext>
                  </a:extLst>
                </a:gridCol>
                <a:gridCol w="729561">
                  <a:extLst>
                    <a:ext uri="{9D8B030D-6E8A-4147-A177-3AD203B41FA5}">
                      <a16:colId xmlns:a16="http://schemas.microsoft.com/office/drawing/2014/main" val="3178982928"/>
                    </a:ext>
                  </a:extLst>
                </a:gridCol>
                <a:gridCol w="729561">
                  <a:extLst>
                    <a:ext uri="{9D8B030D-6E8A-4147-A177-3AD203B41FA5}">
                      <a16:colId xmlns:a16="http://schemas.microsoft.com/office/drawing/2014/main" val="897503492"/>
                    </a:ext>
                  </a:extLst>
                </a:gridCol>
              </a:tblGrid>
              <a:tr h="385221">
                <a:tc>
                  <a:txBody>
                    <a:bodyPr/>
                    <a:lstStyle/>
                    <a:p>
                      <a:r>
                        <a:rPr lang="en-AU" sz="1200" dirty="0"/>
                        <a:t>Tech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2</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3</a:t>
                      </a:r>
                      <a:br>
                        <a:rPr lang="en-AU" sz="1200" dirty="0"/>
                      </a:br>
                      <a:r>
                        <a:rPr lang="en-AU" sz="1200" dirty="0"/>
                        <a:t> (May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 (Aug ’22)</a:t>
                      </a:r>
                    </a:p>
                  </a:txBody>
                  <a:tcPr marL="0" marR="0" anchor="ctr"/>
                </a:tc>
                <a:extLst>
                  <a:ext uri="{0D108BD9-81ED-4DB2-BD59-A6C34878D82A}">
                    <a16:rowId xmlns:a16="http://schemas.microsoft.com/office/drawing/2014/main" val="199255957"/>
                  </a:ext>
                </a:extLst>
              </a:tr>
              <a:tr h="275697">
                <a:tc>
                  <a:txBody>
                    <a:bodyPr/>
                    <a:lstStyle/>
                    <a:p>
                      <a:r>
                        <a:rPr lang="en-AU" sz="1200" dirty="0"/>
                        <a:t>LAA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extLst>
                  <a:ext uri="{0D108BD9-81ED-4DB2-BD59-A6C34878D82A}">
                    <a16:rowId xmlns:a16="http://schemas.microsoft.com/office/drawing/2014/main" val="21003233"/>
                  </a:ext>
                </a:extLst>
              </a:tr>
              <a:tr h="275697">
                <a:tc>
                  <a:txBody>
                    <a:bodyPr/>
                    <a:lstStyle/>
                    <a:p>
                      <a:r>
                        <a:rPr lang="en-AU" sz="1200" dirty="0"/>
                        <a:t>LWA</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17</a:t>
                      </a:r>
                    </a:p>
                  </a:txBody>
                  <a:tcPr anchor="ctr"/>
                </a:tc>
                <a:tc>
                  <a:txBody>
                    <a:bodyPr/>
                    <a:lstStyle/>
                    <a:p>
                      <a:pPr algn="ctr"/>
                      <a:r>
                        <a:rPr lang="en-AU" sz="1200" dirty="0"/>
                        <a:t>17</a:t>
                      </a:r>
                    </a:p>
                  </a:txBody>
                  <a:tcPr anchor="ctr"/>
                </a:tc>
                <a:extLst>
                  <a:ext uri="{0D108BD9-81ED-4DB2-BD59-A6C34878D82A}">
                    <a16:rowId xmlns:a16="http://schemas.microsoft.com/office/drawing/2014/main" val="2820953722"/>
                  </a:ext>
                </a:extLst>
              </a:tr>
              <a:tr h="275697">
                <a:tc>
                  <a:txBody>
                    <a:bodyPr/>
                    <a:lstStyle/>
                    <a:p>
                      <a:r>
                        <a:rPr lang="en-AU" sz="1200" dirty="0"/>
                        <a:t>LTE-U</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40</a:t>
            </a:fld>
            <a:endParaRPr lang="en-US" dirty="0"/>
          </a:p>
        </p:txBody>
      </p:sp>
      <p:sp>
        <p:nvSpPr>
          <p:cNvPr id="8" name="Rectangle 7"/>
          <p:cNvSpPr/>
          <p:nvPr/>
        </p:nvSpPr>
        <p:spPr bwMode="auto">
          <a:xfrm>
            <a:off x="427553" y="3886200"/>
            <a:ext cx="3534847"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May 2022)</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Aug 2022)</a:t>
            </a: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graphicFrame>
        <p:nvGraphicFramePr>
          <p:cNvPr id="11" name="Content Placeholder 7">
            <a:extLst>
              <a:ext uri="{FF2B5EF4-FFF2-40B4-BE49-F238E27FC236}">
                <a16:creationId xmlns:a16="http://schemas.microsoft.com/office/drawing/2014/main" id="{75B932DF-23C4-650A-973F-00D9FF9CD2C0}"/>
              </a:ext>
            </a:extLst>
          </p:cNvPr>
          <p:cNvGraphicFramePr>
            <a:graphicFrameLocks/>
          </p:cNvGraphicFramePr>
          <p:nvPr>
            <p:extLst>
              <p:ext uri="{D42A27DB-BD31-4B8C-83A1-F6EECF244321}">
                <p14:modId xmlns:p14="http://schemas.microsoft.com/office/powerpoint/2010/main" val="3601294636"/>
              </p:ext>
            </p:extLst>
          </p:nvPr>
        </p:nvGraphicFramePr>
        <p:xfrm>
          <a:off x="4724400" y="1981200"/>
          <a:ext cx="3657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AEB2C44-F52C-0C1D-B818-4443B945BBBC}"/>
              </a:ext>
            </a:extLst>
          </p:cNvPr>
          <p:cNvSpPr/>
          <p:nvPr/>
        </p:nvSpPr>
        <p:spPr bwMode="auto">
          <a:xfrm>
            <a:off x="5181600" y="2590800"/>
            <a:ext cx="222606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Suggests LAA is still growing (a bit) in terms of client devices</a:t>
            </a:r>
          </a:p>
        </p:txBody>
      </p:sp>
      <p:sp>
        <p:nvSpPr>
          <p:cNvPr id="13" name="Rectangle 12">
            <a:extLst>
              <a:ext uri="{FF2B5EF4-FFF2-40B4-BE49-F238E27FC236}">
                <a16:creationId xmlns:a16="http://schemas.microsoft.com/office/drawing/2014/main" id="{9B1FFA14-CB61-9703-FBCB-8404E72B5A50}"/>
              </a:ext>
            </a:extLst>
          </p:cNvPr>
          <p:cNvSpPr/>
          <p:nvPr/>
        </p:nvSpPr>
        <p:spPr bwMode="auto">
          <a:xfrm>
            <a:off x="6324600" y="5181600"/>
            <a:ext cx="16835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rgbClr val="FF0000"/>
              </a:solidFill>
              <a:effectLst/>
              <a:latin typeface="+mj-lt"/>
            </a:endParaRPr>
          </a:p>
        </p:txBody>
      </p:sp>
      <p:sp>
        <p:nvSpPr>
          <p:cNvPr id="16" name="TextBox 15">
            <a:extLst>
              <a:ext uri="{FF2B5EF4-FFF2-40B4-BE49-F238E27FC236}">
                <a16:creationId xmlns:a16="http://schemas.microsoft.com/office/drawing/2014/main" id="{CCD1D515-7CDE-0351-C53F-0A5D7B91E412}"/>
              </a:ext>
            </a:extLst>
          </p:cNvPr>
          <p:cNvSpPr txBox="1"/>
          <p:nvPr/>
        </p:nvSpPr>
        <p:spPr>
          <a:xfrm>
            <a:off x="2731264" y="5117891"/>
            <a:ext cx="2110220" cy="1290097"/>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p>
          <a:p>
            <a:pPr eaLnBrk="0" hangingPunct="0">
              <a:spcBef>
                <a:spcPts val="700"/>
              </a:spcBef>
              <a:tabLst>
                <a:tab pos="182563" algn="l"/>
              </a:tabLst>
            </a:pPr>
            <a:r>
              <a:rPr kumimoji="0" lang="en-AU" sz="1800" b="0" i="0" u="none" strike="noStrike" cap="none" normalizeH="0" baseline="0" dirty="0">
                <a:ln>
                  <a:noFill/>
                </a:ln>
                <a:solidFill>
                  <a:srgbClr val="FF0000"/>
                </a:solidFill>
                <a:effectLst/>
                <a:latin typeface="+mj-lt"/>
              </a:rPr>
              <a:t>LWA/LTE-U seem dead in term of devices!</a:t>
            </a:r>
          </a:p>
        </p:txBody>
      </p:sp>
      <p:sp>
        <p:nvSpPr>
          <p:cNvPr id="12" name="Rectangle 11">
            <a:extLst>
              <a:ext uri="{FF2B5EF4-FFF2-40B4-BE49-F238E27FC236}">
                <a16:creationId xmlns:a16="http://schemas.microsoft.com/office/drawing/2014/main" id="{8B4F7D9E-9DFE-4784-68EB-E2FDA88EC33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345434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D1F6-6A49-E2A1-4232-AE03A5224309}"/>
              </a:ext>
            </a:extLst>
          </p:cNvPr>
          <p:cNvSpPr>
            <a:spLocks noGrp="1"/>
          </p:cNvSpPr>
          <p:nvPr>
            <p:ph type="title"/>
          </p:nvPr>
        </p:nvSpPr>
        <p:spPr/>
        <p:txBody>
          <a:bodyPr/>
          <a:lstStyle/>
          <a:p>
            <a:r>
              <a:rPr lang="en-AU" dirty="0"/>
              <a:t>Limited LAA deployment does not mean NR-U (if widely deployed) will not be a problem</a:t>
            </a:r>
          </a:p>
        </p:txBody>
      </p:sp>
      <p:sp>
        <p:nvSpPr>
          <p:cNvPr id="3" name="Content Placeholder 2">
            <a:extLst>
              <a:ext uri="{FF2B5EF4-FFF2-40B4-BE49-F238E27FC236}">
                <a16:creationId xmlns:a16="http://schemas.microsoft.com/office/drawing/2014/main" id="{525611D1-7C03-869E-1341-16D707C2178A}"/>
              </a:ext>
            </a:extLst>
          </p:cNvPr>
          <p:cNvSpPr>
            <a:spLocks noGrp="1"/>
          </p:cNvSpPr>
          <p:nvPr>
            <p:ph idx="1"/>
          </p:nvPr>
        </p:nvSpPr>
        <p:spPr/>
        <p:txBody>
          <a:bodyPr/>
          <a:lstStyle/>
          <a:p>
            <a:pPr lvl="1"/>
            <a:r>
              <a:rPr lang="en-AU" dirty="0"/>
              <a:t>It is possible (or even likely) that because LAA is not used much, LAA is not going to cause a significant Wi-Fi/LAA </a:t>
            </a:r>
            <a:r>
              <a:rPr lang="en-AU" dirty="0" err="1"/>
              <a:t>coex</a:t>
            </a:r>
            <a:r>
              <a:rPr lang="en-AU" dirty="0"/>
              <a:t>  problem …</a:t>
            </a:r>
          </a:p>
          <a:p>
            <a:pPr lvl="1"/>
            <a:r>
              <a:rPr lang="en-AU" dirty="0"/>
              <a:t>… but less-than-wide LAA deployment may be occurring because the 5G community is focusing on NR-U rather than LAA</a:t>
            </a:r>
          </a:p>
          <a:p>
            <a:pPr lvl="1"/>
            <a:r>
              <a:rPr lang="en-AU" dirty="0"/>
              <a:t>However, NR-U is likely to have similar </a:t>
            </a:r>
            <a:r>
              <a:rPr lang="en-AU" dirty="0" err="1"/>
              <a:t>coex</a:t>
            </a:r>
            <a:r>
              <a:rPr lang="en-AU" dirty="0"/>
              <a:t> issues with Wi-Fi as LAA …</a:t>
            </a:r>
          </a:p>
          <a:p>
            <a:pPr lvl="2"/>
            <a:r>
              <a:rPr lang="en-AU" dirty="0"/>
              <a:t>Given its somewhat </a:t>
            </a:r>
            <a:r>
              <a:rPr lang="en-AU" dirty="0" err="1"/>
              <a:t>unsophisticsted</a:t>
            </a:r>
            <a:r>
              <a:rPr lang="en-AU" dirty="0"/>
              <a:t> use of </a:t>
            </a:r>
            <a:r>
              <a:rPr lang="en-AU" i="1" dirty="0"/>
              <a:t>ED-only</a:t>
            </a:r>
            <a:r>
              <a:rPr lang="en-AU" dirty="0"/>
              <a:t> as a </a:t>
            </a:r>
            <a:r>
              <a:rPr lang="en-AU" i="1" dirty="0"/>
              <a:t>listening</a:t>
            </a:r>
            <a:r>
              <a:rPr lang="en-AU" dirty="0"/>
              <a:t> mechanism</a:t>
            </a:r>
          </a:p>
          <a:p>
            <a:pPr lvl="1"/>
            <a:r>
              <a:rPr lang="en-AU" dirty="0"/>
              <a:t>… but at this point we have little idea of NR-U’s likely prevalence in actual deployments and so can’t yet assess the risk</a:t>
            </a:r>
          </a:p>
        </p:txBody>
      </p:sp>
      <p:sp>
        <p:nvSpPr>
          <p:cNvPr id="4" name="Footer Placeholder 3">
            <a:extLst>
              <a:ext uri="{FF2B5EF4-FFF2-40B4-BE49-F238E27FC236}">
                <a16:creationId xmlns:a16="http://schemas.microsoft.com/office/drawing/2014/main" id="{31CD0CBF-16FA-453E-37D9-DB73152E61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3401536-A68A-A1E3-10AD-1233683164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Tree>
    <p:extLst>
      <p:ext uri="{BB962C8B-B14F-4D97-AF65-F5344CB8AC3E}">
        <p14:creationId xmlns:p14="http://schemas.microsoft.com/office/powerpoint/2010/main" val="2333917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459D-7BB4-DEBB-9279-8D17516F27B3}"/>
              </a:ext>
            </a:extLst>
          </p:cNvPr>
          <p:cNvSpPr>
            <a:spLocks noGrp="1"/>
          </p:cNvSpPr>
          <p:nvPr>
            <p:ph type="title"/>
          </p:nvPr>
        </p:nvSpPr>
        <p:spPr>
          <a:xfrm>
            <a:off x="685800" y="685800"/>
            <a:ext cx="7924800" cy="1066800"/>
          </a:xfrm>
        </p:spPr>
        <p:txBody>
          <a:bodyPr/>
          <a:lstStyle/>
          <a:p>
            <a:r>
              <a:rPr lang="en-AU" dirty="0"/>
              <a:t>In July 2022, the Coex SC briefly discussed potential paths &amp; possible questions to direct our work</a:t>
            </a:r>
          </a:p>
        </p:txBody>
      </p:sp>
      <p:sp>
        <p:nvSpPr>
          <p:cNvPr id="4" name="Footer Placeholder 3">
            <a:extLst>
              <a:ext uri="{FF2B5EF4-FFF2-40B4-BE49-F238E27FC236}">
                <a16:creationId xmlns:a16="http://schemas.microsoft.com/office/drawing/2014/main" id="{95D27865-7321-36FB-43F0-16929A69F2F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A4A9BF-83FD-1E06-9DD5-5243247F11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
        <p:nvSpPr>
          <p:cNvPr id="6" name="Rectangle 5">
            <a:extLst>
              <a:ext uri="{FF2B5EF4-FFF2-40B4-BE49-F238E27FC236}">
                <a16:creationId xmlns:a16="http://schemas.microsoft.com/office/drawing/2014/main" id="{21E89133-6E02-E8C2-14CE-98141981973B}"/>
              </a:ext>
            </a:extLst>
          </p:cNvPr>
          <p:cNvSpPr/>
          <p:nvPr/>
        </p:nvSpPr>
        <p:spPr bwMode="auto">
          <a:xfrm>
            <a:off x="1219200" y="1905000"/>
            <a:ext cx="77724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mj-lt"/>
              </a:rPr>
              <a:t>The Uni of Chicago measurements suggest there is a real &amp; ongoing coexistence issue between Wi-Fi &amp; LAA (and maybe NR-U too) in actual deployments!</a:t>
            </a:r>
          </a:p>
        </p:txBody>
      </p:sp>
      <p:sp>
        <p:nvSpPr>
          <p:cNvPr id="7" name="Rectangle 6">
            <a:extLst>
              <a:ext uri="{FF2B5EF4-FFF2-40B4-BE49-F238E27FC236}">
                <a16:creationId xmlns:a16="http://schemas.microsoft.com/office/drawing/2014/main" id="{99777131-EE49-3090-9CBB-FD1CE6A773E4}"/>
              </a:ext>
            </a:extLst>
          </p:cNvPr>
          <p:cNvSpPr/>
          <p:nvPr/>
        </p:nvSpPr>
        <p:spPr bwMode="auto">
          <a:xfrm>
            <a:off x="152400" y="1905000"/>
            <a:ext cx="10668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Situation</a:t>
            </a:r>
            <a:endParaRPr kumimoji="0" lang="en-AU" sz="1200" b="1" i="0" u="none" strike="noStrike" cap="none" normalizeH="0" baseline="0" dirty="0">
              <a:ln>
                <a:noFill/>
              </a:ln>
              <a:solidFill>
                <a:schemeClr val="tx1"/>
              </a:solidFill>
              <a:effectLst/>
              <a:latin typeface="+mj-lt"/>
            </a:endParaRPr>
          </a:p>
        </p:txBody>
      </p:sp>
      <p:sp>
        <p:nvSpPr>
          <p:cNvPr id="8" name="Rectangle 7">
            <a:extLst>
              <a:ext uri="{FF2B5EF4-FFF2-40B4-BE49-F238E27FC236}">
                <a16:creationId xmlns:a16="http://schemas.microsoft.com/office/drawing/2014/main" id="{3FE0BE8D-DA83-BAAA-2EEB-0B38F0A72EFB}"/>
              </a:ext>
            </a:extLst>
          </p:cNvPr>
          <p:cNvSpPr/>
          <p:nvPr/>
        </p:nvSpPr>
        <p:spPr bwMode="auto">
          <a:xfrm rot="16200000">
            <a:off x="685800" y="3429000"/>
            <a:ext cx="1447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Path 1</a:t>
            </a:r>
            <a:endParaRPr kumimoji="0" lang="en-AU" sz="1200" b="1" i="0" u="none" strike="noStrike" cap="none" normalizeH="0" baseline="0" dirty="0">
              <a:ln>
                <a:noFill/>
              </a:ln>
              <a:solidFill>
                <a:schemeClr val="tx1"/>
              </a:solidFill>
              <a:effectLst/>
              <a:latin typeface="+mj-lt"/>
            </a:endParaRPr>
          </a:p>
        </p:txBody>
      </p:sp>
      <p:sp>
        <p:nvSpPr>
          <p:cNvPr id="9" name="Rectangle 8">
            <a:extLst>
              <a:ext uri="{FF2B5EF4-FFF2-40B4-BE49-F238E27FC236}">
                <a16:creationId xmlns:a16="http://schemas.microsoft.com/office/drawing/2014/main" id="{792CCF3A-C494-3976-C9B9-CFD67080F2A3}"/>
              </a:ext>
            </a:extLst>
          </p:cNvPr>
          <p:cNvSpPr/>
          <p:nvPr/>
        </p:nvSpPr>
        <p:spPr bwMode="auto">
          <a:xfrm>
            <a:off x="1602180" y="2895600"/>
            <a:ext cx="41910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indent="-285750">
              <a:spcBef>
                <a:spcPts val="400"/>
              </a:spcBef>
              <a:buFont typeface="Arial" panose="020B0604020202020204" pitchFamily="34" charset="0"/>
              <a:buChar char="•"/>
            </a:pPr>
            <a:r>
              <a:rPr lang="en-AU" sz="1600" dirty="0">
                <a:latin typeface="+mj-lt"/>
              </a:rPr>
              <a:t>LAA (&amp; NR-U) rarely needs to coexist with Wi-Fi</a:t>
            </a:r>
          </a:p>
          <a:p>
            <a:pPr marL="285750" indent="-285750">
              <a:spcBef>
                <a:spcPts val="400"/>
              </a:spcBef>
              <a:buFont typeface="Arial" panose="020B0604020202020204" pitchFamily="34" charset="0"/>
              <a:buChar char="•"/>
            </a:pPr>
            <a:r>
              <a:rPr lang="en-AU" sz="1600" dirty="0">
                <a:solidFill>
                  <a:srgbClr val="00B050"/>
                </a:solidFill>
                <a:latin typeface="+mj-lt"/>
              </a:rPr>
              <a:t>Suggesting we can breath a big sigh of relief …</a:t>
            </a:r>
          </a:p>
          <a:p>
            <a:pPr marL="285750" indent="-285750">
              <a:spcBef>
                <a:spcPts val="400"/>
              </a:spcBef>
              <a:buFont typeface="Arial" panose="020B0604020202020204" pitchFamily="34" charset="0"/>
              <a:buChar char="•"/>
            </a:pPr>
            <a:r>
              <a:rPr lang="en-AU" sz="1600" dirty="0">
                <a:solidFill>
                  <a:srgbClr val="00B050"/>
                </a:solidFill>
                <a:latin typeface="+mj-lt"/>
              </a:rPr>
              <a:t>… and continue with Wi-Fi’s success</a:t>
            </a:r>
          </a:p>
        </p:txBody>
      </p:sp>
      <p:sp>
        <p:nvSpPr>
          <p:cNvPr id="11" name="Rectangle 10">
            <a:extLst>
              <a:ext uri="{FF2B5EF4-FFF2-40B4-BE49-F238E27FC236}">
                <a16:creationId xmlns:a16="http://schemas.microsoft.com/office/drawing/2014/main" id="{8B6ADDA8-065C-C012-F4EE-AADECCCB16A8}"/>
              </a:ext>
            </a:extLst>
          </p:cNvPr>
          <p:cNvSpPr/>
          <p:nvPr/>
        </p:nvSpPr>
        <p:spPr bwMode="auto">
          <a:xfrm>
            <a:off x="1602180" y="4724400"/>
            <a:ext cx="41910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indent="-285750">
              <a:spcBef>
                <a:spcPts val="400"/>
              </a:spcBef>
              <a:buFont typeface="Arial" panose="020B0604020202020204" pitchFamily="34" charset="0"/>
              <a:buChar char="•"/>
            </a:pPr>
            <a:r>
              <a:rPr lang="en-AU" sz="1600" dirty="0">
                <a:latin typeface="+mj-lt"/>
              </a:rPr>
              <a:t>LAA (&amp; NR-U) frequently needs to coexist with Wi-Fi</a:t>
            </a:r>
          </a:p>
          <a:p>
            <a:pPr marL="285750" indent="-285750">
              <a:spcBef>
                <a:spcPts val="400"/>
              </a:spcBef>
              <a:buFont typeface="Arial" panose="020B0604020202020204" pitchFamily="34" charset="0"/>
              <a:buChar char="•"/>
            </a:pPr>
            <a:r>
              <a:rPr lang="en-AU" sz="1600" dirty="0">
                <a:solidFill>
                  <a:srgbClr val="FF0000"/>
                </a:solidFill>
                <a:latin typeface="+mj-lt"/>
              </a:rPr>
              <a:t>Suggests we have a serious </a:t>
            </a:r>
            <a:r>
              <a:rPr lang="en-AU" sz="1600" dirty="0" err="1">
                <a:solidFill>
                  <a:srgbClr val="FF0000"/>
                </a:solidFill>
                <a:latin typeface="+mj-lt"/>
              </a:rPr>
              <a:t>coex</a:t>
            </a:r>
            <a:r>
              <a:rPr lang="en-AU" sz="1600" dirty="0">
                <a:solidFill>
                  <a:srgbClr val="FF0000"/>
                </a:solidFill>
                <a:latin typeface="+mj-lt"/>
              </a:rPr>
              <a:t> problem we need to solve …</a:t>
            </a:r>
          </a:p>
          <a:p>
            <a:pPr marL="285750" indent="-285750">
              <a:spcBef>
                <a:spcPts val="400"/>
              </a:spcBef>
              <a:buFont typeface="Arial" panose="020B0604020202020204" pitchFamily="34" charset="0"/>
              <a:buChar char="•"/>
            </a:pPr>
            <a:r>
              <a:rPr lang="en-AU" sz="1600" dirty="0">
                <a:solidFill>
                  <a:srgbClr val="FF0000"/>
                </a:solidFill>
                <a:latin typeface="+mj-lt"/>
              </a:rPr>
              <a:t>… or Wi-Fi’s long term success is at risk</a:t>
            </a:r>
          </a:p>
        </p:txBody>
      </p:sp>
      <p:cxnSp>
        <p:nvCxnSpPr>
          <p:cNvPr id="15" name="Connector: Elbow 14">
            <a:extLst>
              <a:ext uri="{FF2B5EF4-FFF2-40B4-BE49-F238E27FC236}">
                <a16:creationId xmlns:a16="http://schemas.microsoft.com/office/drawing/2014/main" id="{00787084-1761-A3CE-C406-2772C97CAE18}"/>
              </a:ext>
            </a:extLst>
          </p:cNvPr>
          <p:cNvCxnSpPr>
            <a:cxnSpLocks/>
            <a:stCxn id="7" idx="2"/>
          </p:cNvCxnSpPr>
          <p:nvPr/>
        </p:nvCxnSpPr>
        <p:spPr bwMode="auto">
          <a:xfrm rot="16200000" flipH="1">
            <a:off x="-514350" y="3714750"/>
            <a:ext cx="2933700" cy="533400"/>
          </a:xfrm>
          <a:prstGeom prst="bentConnector2">
            <a:avLst/>
          </a:prstGeom>
          <a:solidFill>
            <a:schemeClr val="accent1"/>
          </a:solidFill>
          <a:ln w="76200" cap="flat" cmpd="sng" algn="ctr">
            <a:solidFill>
              <a:schemeClr val="tx1"/>
            </a:solidFill>
            <a:prstDash val="solid"/>
            <a:round/>
            <a:headEnd type="none" w="sm" len="sm"/>
            <a:tailEnd type="triangle"/>
          </a:ln>
          <a:effectLst/>
        </p:spPr>
      </p:cxnSp>
      <p:cxnSp>
        <p:nvCxnSpPr>
          <p:cNvPr id="34" name="Connector: Elbow 33">
            <a:extLst>
              <a:ext uri="{FF2B5EF4-FFF2-40B4-BE49-F238E27FC236}">
                <a16:creationId xmlns:a16="http://schemas.microsoft.com/office/drawing/2014/main" id="{A8D57B2F-EB6E-9D00-2C2C-17430F6773D8}"/>
              </a:ext>
            </a:extLst>
          </p:cNvPr>
          <p:cNvCxnSpPr>
            <a:cxnSpLocks/>
            <a:stCxn id="7" idx="2"/>
            <a:endCxn id="8" idx="0"/>
          </p:cNvCxnSpPr>
          <p:nvPr/>
        </p:nvCxnSpPr>
        <p:spPr bwMode="auto">
          <a:xfrm rot="16200000" flipH="1">
            <a:off x="400050" y="2800350"/>
            <a:ext cx="1104900" cy="533400"/>
          </a:xfrm>
          <a:prstGeom prst="bentConnector4">
            <a:avLst>
              <a:gd name="adj1" fmla="val 99776"/>
              <a:gd name="adj2" fmla="val 57143"/>
            </a:avLst>
          </a:prstGeom>
          <a:solidFill>
            <a:schemeClr val="accent1"/>
          </a:solidFill>
          <a:ln w="76200" cap="flat" cmpd="sng" algn="ctr">
            <a:solidFill>
              <a:schemeClr val="tx1"/>
            </a:solidFill>
            <a:prstDash val="solid"/>
            <a:round/>
            <a:headEnd type="none" w="sm" len="sm"/>
            <a:tailEnd type="triangle"/>
          </a:ln>
          <a:effectLst/>
        </p:spPr>
      </p:cxnSp>
      <p:sp>
        <p:nvSpPr>
          <p:cNvPr id="38" name="Rectangle 37">
            <a:extLst>
              <a:ext uri="{FF2B5EF4-FFF2-40B4-BE49-F238E27FC236}">
                <a16:creationId xmlns:a16="http://schemas.microsoft.com/office/drawing/2014/main" id="{1A7FD3C4-7B30-1A50-5EC0-B5588B0E2306}"/>
              </a:ext>
            </a:extLst>
          </p:cNvPr>
          <p:cNvSpPr/>
          <p:nvPr/>
        </p:nvSpPr>
        <p:spPr bwMode="auto">
          <a:xfrm rot="16200000">
            <a:off x="688275" y="5257800"/>
            <a:ext cx="1447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Path 2</a:t>
            </a:r>
            <a:endParaRPr kumimoji="0" lang="en-AU" sz="1200" b="1" i="0" u="none" strike="noStrike" cap="none" normalizeH="0" baseline="0" dirty="0">
              <a:ln>
                <a:noFill/>
              </a:ln>
              <a:solidFill>
                <a:schemeClr val="tx1"/>
              </a:solidFill>
              <a:effectLst/>
              <a:latin typeface="+mj-lt"/>
            </a:endParaRPr>
          </a:p>
        </p:txBody>
      </p:sp>
      <p:sp>
        <p:nvSpPr>
          <p:cNvPr id="39" name="Right Brace 38">
            <a:extLst>
              <a:ext uri="{FF2B5EF4-FFF2-40B4-BE49-F238E27FC236}">
                <a16:creationId xmlns:a16="http://schemas.microsoft.com/office/drawing/2014/main" id="{AEAF3D80-CE43-C3F4-B7A8-4DF81DE2B415}"/>
              </a:ext>
            </a:extLst>
          </p:cNvPr>
          <p:cNvSpPr/>
          <p:nvPr/>
        </p:nvSpPr>
        <p:spPr bwMode="auto">
          <a:xfrm>
            <a:off x="5943600" y="4724400"/>
            <a:ext cx="533400" cy="14478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a:extLst>
              <a:ext uri="{FF2B5EF4-FFF2-40B4-BE49-F238E27FC236}">
                <a16:creationId xmlns:a16="http://schemas.microsoft.com/office/drawing/2014/main" id="{AE026F2D-0DB3-DEB3-C699-7F3B0DCF8F5E}"/>
              </a:ext>
            </a:extLst>
          </p:cNvPr>
          <p:cNvSpPr/>
          <p:nvPr/>
        </p:nvSpPr>
        <p:spPr bwMode="auto">
          <a:xfrm rot="16200000">
            <a:off x="-973531" y="4019550"/>
            <a:ext cx="25527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Which path are we </a:t>
            </a:r>
            <a:r>
              <a:rPr lang="en-AU" sz="1600" b="1" dirty="0">
                <a:solidFill>
                  <a:srgbClr val="FF6600"/>
                </a:solidFill>
                <a:latin typeface="+mj-lt"/>
              </a:rPr>
              <a:t>going to </a:t>
            </a:r>
            <a:r>
              <a:rPr kumimoji="0" lang="en-AU" sz="1600" b="1" i="0" u="none" strike="noStrike" cap="none" normalizeH="0" baseline="0" dirty="0">
                <a:ln>
                  <a:noFill/>
                </a:ln>
                <a:solidFill>
                  <a:srgbClr val="FF6600"/>
                </a:solidFill>
                <a:effectLst/>
                <a:latin typeface="+mj-lt"/>
              </a:rPr>
              <a:t>follow?</a:t>
            </a:r>
          </a:p>
        </p:txBody>
      </p:sp>
      <p:sp>
        <p:nvSpPr>
          <p:cNvPr id="41" name="Rectangle 40">
            <a:extLst>
              <a:ext uri="{FF2B5EF4-FFF2-40B4-BE49-F238E27FC236}">
                <a16:creationId xmlns:a16="http://schemas.microsoft.com/office/drawing/2014/main" id="{712FFC16-F97A-05E6-81DF-03854A645D0F}"/>
              </a:ext>
            </a:extLst>
          </p:cNvPr>
          <p:cNvSpPr/>
          <p:nvPr/>
        </p:nvSpPr>
        <p:spPr bwMode="auto">
          <a:xfrm>
            <a:off x="7315200" y="2514600"/>
            <a:ext cx="16764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Are these measurements confirmed?</a:t>
            </a:r>
          </a:p>
        </p:txBody>
      </p:sp>
      <p:sp>
        <p:nvSpPr>
          <p:cNvPr id="10" name="Rectangle 9">
            <a:extLst>
              <a:ext uri="{FF2B5EF4-FFF2-40B4-BE49-F238E27FC236}">
                <a16:creationId xmlns:a16="http://schemas.microsoft.com/office/drawing/2014/main" id="{DDAEF6E1-6FF4-620F-3DCD-1DAA7A1EC09B}"/>
              </a:ext>
            </a:extLst>
          </p:cNvPr>
          <p:cNvSpPr/>
          <p:nvPr/>
        </p:nvSpPr>
        <p:spPr bwMode="auto">
          <a:xfrm>
            <a:off x="6482166" y="4953000"/>
            <a:ext cx="16764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Can we mitigate these issues?</a:t>
            </a:r>
          </a:p>
        </p:txBody>
      </p:sp>
    </p:spTree>
    <p:extLst>
      <p:ext uri="{BB962C8B-B14F-4D97-AF65-F5344CB8AC3E}">
        <p14:creationId xmlns:p14="http://schemas.microsoft.com/office/powerpoint/2010/main" val="4079590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8D3C0AD-4558-9050-FE08-1007654AEE39}"/>
              </a:ext>
            </a:extLst>
          </p:cNvPr>
          <p:cNvSpPr>
            <a:spLocks noGrp="1"/>
          </p:cNvSpPr>
          <p:nvPr>
            <p:ph type="title"/>
          </p:nvPr>
        </p:nvSpPr>
        <p:spPr/>
        <p:txBody>
          <a:bodyPr/>
          <a:lstStyle/>
          <a:p>
            <a:r>
              <a:rPr lang="en-AU" dirty="0"/>
              <a:t>The plan today was to attempt to use straw polls to start understanding the answers to our questions ...</a:t>
            </a:r>
          </a:p>
        </p:txBody>
      </p:sp>
      <p:sp>
        <p:nvSpPr>
          <p:cNvPr id="4" name="Footer Placeholder 3">
            <a:extLst>
              <a:ext uri="{FF2B5EF4-FFF2-40B4-BE49-F238E27FC236}">
                <a16:creationId xmlns:a16="http://schemas.microsoft.com/office/drawing/2014/main" id="{64FB6E76-1954-583B-388F-FCC479BD116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754F00B-5668-90B2-9E97-47447AF43905}"/>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dirty="0"/>
          </a:p>
        </p:txBody>
      </p:sp>
      <p:sp>
        <p:nvSpPr>
          <p:cNvPr id="18" name="Content Placeholder 2">
            <a:extLst>
              <a:ext uri="{FF2B5EF4-FFF2-40B4-BE49-F238E27FC236}">
                <a16:creationId xmlns:a16="http://schemas.microsoft.com/office/drawing/2014/main" id="{C636785C-B358-5A0F-45FD-36C575A146B4}"/>
              </a:ext>
            </a:extLst>
          </p:cNvPr>
          <p:cNvSpPr>
            <a:spLocks noGrp="1"/>
          </p:cNvSpPr>
          <p:nvPr>
            <p:ph idx="1"/>
          </p:nvPr>
        </p:nvSpPr>
        <p:spPr>
          <a:xfrm>
            <a:off x="685800" y="1981200"/>
            <a:ext cx="7772400" cy="4114800"/>
          </a:xfrm>
        </p:spPr>
        <p:txBody>
          <a:bodyPr/>
          <a:lstStyle/>
          <a:p>
            <a:pPr lvl="1"/>
            <a:r>
              <a:rPr lang="en-AU" dirty="0"/>
              <a:t>There were few answers offered at the July 2022 session of the Coex SC in Montreal</a:t>
            </a:r>
          </a:p>
          <a:p>
            <a:pPr lvl="1"/>
            <a:r>
              <a:rPr lang="en-AU" dirty="0"/>
              <a:t>In August 2022, the two main paths &amp; some associated questions were highlighted again in an e-mail to the WG e-mail reflector</a:t>
            </a:r>
          </a:p>
          <a:p>
            <a:pPr lvl="2"/>
            <a:r>
              <a:rPr lang="en-AU" dirty="0"/>
              <a:t>The e-mail requested members to think about these questions …</a:t>
            </a:r>
          </a:p>
          <a:p>
            <a:pPr lvl="2"/>
            <a:r>
              <a:rPr lang="en-AU" dirty="0"/>
              <a:t>… and have related submissions for presentation in Sept 2022</a:t>
            </a:r>
          </a:p>
          <a:p>
            <a:pPr lvl="2"/>
            <a:r>
              <a:rPr lang="en-AU" dirty="0"/>
              <a:t>… or be ready to discuss potential answers in Sept 2022</a:t>
            </a:r>
          </a:p>
          <a:p>
            <a:pPr lvl="1"/>
            <a:r>
              <a:rPr lang="en-AU" dirty="0"/>
              <a:t>It is now Sep 2022 and so the plan today was to:</a:t>
            </a:r>
          </a:p>
          <a:p>
            <a:pPr lvl="2"/>
            <a:r>
              <a:rPr lang="en-AU" dirty="0"/>
              <a:t>Discuss the questions &amp; associated issues</a:t>
            </a:r>
          </a:p>
          <a:p>
            <a:pPr lvl="2"/>
            <a:r>
              <a:rPr lang="en-AU" dirty="0"/>
              <a:t>Starting developing answers (via straw polls)</a:t>
            </a:r>
          </a:p>
          <a:p>
            <a:pPr lvl="1"/>
            <a:r>
              <a:rPr lang="en-AU" dirty="0">
                <a:solidFill>
                  <a:srgbClr val="FF0000"/>
                </a:solidFill>
              </a:rPr>
              <a:t>However, given the Chair is remote, the plan is to postpone these questions (with straw polls) for Nov 2022 </a:t>
            </a:r>
            <a:r>
              <a:rPr lang="en-AU" dirty="0">
                <a:solidFill>
                  <a:srgbClr val="FF0000"/>
                </a:solidFill>
                <a:sym typeface="Wingdings" panose="05000000000000000000" pitchFamily="2" charset="2"/>
              </a:rPr>
              <a:t></a:t>
            </a:r>
          </a:p>
          <a:p>
            <a:pPr lvl="1"/>
            <a:r>
              <a:rPr lang="en-AU" dirty="0">
                <a:solidFill>
                  <a:srgbClr val="FF0000"/>
                </a:solidFill>
                <a:sym typeface="Wingdings" panose="05000000000000000000" pitchFamily="2" charset="2"/>
              </a:rPr>
              <a:t>Please review them in time for Nov 2022</a:t>
            </a:r>
            <a:endParaRPr lang="en-AU" dirty="0">
              <a:solidFill>
                <a:srgbClr val="FF0000"/>
              </a:solidFill>
            </a:endParaRPr>
          </a:p>
        </p:txBody>
      </p:sp>
    </p:spTree>
    <p:extLst>
      <p:ext uri="{BB962C8B-B14F-4D97-AF65-F5344CB8AC3E}">
        <p14:creationId xmlns:p14="http://schemas.microsoft.com/office/powerpoint/2010/main" val="779581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3F4DB5-E20D-8EA0-9017-D739E577AEAD}"/>
              </a:ext>
            </a:extLst>
          </p:cNvPr>
          <p:cNvSpPr>
            <a:spLocks noGrp="1"/>
          </p:cNvSpPr>
          <p:nvPr>
            <p:ph type="title"/>
          </p:nvPr>
        </p:nvSpPr>
        <p:spPr/>
        <p:txBody>
          <a:bodyPr/>
          <a:lstStyle/>
          <a:p>
            <a:r>
              <a:rPr lang="en-AU" dirty="0"/>
              <a:t>Q: Do LAA/NR-U measurements of deployments suggest a significant coexistence issue for Wi-Fi?</a:t>
            </a:r>
            <a:br>
              <a:rPr lang="en-AU" dirty="0"/>
            </a:br>
            <a:endParaRPr lang="en-AU" dirty="0"/>
          </a:p>
        </p:txBody>
      </p:sp>
      <p:sp>
        <p:nvSpPr>
          <p:cNvPr id="3" name="Content Placeholder 2">
            <a:extLst>
              <a:ext uri="{FF2B5EF4-FFF2-40B4-BE49-F238E27FC236}">
                <a16:creationId xmlns:a16="http://schemas.microsoft.com/office/drawing/2014/main" id="{B0C45263-5B4A-4F84-D6AB-99442D16CBC6}"/>
              </a:ext>
            </a:extLst>
          </p:cNvPr>
          <p:cNvSpPr>
            <a:spLocks noGrp="1"/>
          </p:cNvSpPr>
          <p:nvPr>
            <p:ph idx="1"/>
          </p:nvPr>
        </p:nvSpPr>
        <p:spPr/>
        <p:txBody>
          <a:bodyPr/>
          <a:lstStyle/>
          <a:p>
            <a:r>
              <a:rPr lang="en-AU" dirty="0"/>
              <a:t> Measurement related questions:</a:t>
            </a:r>
          </a:p>
          <a:p>
            <a:pPr lvl="1"/>
            <a:r>
              <a:rPr lang="en-AU" dirty="0"/>
              <a:t>Are the Uni of Chicago’s measurements are a reasonable reflection of the coexistence situation between LAA &amp; Wi-Fi in real deployments?</a:t>
            </a:r>
          </a:p>
          <a:p>
            <a:pPr lvl="2"/>
            <a:r>
              <a:rPr lang="en-AU" dirty="0"/>
              <a:t>Straw poll: yes, no, don’t know</a:t>
            </a:r>
          </a:p>
          <a:p>
            <a:pPr lvl="1"/>
            <a:r>
              <a:rPr lang="en-AU" dirty="0"/>
              <a:t>Is anyone planning to make alternative coexistence measurements between LAA &amp; Wi-Fi in deployments?</a:t>
            </a:r>
          </a:p>
          <a:p>
            <a:pPr lvl="2"/>
            <a:r>
              <a:rPr lang="en-AU" dirty="0"/>
              <a:t>Straw poll: yes, no, don’t know</a:t>
            </a:r>
          </a:p>
          <a:p>
            <a:pPr lvl="2"/>
            <a:r>
              <a:rPr lang="en-AU" dirty="0"/>
              <a:t>If yes, please make your identity known to the Chair</a:t>
            </a:r>
          </a:p>
          <a:p>
            <a:pPr lvl="1"/>
            <a:r>
              <a:rPr lang="en-AU" dirty="0"/>
              <a:t>Is anyone planning to make measurements for coexistence between</a:t>
            </a:r>
            <a:br>
              <a:rPr lang="en-AU" dirty="0"/>
            </a:br>
            <a:r>
              <a:rPr lang="en-AU" dirty="0"/>
              <a:t>NR-U &amp; Wi-Fi in deployments?</a:t>
            </a:r>
          </a:p>
          <a:p>
            <a:pPr lvl="2"/>
            <a:r>
              <a:rPr lang="en-AU" dirty="0"/>
              <a:t>Straw poll: yes, no, don’t know</a:t>
            </a:r>
          </a:p>
          <a:p>
            <a:pPr lvl="2"/>
            <a:r>
              <a:rPr lang="en-AU" dirty="0"/>
              <a:t>If yes, please make your identity known to the Chair</a:t>
            </a:r>
          </a:p>
          <a:p>
            <a:pPr lvl="1"/>
            <a:endParaRPr lang="en-AU" dirty="0"/>
          </a:p>
          <a:p>
            <a:endParaRPr lang="en-AU" dirty="0"/>
          </a:p>
        </p:txBody>
      </p:sp>
      <p:sp>
        <p:nvSpPr>
          <p:cNvPr id="4" name="Footer Placeholder 3">
            <a:extLst>
              <a:ext uri="{FF2B5EF4-FFF2-40B4-BE49-F238E27FC236}">
                <a16:creationId xmlns:a16="http://schemas.microsoft.com/office/drawing/2014/main" id="{07A72222-D450-EA46-6ADD-BBCA456427E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2FBEBD3-9E17-8A3C-72F1-8380412910FC}"/>
              </a:ext>
            </a:extLst>
          </p:cNvPr>
          <p:cNvSpPr>
            <a:spLocks noGrp="1"/>
          </p:cNvSpPr>
          <p:nvPr>
            <p:ph type="sldNum" sz="quarter" idx="11"/>
          </p:nvPr>
        </p:nvSpPr>
        <p:spPr/>
        <p:txBody>
          <a:bodyPr/>
          <a:lstStyle/>
          <a:p>
            <a:r>
              <a:rPr lang="en-US"/>
              <a:t>Slide </a:t>
            </a:r>
            <a:fld id="{EF4002E7-DB4D-4CC3-8382-1939D19420D8}" type="slidenum">
              <a:rPr lang="en-US" smtClean="0"/>
              <a:pPr/>
              <a:t>44</a:t>
            </a:fld>
            <a:endParaRPr lang="en-US" dirty="0"/>
          </a:p>
        </p:txBody>
      </p:sp>
      <p:sp>
        <p:nvSpPr>
          <p:cNvPr id="2" name="Rectangle 1">
            <a:extLst>
              <a:ext uri="{FF2B5EF4-FFF2-40B4-BE49-F238E27FC236}">
                <a16:creationId xmlns:a16="http://schemas.microsoft.com/office/drawing/2014/main" id="{9A6323E9-723C-E4FC-0DB2-170CD68BCB3C}"/>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Delayed until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2022</a:t>
            </a:r>
          </a:p>
        </p:txBody>
      </p:sp>
    </p:spTree>
    <p:extLst>
      <p:ext uri="{BB962C8B-B14F-4D97-AF65-F5344CB8AC3E}">
        <p14:creationId xmlns:p14="http://schemas.microsoft.com/office/powerpoint/2010/main" val="1718232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3F4DB5-E20D-8EA0-9017-D739E577AEAD}"/>
              </a:ext>
            </a:extLst>
          </p:cNvPr>
          <p:cNvSpPr>
            <a:spLocks noGrp="1"/>
          </p:cNvSpPr>
          <p:nvPr>
            <p:ph type="title"/>
          </p:nvPr>
        </p:nvSpPr>
        <p:spPr/>
        <p:txBody>
          <a:bodyPr/>
          <a:lstStyle/>
          <a:p>
            <a:r>
              <a:rPr lang="en-AU" dirty="0"/>
              <a:t>Q: Do LAA/NR-U deployment expectations suggest a significant coexistence issue for Wi-Fi?</a:t>
            </a:r>
            <a:br>
              <a:rPr lang="en-AU" dirty="0"/>
            </a:br>
            <a:endParaRPr lang="en-AU" dirty="0"/>
          </a:p>
        </p:txBody>
      </p:sp>
      <p:sp>
        <p:nvSpPr>
          <p:cNvPr id="3" name="Content Placeholder 2">
            <a:extLst>
              <a:ext uri="{FF2B5EF4-FFF2-40B4-BE49-F238E27FC236}">
                <a16:creationId xmlns:a16="http://schemas.microsoft.com/office/drawing/2014/main" id="{B0C45263-5B4A-4F84-D6AB-99442D16CBC6}"/>
              </a:ext>
            </a:extLst>
          </p:cNvPr>
          <p:cNvSpPr>
            <a:spLocks noGrp="1"/>
          </p:cNvSpPr>
          <p:nvPr>
            <p:ph idx="1"/>
          </p:nvPr>
        </p:nvSpPr>
        <p:spPr/>
        <p:txBody>
          <a:bodyPr/>
          <a:lstStyle/>
          <a:p>
            <a:r>
              <a:rPr lang="en-AU" dirty="0"/>
              <a:t> Deployment related questions:</a:t>
            </a:r>
          </a:p>
          <a:p>
            <a:pPr lvl="1"/>
            <a:r>
              <a:rPr lang="en-AU" dirty="0"/>
              <a:t>Is extensive LAA deployment expected in any significant markets?</a:t>
            </a:r>
          </a:p>
          <a:p>
            <a:pPr lvl="2"/>
            <a:r>
              <a:rPr lang="en-AU" dirty="0"/>
              <a:t>Straw poll: yes, no, don’t know</a:t>
            </a:r>
          </a:p>
          <a:p>
            <a:pPr lvl="2"/>
            <a:r>
              <a:rPr lang="en-AU" dirty="0"/>
              <a:t>Yes/no: what is the evidence?</a:t>
            </a:r>
          </a:p>
          <a:p>
            <a:pPr lvl="1"/>
            <a:r>
              <a:rPr lang="en-AU" dirty="0"/>
              <a:t>Is extensive NR-U deployment expected in any significant markets?</a:t>
            </a:r>
          </a:p>
          <a:p>
            <a:pPr lvl="2"/>
            <a:r>
              <a:rPr lang="en-AU" dirty="0"/>
              <a:t>Straw poll: yes, no, don’t know</a:t>
            </a:r>
          </a:p>
          <a:p>
            <a:pPr lvl="2"/>
            <a:r>
              <a:rPr lang="en-AU" dirty="0"/>
              <a:t>Yes/no: what is the evidence?</a:t>
            </a:r>
          </a:p>
          <a:p>
            <a:pPr lvl="1"/>
            <a:endParaRPr lang="en-AU" dirty="0"/>
          </a:p>
          <a:p>
            <a:endParaRPr lang="en-AU" dirty="0"/>
          </a:p>
        </p:txBody>
      </p:sp>
      <p:sp>
        <p:nvSpPr>
          <p:cNvPr id="4" name="Footer Placeholder 3">
            <a:extLst>
              <a:ext uri="{FF2B5EF4-FFF2-40B4-BE49-F238E27FC236}">
                <a16:creationId xmlns:a16="http://schemas.microsoft.com/office/drawing/2014/main" id="{07A72222-D450-EA46-6ADD-BBCA456427E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2FBEBD3-9E17-8A3C-72F1-8380412910FC}"/>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dirty="0"/>
          </a:p>
        </p:txBody>
      </p:sp>
      <p:sp>
        <p:nvSpPr>
          <p:cNvPr id="2" name="Rectangle 1">
            <a:extLst>
              <a:ext uri="{FF2B5EF4-FFF2-40B4-BE49-F238E27FC236}">
                <a16:creationId xmlns:a16="http://schemas.microsoft.com/office/drawing/2014/main" id="{98211241-3E8B-D979-A62F-150BFFE9E174}"/>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Delayed until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2022</a:t>
            </a:r>
          </a:p>
        </p:txBody>
      </p:sp>
    </p:spTree>
    <p:extLst>
      <p:ext uri="{BB962C8B-B14F-4D97-AF65-F5344CB8AC3E}">
        <p14:creationId xmlns:p14="http://schemas.microsoft.com/office/powerpoint/2010/main" val="764110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3F4DB5-E20D-8EA0-9017-D739E577AEAD}"/>
              </a:ext>
            </a:extLst>
          </p:cNvPr>
          <p:cNvSpPr>
            <a:spLocks noGrp="1"/>
          </p:cNvSpPr>
          <p:nvPr>
            <p:ph type="title"/>
          </p:nvPr>
        </p:nvSpPr>
        <p:spPr/>
        <p:txBody>
          <a:bodyPr/>
          <a:lstStyle/>
          <a:p>
            <a:r>
              <a:rPr lang="en-AU" dirty="0"/>
              <a:t>Q: What can we do to mitigate any coexistence risks?</a:t>
            </a:r>
            <a:br>
              <a:rPr lang="en-AU" dirty="0"/>
            </a:br>
            <a:endParaRPr lang="en-AU" dirty="0"/>
          </a:p>
        </p:txBody>
      </p:sp>
      <p:sp>
        <p:nvSpPr>
          <p:cNvPr id="3" name="Content Placeholder 2">
            <a:extLst>
              <a:ext uri="{FF2B5EF4-FFF2-40B4-BE49-F238E27FC236}">
                <a16:creationId xmlns:a16="http://schemas.microsoft.com/office/drawing/2014/main" id="{B0C45263-5B4A-4F84-D6AB-99442D16CBC6}"/>
              </a:ext>
            </a:extLst>
          </p:cNvPr>
          <p:cNvSpPr>
            <a:spLocks noGrp="1"/>
          </p:cNvSpPr>
          <p:nvPr>
            <p:ph idx="1"/>
          </p:nvPr>
        </p:nvSpPr>
        <p:spPr/>
        <p:txBody>
          <a:bodyPr/>
          <a:lstStyle/>
          <a:p>
            <a:r>
              <a:rPr lang="en-AU" dirty="0"/>
              <a:t> Mitigation related questions:</a:t>
            </a:r>
          </a:p>
          <a:p>
            <a:pPr lvl="1"/>
            <a:r>
              <a:rPr lang="en-AU" dirty="0"/>
              <a:t>Are there any obvious mitigations if coexistence issues, like those shown by the Uni of Chicago measurements, arise in practice?</a:t>
            </a:r>
          </a:p>
          <a:p>
            <a:pPr lvl="2"/>
            <a:r>
              <a:rPr lang="en-AU" dirty="0"/>
              <a:t>Straw poll: yes, no, don’t know</a:t>
            </a:r>
          </a:p>
          <a:p>
            <a:pPr lvl="2"/>
            <a:r>
              <a:rPr lang="en-AU" dirty="0"/>
              <a:t>Yes: what are they?</a:t>
            </a:r>
          </a:p>
          <a:p>
            <a:endParaRPr lang="en-AU" dirty="0"/>
          </a:p>
        </p:txBody>
      </p:sp>
      <p:sp>
        <p:nvSpPr>
          <p:cNvPr id="4" name="Footer Placeholder 3">
            <a:extLst>
              <a:ext uri="{FF2B5EF4-FFF2-40B4-BE49-F238E27FC236}">
                <a16:creationId xmlns:a16="http://schemas.microsoft.com/office/drawing/2014/main" id="{07A72222-D450-EA46-6ADD-BBCA456427E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2FBEBD3-9E17-8A3C-72F1-8380412910FC}"/>
              </a:ext>
            </a:extLst>
          </p:cNvPr>
          <p:cNvSpPr>
            <a:spLocks noGrp="1"/>
          </p:cNvSpPr>
          <p:nvPr>
            <p:ph type="sldNum" sz="quarter" idx="11"/>
          </p:nvPr>
        </p:nvSpPr>
        <p:spPr/>
        <p:txBody>
          <a:bodyPr/>
          <a:lstStyle/>
          <a:p>
            <a:r>
              <a:rPr lang="en-US"/>
              <a:t>Slide </a:t>
            </a:r>
            <a:fld id="{EF4002E7-DB4D-4CC3-8382-1939D19420D8}" type="slidenum">
              <a:rPr lang="en-US" smtClean="0"/>
              <a:pPr/>
              <a:t>46</a:t>
            </a:fld>
            <a:endParaRPr lang="en-US" dirty="0"/>
          </a:p>
        </p:txBody>
      </p:sp>
      <p:sp>
        <p:nvSpPr>
          <p:cNvPr id="2" name="Rectangle 1">
            <a:extLst>
              <a:ext uri="{FF2B5EF4-FFF2-40B4-BE49-F238E27FC236}">
                <a16:creationId xmlns:a16="http://schemas.microsoft.com/office/drawing/2014/main" id="{F94824D5-2266-1501-9A08-9935C6E6D3F1}"/>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Delayed until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2022</a:t>
            </a:r>
          </a:p>
        </p:txBody>
      </p:sp>
    </p:spTree>
    <p:extLst>
      <p:ext uri="{BB962C8B-B14F-4D97-AF65-F5344CB8AC3E}">
        <p14:creationId xmlns:p14="http://schemas.microsoft.com/office/powerpoint/2010/main" val="1013400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3F4DB5-E20D-8EA0-9017-D739E577AEAD}"/>
              </a:ext>
            </a:extLst>
          </p:cNvPr>
          <p:cNvSpPr>
            <a:spLocks noGrp="1"/>
          </p:cNvSpPr>
          <p:nvPr>
            <p:ph type="title"/>
          </p:nvPr>
        </p:nvSpPr>
        <p:spPr/>
        <p:txBody>
          <a:bodyPr/>
          <a:lstStyle/>
          <a:p>
            <a:r>
              <a:rPr lang="en-AU" dirty="0"/>
              <a:t>Q: What can we do to use spectrum to mitigate any coexistence risks?</a:t>
            </a:r>
            <a:br>
              <a:rPr lang="en-AU" dirty="0"/>
            </a:br>
            <a:endParaRPr lang="en-AU" dirty="0"/>
          </a:p>
        </p:txBody>
      </p:sp>
      <p:sp>
        <p:nvSpPr>
          <p:cNvPr id="3" name="Content Placeholder 2">
            <a:extLst>
              <a:ext uri="{FF2B5EF4-FFF2-40B4-BE49-F238E27FC236}">
                <a16:creationId xmlns:a16="http://schemas.microsoft.com/office/drawing/2014/main" id="{B0C45263-5B4A-4F84-D6AB-99442D16CBC6}"/>
              </a:ext>
            </a:extLst>
          </p:cNvPr>
          <p:cNvSpPr>
            <a:spLocks noGrp="1"/>
          </p:cNvSpPr>
          <p:nvPr>
            <p:ph idx="1"/>
          </p:nvPr>
        </p:nvSpPr>
        <p:spPr/>
        <p:txBody>
          <a:bodyPr/>
          <a:lstStyle/>
          <a:p>
            <a:r>
              <a:rPr lang="en-AU" dirty="0"/>
              <a:t> Spectrum mitigation related questions:</a:t>
            </a:r>
          </a:p>
          <a:p>
            <a:pPr lvl="1"/>
            <a:r>
              <a:rPr lang="en-AU" dirty="0"/>
              <a:t>Is avoidance (where Wi-Fi &amp; LAA/NR-U always operate on different channels) a workable coexistence mitigation in practice? </a:t>
            </a:r>
          </a:p>
          <a:p>
            <a:pPr lvl="2"/>
            <a:r>
              <a:rPr lang="en-AU" dirty="0"/>
              <a:t>Straw poll: yes, no, don’t know</a:t>
            </a:r>
          </a:p>
          <a:p>
            <a:pPr lvl="2"/>
            <a:r>
              <a:rPr lang="en-AU" dirty="0"/>
              <a:t>Yes/no: what is the evidence?</a:t>
            </a:r>
          </a:p>
          <a:p>
            <a:pPr lvl="1"/>
            <a:r>
              <a:rPr lang="en-AU" dirty="0"/>
              <a:t>Is effective avoidance feasible in 500 MHz (the current European situation) or does it require 1200 MHz (the current US situation)</a:t>
            </a:r>
          </a:p>
          <a:p>
            <a:pPr lvl="2"/>
            <a:r>
              <a:rPr lang="en-AU" dirty="0"/>
              <a:t> Straw poll: requires 1200 MHz, feasible with 500 MHz, infeasible</a:t>
            </a:r>
          </a:p>
          <a:p>
            <a:pPr lvl="2"/>
            <a:r>
              <a:rPr lang="en-AU" dirty="0"/>
              <a:t>Yes/no: what is the evidence?</a:t>
            </a:r>
          </a:p>
          <a:p>
            <a:endParaRPr lang="en-AU" dirty="0"/>
          </a:p>
        </p:txBody>
      </p:sp>
      <p:sp>
        <p:nvSpPr>
          <p:cNvPr id="4" name="Footer Placeholder 3">
            <a:extLst>
              <a:ext uri="{FF2B5EF4-FFF2-40B4-BE49-F238E27FC236}">
                <a16:creationId xmlns:a16="http://schemas.microsoft.com/office/drawing/2014/main" id="{07A72222-D450-EA46-6ADD-BBCA456427E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2FBEBD3-9E17-8A3C-72F1-8380412910FC}"/>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dirty="0"/>
          </a:p>
        </p:txBody>
      </p:sp>
      <p:sp>
        <p:nvSpPr>
          <p:cNvPr id="2" name="Rectangle 1">
            <a:extLst>
              <a:ext uri="{FF2B5EF4-FFF2-40B4-BE49-F238E27FC236}">
                <a16:creationId xmlns:a16="http://schemas.microsoft.com/office/drawing/2014/main" id="{F94824D5-2266-1501-9A08-9935C6E6D3F1}"/>
              </a:ext>
            </a:extLst>
          </p:cNvPr>
          <p:cNvSpPr/>
          <p:nvPr/>
        </p:nvSpPr>
        <p:spPr bwMode="auto">
          <a:xfrm rot="1433100">
            <a:off x="8226203" y="56128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Delayed until </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2022</a:t>
            </a:r>
          </a:p>
        </p:txBody>
      </p:sp>
    </p:spTree>
    <p:extLst>
      <p:ext uri="{BB962C8B-B14F-4D97-AF65-F5344CB8AC3E}">
        <p14:creationId xmlns:p14="http://schemas.microsoft.com/office/powerpoint/2010/main" val="3747577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 … and the 802.11be issue!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113938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ETSI BRAN discussions have directly &amp; indirectly influenced sharing globally in the 5 GHz band</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Over the last few years, ETSI BRAN has been very important in promoting “good” coexistence  between multiple technologies in the</a:t>
            </a:r>
            <a:br>
              <a:rPr lang="en-AU" dirty="0"/>
            </a:br>
            <a:r>
              <a:rPr lang="en-AU" dirty="0"/>
              <a:t>5 GHz band</a:t>
            </a:r>
          </a:p>
          <a:p>
            <a:pPr lvl="1"/>
            <a:r>
              <a:rPr lang="en-AU" dirty="0"/>
              <a:t>The various drafts &amp; revisions of EN 301 893 (5 GHz) have had a significant influence on sharing in the 5 GHz band globally</a:t>
            </a:r>
          </a:p>
          <a:p>
            <a:pPr lvl="2"/>
            <a:r>
              <a:rPr lang="en-AU" dirty="0"/>
              <a:t>Within Europe … and globally … as 3GPP specifications for LAA &amp; NR-U were influenced by ETSI BRAN discussions</a:t>
            </a:r>
          </a:p>
          <a:p>
            <a:pPr lvl="1"/>
            <a:r>
              <a:rPr lang="en-AU" dirty="0"/>
              <a:t>The LAA/NR-U sharing mechanisms are now aligned with the way Wi-Fi has operated so successfully for the last 20+ years …</a:t>
            </a:r>
          </a:p>
          <a:p>
            <a:pPr lvl="2"/>
            <a:r>
              <a:rPr lang="en-AU" dirty="0"/>
              <a:t>… in so far as they use EDCA-like sharing mechanisms/timing &amp; ED listening</a:t>
            </a:r>
          </a:p>
          <a:p>
            <a:pPr lvl="2"/>
            <a:r>
              <a:rPr lang="en-AU" dirty="0"/>
              <a:t>… but not in so far as them using Wi-Fi’s PD listening &amp; NAV</a:t>
            </a:r>
          </a:p>
          <a:p>
            <a:pPr lvl="1"/>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r>
              <a:rPr lang="en-US"/>
              <a:t>Slide </a:t>
            </a:r>
            <a:fld id="{EF4002E7-DB4D-4CC3-8382-1939D19420D8}" type="slidenum">
              <a:rPr lang="en-US" smtClean="0"/>
              <a:pPr/>
              <a:t>49</a:t>
            </a:fld>
            <a:endParaRPr lang="en-US" dirty="0"/>
          </a:p>
        </p:txBody>
      </p:sp>
    </p:spTree>
    <p:extLst>
      <p:ext uri="{BB962C8B-B14F-4D97-AF65-F5344CB8AC3E}">
        <p14:creationId xmlns:p14="http://schemas.microsoft.com/office/powerpoint/2010/main" val="10358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historical approach of allowing IEEE 802.11 compliant sharing in Europe is no longer acceptable</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EN 301 893 has previously allowed Wi-Fi to use traditional </a:t>
            </a:r>
            <a:r>
              <a:rPr lang="en-AU" i="1" dirty="0"/>
              <a:t>PD/ED</a:t>
            </a:r>
            <a:br>
              <a:rPr lang="en-AU" dirty="0"/>
            </a:br>
            <a:r>
              <a:rPr lang="en-AU" dirty="0"/>
              <a:t>@ -82/-62 dBm based </a:t>
            </a:r>
            <a:r>
              <a:rPr lang="en-AU" i="1" dirty="0"/>
              <a:t>listening</a:t>
            </a:r>
            <a:r>
              <a:rPr lang="en-AU" dirty="0"/>
              <a:t>, as part of its EDCA based sharing</a:t>
            </a:r>
          </a:p>
          <a:p>
            <a:pPr lvl="2"/>
            <a:r>
              <a:rPr lang="en-AU" dirty="0"/>
              <a:t>European requirements were historically satisfied merely by operating in compliance with the 802.11 standards</a:t>
            </a:r>
          </a:p>
          <a:p>
            <a:pPr lvl="1"/>
            <a:r>
              <a:rPr lang="en-AU" dirty="0"/>
              <a:t>This approach is now less acceptable in Europe because it was perceived to be less </a:t>
            </a:r>
            <a:r>
              <a:rPr lang="en-AU" i="1" dirty="0"/>
              <a:t>technology neutral</a:t>
            </a:r>
          </a:p>
          <a:p>
            <a:pPr lvl="2"/>
            <a:r>
              <a:rPr lang="en-AU" dirty="0"/>
              <a:t>The underlying issue is that 3GPP does not want to adopt, or cannot adopt, 802.11’s more sophisticated PD or NAV mechanisms …</a:t>
            </a:r>
          </a:p>
          <a:p>
            <a:pPr lvl="2"/>
            <a:r>
              <a:rPr lang="en-AU" dirty="0"/>
              <a:t>… and some believed in was “unfair” that Wi-Fi systems were allowed to satisfy EN 301 893 merely by compliance with IEEE 802.11 standards </a:t>
            </a:r>
          </a:p>
          <a:p>
            <a:pPr lvl="2"/>
            <a:r>
              <a:rPr lang="en-AU" dirty="0"/>
              <a:t>… or that it was “fair” that Wi-Fi systems had a “10 dB advantage” in terms of energy detection</a:t>
            </a:r>
          </a:p>
          <a:p>
            <a:pPr lvl="2"/>
            <a:r>
              <a:rPr lang="en-AU" dirty="0"/>
              <a:t>… although it is also possible that some stakeholders were just attempting to make life difficult for Wi-Fi</a:t>
            </a:r>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r>
              <a:rPr lang="en-US"/>
              <a:t>Slide </a:t>
            </a:r>
            <a:fld id="{EF4002E7-DB4D-4CC3-8382-1939D19420D8}" type="slidenum">
              <a:rPr lang="en-US" smtClean="0"/>
              <a:pPr/>
              <a:t>50</a:t>
            </a:fld>
            <a:endParaRPr lang="en-US" dirty="0"/>
          </a:p>
        </p:txBody>
      </p:sp>
    </p:spTree>
    <p:extLst>
      <p:ext uri="{BB962C8B-B14F-4D97-AF65-F5344CB8AC3E}">
        <p14:creationId xmlns:p14="http://schemas.microsoft.com/office/powerpoint/2010/main" val="2738601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A compromise was eventually found that allowed EN 301 893 to progress</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The various debates about the best approach for sharing requirements caused EN 301 893 to slow significantly …</a:t>
            </a:r>
          </a:p>
          <a:p>
            <a:pPr lvl="1"/>
            <a:r>
              <a:rPr lang="en-AU" dirty="0"/>
              <a:t>… requiring expensive trips to </a:t>
            </a:r>
            <a:r>
              <a:rPr lang="en-AU" i="1" dirty="0"/>
              <a:t>Notified Bodies </a:t>
            </a:r>
            <a:r>
              <a:rPr lang="en-AU" dirty="0"/>
              <a:t>for Wi-Fi 6 devices in the meantime as an alternative</a:t>
            </a:r>
          </a:p>
          <a:p>
            <a:pPr lvl="1"/>
            <a:r>
              <a:rPr lang="en-AU" dirty="0"/>
              <a:t>However, eventually a compromise was struck between cellular &amp; Wi-Fi stakeholders to progress EN 301 893:</a:t>
            </a:r>
          </a:p>
          <a:p>
            <a:pPr lvl="2"/>
            <a:r>
              <a:rPr lang="en-AU" dirty="0"/>
              <a:t>Under the compromise …</a:t>
            </a:r>
          </a:p>
          <a:p>
            <a:pPr lvl="2"/>
            <a:r>
              <a:rPr lang="en-AU" dirty="0"/>
              <a:t>… only IEEE 802.11a/n/ac/</a:t>
            </a:r>
            <a:r>
              <a:rPr lang="en-AU" dirty="0" err="1"/>
              <a:t>ax</a:t>
            </a:r>
            <a:r>
              <a:rPr lang="en-AU" dirty="0"/>
              <a:t> systems were deemed to satisfy the European rules by compliance with the IEEE 802.11 standard …</a:t>
            </a:r>
          </a:p>
          <a:p>
            <a:pPr lvl="2"/>
            <a:r>
              <a:rPr lang="en-AU" dirty="0"/>
              <a:t>… but all other systems, including IEEE 802.11be systems, are required in the next revision of EN 301 893 to use </a:t>
            </a:r>
            <a:r>
              <a:rPr lang="en-AU" i="1" dirty="0"/>
              <a:t>ED-only</a:t>
            </a:r>
            <a:r>
              <a:rPr lang="en-AU" dirty="0"/>
              <a:t> @ -72 dBm (scaled in </a:t>
            </a:r>
            <a:r>
              <a:rPr lang="en-AU" dirty="0" err="1"/>
              <a:t>tx</a:t>
            </a:r>
            <a:r>
              <a:rPr lang="en-AU" dirty="0"/>
              <a:t> power)</a:t>
            </a:r>
          </a:p>
          <a:p>
            <a:pPr lvl="2"/>
            <a:r>
              <a:rPr lang="en-AU" dirty="0"/>
              <a:t>… and testing was kept to an essential set of simple tests</a:t>
            </a:r>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r>
              <a:rPr lang="en-US"/>
              <a:t>Slide </a:t>
            </a:r>
            <a:fld id="{EF4002E7-DB4D-4CC3-8382-1939D19420D8}" type="slidenum">
              <a:rPr lang="en-US" smtClean="0"/>
              <a:pPr/>
              <a:t>51</a:t>
            </a:fld>
            <a:endParaRPr lang="en-US" dirty="0"/>
          </a:p>
        </p:txBody>
      </p:sp>
    </p:spTree>
    <p:extLst>
      <p:ext uri="{BB962C8B-B14F-4D97-AF65-F5344CB8AC3E}">
        <p14:creationId xmlns:p14="http://schemas.microsoft.com/office/powerpoint/2010/main" val="1292627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7772400" cy="1066800"/>
          </a:xfrm>
        </p:spPr>
        <p:txBody>
          <a:bodyPr/>
          <a:lstStyle/>
          <a:p>
            <a:r>
              <a:rPr lang="en-AU" dirty="0"/>
              <a:t>The EN 301 893 compromise results in potential</a:t>
            </a:r>
            <a:br>
              <a:rPr lang="en-AU" dirty="0"/>
            </a:br>
            <a:r>
              <a:rPr lang="en-AU" dirty="0"/>
              <a:t>11a/n/ac/</a:t>
            </a:r>
            <a:r>
              <a:rPr lang="en-AU" dirty="0" err="1"/>
              <a:t>ax</a:t>
            </a:r>
            <a:r>
              <a:rPr lang="en-AU" dirty="0"/>
              <a:t> vs 11be </a:t>
            </a:r>
            <a:r>
              <a:rPr lang="en-AU" dirty="0" err="1"/>
              <a:t>coex</a:t>
            </a:r>
            <a:r>
              <a:rPr lang="en-AU" dirty="0"/>
              <a:t> issues!</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52</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V2.1.48</a:t>
            </a:r>
          </a:p>
          <a:p>
            <a:pPr algn="ctr">
              <a:spcBef>
                <a:spcPts val="400"/>
              </a:spcBef>
            </a:pPr>
            <a:r>
              <a:rPr lang="en-AU" sz="1400" dirty="0">
                <a:latin typeface="+mj-lt"/>
              </a:rPr>
              <a:t>Stable draft</a:t>
            </a:r>
          </a:p>
          <a:p>
            <a:pPr algn="ctr">
              <a:spcBef>
                <a:spcPts val="400"/>
              </a:spcBef>
            </a:pPr>
            <a:r>
              <a:rPr lang="en-AU" sz="1400" dirty="0">
                <a:latin typeface="+mj-lt"/>
              </a:rPr>
              <a:t>Jun 2022</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can use using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may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6600"/>
                </a:solidFill>
                <a:latin typeface="+mj-lt"/>
              </a:rPr>
              <a:t>… but unclear there was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reasonable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6600"/>
                </a:solidFill>
                <a:effectLst/>
                <a:latin typeface="+mj-lt"/>
              </a:rPr>
              <a:t>… but a compromis</a:t>
            </a:r>
            <a:r>
              <a:rPr lang="en-AU" sz="1400" dirty="0">
                <a:solidFill>
                  <a:srgbClr val="FF6600"/>
                </a:solidFill>
                <a:latin typeface="+mj-lt"/>
              </a:rPr>
              <a:t>e, with different thresholds for Wi-Fi &amp; LAA/NR-U/…</a:t>
            </a:r>
            <a:endParaRPr kumimoji="0" lang="en-AU" sz="1400" b="0" i="0" u="none" strike="noStrike" cap="none" normalizeH="0" baseline="0" dirty="0">
              <a:ln>
                <a:noFill/>
              </a:ln>
              <a:solidFill>
                <a:srgbClr val="FF66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3GPP community were unhappy as they did not want to use 802.11’s PD</a:t>
            </a:r>
            <a:endParaRPr kumimoji="0" lang="en-AU" sz="1400" b="0" i="0" u="none" strike="noStrike" cap="none" normalizeH="0" baseline="0" dirty="0">
              <a:ln>
                <a:noFill/>
              </a:ln>
              <a:solidFill>
                <a:srgbClr val="FF660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forces 802.11be to use </a:t>
            </a:r>
            <a:r>
              <a:rPr lang="en-AU" sz="1400" i="1" dirty="0">
                <a:solidFill>
                  <a:srgbClr val="FF6600"/>
                </a:solidFill>
                <a:latin typeface="+mj-lt"/>
              </a:rPr>
              <a:t>ED-only</a:t>
            </a:r>
            <a:br>
              <a:rPr lang="en-AU" sz="1400" i="1" dirty="0">
                <a:solidFill>
                  <a:srgbClr val="FF6600"/>
                </a:solidFill>
                <a:latin typeface="+mj-lt"/>
              </a:rPr>
            </a:br>
            <a:r>
              <a:rPr lang="en-AU" sz="1400" dirty="0">
                <a:solidFill>
                  <a:srgbClr val="FF6600"/>
                </a:solidFill>
                <a:latin typeface="+mj-lt"/>
              </a:rPr>
              <a:t>@ -72 dBm, with potential </a:t>
            </a:r>
            <a:r>
              <a:rPr lang="en-AU" sz="1400" dirty="0" err="1">
                <a:solidFill>
                  <a:srgbClr val="FF6600"/>
                </a:solidFill>
                <a:latin typeface="+mj-lt"/>
              </a:rPr>
              <a:t>coex</a:t>
            </a:r>
            <a:r>
              <a:rPr lang="en-AU" sz="1400" dirty="0">
                <a:solidFill>
                  <a:srgbClr val="FF6600"/>
                </a:solidFill>
                <a:latin typeface="+mj-lt"/>
              </a:rPr>
              <a:t> issues (only way to make progress)</a:t>
            </a:r>
            <a:endParaRPr kumimoji="0" lang="en-AU" sz="1400" b="0" i="0" u="none" strike="noStrike" cap="none" normalizeH="0" baseline="0" dirty="0">
              <a:ln>
                <a:noFill/>
              </a:ln>
              <a:solidFill>
                <a:srgbClr val="FF6600"/>
              </a:solidFill>
              <a:effectLst/>
              <a:latin typeface="+mj-lt"/>
            </a:endParaRP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C</a:t>
            </a:r>
            <a:r>
              <a:rPr kumimoji="0" lang="en-AU" sz="1600" b="1" i="0" u="none" strike="noStrike" cap="none" normalizeH="0" baseline="0" dirty="0">
                <a:ln>
                  <a:noFill/>
                </a:ln>
                <a:solidFill>
                  <a:srgbClr val="FF0000"/>
                </a:solidFill>
                <a:effectLst/>
                <a:latin typeface="+mj-lt"/>
              </a:rPr>
              <a:t>oex compromise</a:t>
            </a: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3352800" y="6139656"/>
            <a:ext cx="44196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11a/n/ac/</a:t>
            </a:r>
            <a:r>
              <a:rPr lang="en-AU" sz="1600" b="1" dirty="0" err="1">
                <a:solidFill>
                  <a:srgbClr val="FF0000"/>
                </a:solidFill>
                <a:latin typeface="+mj-lt"/>
              </a:rPr>
              <a:t>ax</a:t>
            </a:r>
            <a:r>
              <a:rPr lang="en-AU" sz="1600" b="1" dirty="0">
                <a:solidFill>
                  <a:srgbClr val="FF0000"/>
                </a:solidFill>
                <a:latin typeface="+mj-lt"/>
              </a:rPr>
              <a:t> vs 11be </a:t>
            </a:r>
            <a:r>
              <a:rPr lang="en-AU" sz="1600" b="1" dirty="0" err="1">
                <a:solidFill>
                  <a:srgbClr val="FF0000"/>
                </a:solidFill>
                <a:latin typeface="+mj-lt"/>
              </a:rPr>
              <a:t>coex</a:t>
            </a:r>
            <a:r>
              <a:rPr lang="en-AU" sz="1600" b="1" dirty="0">
                <a:solidFill>
                  <a:srgbClr val="FF0000"/>
                </a:solidFill>
                <a:latin typeface="+mj-lt"/>
              </a:rPr>
              <a:t> </a:t>
            </a:r>
            <a:r>
              <a:rPr kumimoji="0" lang="en-AU" sz="1600" b="1" i="0" u="none" strike="noStrike" cap="none" normalizeH="0" baseline="0" dirty="0">
                <a:ln>
                  <a:noFill/>
                </a:ln>
                <a:solidFill>
                  <a:srgbClr val="FF0000"/>
                </a:solidFill>
                <a:effectLst/>
                <a:latin typeface="+mj-lt"/>
              </a:rPr>
              <a:t>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17" name="Arrow: Right 16">
            <a:extLst>
              <a:ext uri="{FF2B5EF4-FFF2-40B4-BE49-F238E27FC236}">
                <a16:creationId xmlns:a16="http://schemas.microsoft.com/office/drawing/2014/main" id="{9D71B338-0957-7916-0ED4-68442893748C}"/>
              </a:ext>
            </a:extLst>
          </p:cNvPr>
          <p:cNvSpPr/>
          <p:nvPr/>
        </p:nvSpPr>
        <p:spPr bwMode="auto">
          <a:xfrm>
            <a:off x="2895600" y="6248400"/>
            <a:ext cx="762000" cy="152399"/>
          </a:xfrm>
          <a:prstGeom prst="right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68123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Coex SC has focused on two main options to deal with the </a:t>
            </a:r>
            <a:r>
              <a:rPr lang="en-AU" i="1" dirty="0"/>
              <a:t>5 GHz compromise </a:t>
            </a:r>
            <a:r>
              <a:rPr lang="en-AU" dirty="0"/>
              <a:t>in EN 301 893</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A summary of future issues related to 802.11be in 5 GHz in Europe was discussed during the March 2022 meeting … and since</a:t>
            </a:r>
          </a:p>
          <a:p>
            <a:pPr lvl="2"/>
            <a:r>
              <a:rPr lang="en-AU" dirty="0"/>
              <a:t>See </a:t>
            </a:r>
            <a:r>
              <a:rPr lang="en-AU" dirty="0">
                <a:hlinkClick r:id="rId2"/>
              </a:rPr>
              <a:t>11-22-0180</a:t>
            </a:r>
            <a:endParaRPr lang="en-AU" dirty="0"/>
          </a:p>
          <a:p>
            <a:pPr lvl="1"/>
            <a:r>
              <a:rPr lang="en-AU" dirty="0"/>
              <a:t>Various options for how to deal with 802.11be ops in 5 GHz in Europe rules have been discussed, with the main focus on </a:t>
            </a:r>
            <a:r>
              <a:rPr lang="en-AU" b="1" dirty="0"/>
              <a:t>Options B/E</a:t>
            </a:r>
          </a:p>
          <a:p>
            <a:pPr lvl="2"/>
            <a:r>
              <a:rPr lang="en-AU" b="1" dirty="0"/>
              <a:t>Option A (do nothing)</a:t>
            </a:r>
            <a:r>
              <a:rPr lang="en-AU" dirty="0"/>
              <a:t>: 802.11be specified to use </a:t>
            </a:r>
            <a:r>
              <a:rPr lang="en-AU" i="1" dirty="0"/>
              <a:t>PD/ED </a:t>
            </a:r>
            <a:r>
              <a:rPr lang="en-AU" dirty="0"/>
              <a:t>@ -82/-72 dBm</a:t>
            </a:r>
          </a:p>
          <a:p>
            <a:pPr lvl="3"/>
            <a:r>
              <a:rPr lang="en-AU" dirty="0">
                <a:solidFill>
                  <a:srgbClr val="FF0000"/>
                </a:solidFill>
              </a:rPr>
              <a:t>Poor </a:t>
            </a:r>
            <a:r>
              <a:rPr lang="en-AU" dirty="0" err="1">
                <a:solidFill>
                  <a:srgbClr val="FF0000"/>
                </a:solidFill>
              </a:rPr>
              <a:t>coex</a:t>
            </a:r>
            <a:r>
              <a:rPr lang="en-AU" dirty="0">
                <a:solidFill>
                  <a:srgbClr val="FF0000"/>
                </a:solidFill>
              </a:rPr>
              <a:t> with 802.11 &amp; other technologies; </a:t>
            </a:r>
            <a:r>
              <a:rPr lang="en-AU" dirty="0">
                <a:solidFill>
                  <a:srgbClr val="00B050"/>
                </a:solidFill>
              </a:rPr>
              <a:t>probably no need to modify 802.11 std</a:t>
            </a:r>
          </a:p>
          <a:p>
            <a:pPr lvl="2"/>
            <a:r>
              <a:rPr lang="en-AU" b="1" dirty="0"/>
              <a:t>Option B</a:t>
            </a:r>
            <a:r>
              <a:rPr lang="en-AU" dirty="0"/>
              <a:t>: 802.11be specified to operate within PD/</a:t>
            </a:r>
            <a:r>
              <a:rPr lang="en-AU" i="1" dirty="0"/>
              <a:t>ED </a:t>
            </a:r>
            <a:r>
              <a:rPr lang="en-AU" dirty="0"/>
              <a:t>@ -72/-72 dBm</a:t>
            </a:r>
          </a:p>
          <a:p>
            <a:pPr lvl="3"/>
            <a:r>
              <a:rPr lang="en-AU" dirty="0">
                <a:solidFill>
                  <a:srgbClr val="FF6600"/>
                </a:solidFill>
              </a:rPr>
              <a:t>Uncertain </a:t>
            </a:r>
            <a:r>
              <a:rPr lang="en-AU" dirty="0" err="1">
                <a:solidFill>
                  <a:srgbClr val="FF6600"/>
                </a:solidFill>
              </a:rPr>
              <a:t>coex</a:t>
            </a:r>
            <a:r>
              <a:rPr lang="en-AU" dirty="0">
                <a:solidFill>
                  <a:srgbClr val="FF6600"/>
                </a:solidFill>
              </a:rPr>
              <a:t> with 802.11ax &amp; other technologies; need to modify 802.11 standard</a:t>
            </a:r>
          </a:p>
          <a:p>
            <a:pPr lvl="2"/>
            <a:r>
              <a:rPr lang="en-AU" b="1" dirty="0"/>
              <a:t>Option C</a:t>
            </a:r>
            <a:r>
              <a:rPr lang="en-AU" dirty="0"/>
              <a:t>: 802.11be does not operate in 5 GHz</a:t>
            </a:r>
          </a:p>
          <a:p>
            <a:pPr lvl="3"/>
            <a:r>
              <a:rPr lang="en-AU" dirty="0">
                <a:solidFill>
                  <a:srgbClr val="FF0000"/>
                </a:solidFill>
              </a:rPr>
              <a:t>Objections voiced, at least partially because it would disable aspects of MLO </a:t>
            </a:r>
          </a:p>
          <a:p>
            <a:pPr lvl="2"/>
            <a:r>
              <a:rPr lang="en-AU" b="1" dirty="0"/>
              <a:t>Option D</a:t>
            </a:r>
            <a:r>
              <a:rPr lang="en-AU" dirty="0"/>
              <a:t>: Persuade BRAN to enable </a:t>
            </a:r>
            <a:r>
              <a:rPr lang="en-AU" i="1" dirty="0"/>
              <a:t>PD/ED </a:t>
            </a:r>
            <a:r>
              <a:rPr lang="en-AU" dirty="0"/>
              <a:t>@ -82/-62 dBm for 802.11be</a:t>
            </a:r>
            <a:endParaRPr lang="en-AU" b="1" dirty="0"/>
          </a:p>
          <a:p>
            <a:pPr lvl="3"/>
            <a:r>
              <a:rPr lang="en-AU" dirty="0">
                <a:solidFill>
                  <a:srgbClr val="FF0000"/>
                </a:solidFill>
              </a:rPr>
              <a:t>Unlikely to be accepted by BRAN, at least in the short term</a:t>
            </a:r>
          </a:p>
          <a:p>
            <a:pPr lvl="2"/>
            <a:r>
              <a:rPr lang="en-AU" b="1" dirty="0"/>
              <a:t>Option E</a:t>
            </a:r>
            <a:r>
              <a:rPr lang="en-AU" dirty="0"/>
              <a:t>: Ask BRAN to enable </a:t>
            </a:r>
            <a:r>
              <a:rPr lang="en-AU" i="1" dirty="0"/>
              <a:t>ED-only </a:t>
            </a:r>
            <a:r>
              <a:rPr lang="en-AU" dirty="0"/>
              <a:t>@ -62 dBm for 802.11be</a:t>
            </a:r>
            <a:r>
              <a:rPr lang="en-AU" b="1" dirty="0"/>
              <a:t> </a:t>
            </a:r>
            <a:endParaRPr lang="en-AU" b="1" dirty="0">
              <a:solidFill>
                <a:srgbClr val="FF0000"/>
              </a:solidFill>
            </a:endParaRPr>
          </a:p>
          <a:p>
            <a:pPr lvl="3"/>
            <a:r>
              <a:rPr lang="en-AU" dirty="0">
                <a:solidFill>
                  <a:srgbClr val="FF0000"/>
                </a:solidFill>
              </a:rPr>
              <a:t>Assertion of poor </a:t>
            </a:r>
            <a:r>
              <a:rPr lang="en-AU" dirty="0" err="1">
                <a:solidFill>
                  <a:srgbClr val="FF0000"/>
                </a:solidFill>
              </a:rPr>
              <a:t>coex</a:t>
            </a:r>
            <a:r>
              <a:rPr lang="en-AU" dirty="0">
                <a:solidFill>
                  <a:srgbClr val="FF0000"/>
                </a:solidFill>
              </a:rPr>
              <a:t> with other technologies, assuming they are deployed</a:t>
            </a:r>
          </a:p>
          <a:p>
            <a:pPr lvl="1"/>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dirty="0"/>
          </a:p>
        </p:txBody>
      </p:sp>
      <p:pic>
        <p:nvPicPr>
          <p:cNvPr id="12" name="Graphic 11" descr="Eye with solid fill">
            <a:extLst>
              <a:ext uri="{FF2B5EF4-FFF2-40B4-BE49-F238E27FC236}">
                <a16:creationId xmlns:a16="http://schemas.microsoft.com/office/drawing/2014/main" id="{8E0556FA-96AA-07A8-BE0E-05292B9377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3886200"/>
            <a:ext cx="838200" cy="838200"/>
          </a:xfrm>
          <a:prstGeom prst="rect">
            <a:avLst/>
          </a:prstGeom>
        </p:spPr>
      </p:pic>
      <p:pic>
        <p:nvPicPr>
          <p:cNvPr id="13" name="Graphic 12" descr="Eye with solid fill">
            <a:extLst>
              <a:ext uri="{FF2B5EF4-FFF2-40B4-BE49-F238E27FC236}">
                <a16:creationId xmlns:a16="http://schemas.microsoft.com/office/drawing/2014/main" id="{12E0BAC7-FFD7-DED0-4660-2F6740E112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5486400"/>
            <a:ext cx="838200" cy="838200"/>
          </a:xfrm>
          <a:prstGeom prst="rect">
            <a:avLst/>
          </a:prstGeom>
        </p:spPr>
      </p:pic>
    </p:spTree>
    <p:extLst>
      <p:ext uri="{BB962C8B-B14F-4D97-AF65-F5344CB8AC3E}">
        <p14:creationId xmlns:p14="http://schemas.microsoft.com/office/powerpoint/2010/main" val="1920733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Option B: Should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a:xfrm>
            <a:off x="685800" y="1905000"/>
            <a:ext cx="7772400" cy="4114800"/>
          </a:xfrm>
        </p:spPr>
        <p:txBody>
          <a:bodyPr/>
          <a:lstStyle/>
          <a:p>
            <a:pPr lvl="1"/>
            <a:r>
              <a:rPr lang="en-AU" dirty="0"/>
              <a:t>The current situation is that IEEE 802.11be systems in Europe will need to operate within an </a:t>
            </a:r>
            <a:r>
              <a:rPr lang="en-AU" i="1" dirty="0"/>
              <a:t>ED-only</a:t>
            </a:r>
            <a:r>
              <a:rPr lang="en-AU" dirty="0"/>
              <a:t> @ -72 dBm constraint</a:t>
            </a:r>
          </a:p>
          <a:p>
            <a:pPr lvl="2"/>
            <a:r>
              <a:rPr lang="en-AU" dirty="0"/>
              <a:t>With 802.11be effectively operating using </a:t>
            </a:r>
            <a:r>
              <a:rPr lang="en-AU" i="1" dirty="0"/>
              <a:t>ED/PD </a:t>
            </a:r>
            <a:r>
              <a:rPr lang="en-AU" dirty="0"/>
              <a:t>@-72/-82 dBm …</a:t>
            </a:r>
          </a:p>
          <a:p>
            <a:pPr lvl="2"/>
            <a:r>
              <a:rPr lang="en-AU" dirty="0"/>
              <a:t>… whereas 802.11ax is allowed to operate using </a:t>
            </a:r>
            <a:r>
              <a:rPr lang="en-AU" i="1" dirty="0"/>
              <a:t>ED/PD </a:t>
            </a:r>
            <a:r>
              <a:rPr lang="en-AU" dirty="0"/>
              <a:t>@-62/-82 dBm</a:t>
            </a:r>
          </a:p>
          <a:p>
            <a:pPr lvl="1"/>
            <a:r>
              <a:rPr lang="en-AU" dirty="0"/>
              <a:t>There have been some studies that claim this is acceptable … and others that claim it is not!</a:t>
            </a:r>
          </a:p>
          <a:p>
            <a:pPr lvl="2"/>
            <a:r>
              <a:rPr lang="en-AU" dirty="0"/>
              <a:t>See following slides reporting on work from May 2021, July 2021 &amp; May 2022</a:t>
            </a:r>
          </a:p>
          <a:p>
            <a:pPr lvl="1"/>
            <a:r>
              <a:rPr lang="en-AU" dirty="0"/>
              <a:t>As an alternative, Option B has been suggested, whereby 802.11be is allowed to use </a:t>
            </a:r>
            <a:r>
              <a:rPr lang="en-AU" i="1" dirty="0"/>
              <a:t>ED/PD </a:t>
            </a:r>
            <a:r>
              <a:rPr lang="en-AU" dirty="0"/>
              <a:t>@ -72/-72 dBm (effectively </a:t>
            </a:r>
            <a:r>
              <a:rPr lang="en-AU" i="1" dirty="0"/>
              <a:t>ED-only</a:t>
            </a:r>
            <a:r>
              <a:rPr lang="en-AU" dirty="0"/>
              <a:t> @ -72 dBm)</a:t>
            </a:r>
          </a:p>
          <a:p>
            <a:pPr lvl="2"/>
            <a:r>
              <a:rPr lang="en-AU" dirty="0"/>
              <a:t>Assuming the original 3GPP studies showing LAA using </a:t>
            </a:r>
            <a:r>
              <a:rPr lang="en-AU" i="1" dirty="0"/>
              <a:t>ED-only</a:t>
            </a:r>
            <a:r>
              <a:rPr lang="en-AU" dirty="0"/>
              <a:t> @ -72 dBm could fairly coexist with Wi-Fi using </a:t>
            </a:r>
            <a:r>
              <a:rPr lang="en-AU" i="1" dirty="0"/>
              <a:t>PD/ED </a:t>
            </a:r>
            <a:r>
              <a:rPr lang="en-AU" dirty="0"/>
              <a:t>@ -82/-62 dBm are correct …</a:t>
            </a:r>
          </a:p>
          <a:p>
            <a:pPr lvl="2"/>
            <a:r>
              <a:rPr lang="en-AU" dirty="0"/>
              <a:t>… there is no reason to think this would not apply to 802.11be using </a:t>
            </a:r>
            <a:r>
              <a:rPr lang="en-AU" i="1" dirty="0"/>
              <a:t>ED-only </a:t>
            </a:r>
            <a:r>
              <a:rPr lang="en-AU" dirty="0"/>
              <a:t>@ -72 dBm sharing with 802.11a/n/ac/</a:t>
            </a:r>
            <a:r>
              <a:rPr lang="en-AU" dirty="0" err="1"/>
              <a:t>ax</a:t>
            </a:r>
            <a:r>
              <a:rPr lang="en-AU" dirty="0"/>
              <a:t> using </a:t>
            </a:r>
            <a:r>
              <a:rPr lang="en-AU" i="1" dirty="0"/>
              <a:t>PD/ED </a:t>
            </a:r>
            <a:r>
              <a:rPr lang="en-AU" dirty="0"/>
              <a:t>@ -82/-62 dBm </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4022128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Option E: Should EN 301 893 be changed to always allow </a:t>
            </a:r>
            <a:r>
              <a:rPr lang="en-AU" i="1" dirty="0"/>
              <a:t>ED-only</a:t>
            </a:r>
            <a:r>
              <a:rPr lang="en-AU" dirty="0"/>
              <a:t> @ -62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a:xfrm>
            <a:off x="685800" y="1905000"/>
            <a:ext cx="7772400" cy="4114800"/>
          </a:xfrm>
        </p:spPr>
        <p:txBody>
          <a:bodyPr/>
          <a:lstStyle/>
          <a:p>
            <a:pPr lvl="1"/>
            <a:r>
              <a:rPr lang="en-AU" dirty="0"/>
              <a:t>Those who assert that 802.11be using </a:t>
            </a:r>
            <a:r>
              <a:rPr lang="en-AU" i="1" dirty="0"/>
              <a:t>ED-only</a:t>
            </a:r>
            <a:r>
              <a:rPr lang="en-AU" dirty="0"/>
              <a:t> @ -72 dBm is unacceptable have suggested that EN 301 893 adopt </a:t>
            </a:r>
            <a:r>
              <a:rPr lang="en-AU" i="1" dirty="0"/>
              <a:t>ED-only</a:t>
            </a:r>
            <a:r>
              <a:rPr lang="en-AU" dirty="0"/>
              <a:t> @ -62 dBm as an alternative</a:t>
            </a:r>
          </a:p>
          <a:p>
            <a:pPr lvl="2"/>
            <a:r>
              <a:rPr lang="en-AU" dirty="0"/>
              <a:t>See following slides reporting on work from May 2021 &amp; Jun 2022</a:t>
            </a:r>
          </a:p>
          <a:p>
            <a:pPr lvl="1"/>
            <a:r>
              <a:rPr lang="en-AU" dirty="0"/>
              <a:t>In reply, opponents have asserted </a:t>
            </a:r>
            <a:r>
              <a:rPr lang="en-AU" i="1" dirty="0"/>
              <a:t>ED-only</a:t>
            </a:r>
            <a:r>
              <a:rPr lang="en-AU" dirty="0"/>
              <a:t> @ -62 dBm is a really bad idea</a:t>
            </a:r>
          </a:p>
          <a:p>
            <a:pPr lvl="2"/>
            <a:r>
              <a:rPr lang="en-AU" dirty="0"/>
              <a:t>We know from 3GPP RAN simulations some years ago that this results in poor coexistence, especially for Wi-Fi!</a:t>
            </a:r>
          </a:p>
          <a:p>
            <a:pPr lvl="2"/>
            <a:r>
              <a:rPr lang="en-AU" dirty="0"/>
              <a:t>This has been confirmed by more recent (albeit relatively simple) simulations</a:t>
            </a:r>
          </a:p>
          <a:p>
            <a:pPr lvl="2"/>
            <a:r>
              <a:rPr lang="en-AU" dirty="0"/>
              <a:t>It has </a:t>
            </a:r>
            <a:r>
              <a:rPr lang="en-AU" dirty="0" err="1"/>
              <a:t>alsi</a:t>
            </a:r>
            <a:r>
              <a:rPr lang="en-AU" dirty="0"/>
              <a:t> been noted that once EN 301 893 goes down this route, there is no way back … which is a significant problem if NR-U/LAA are widely deployed</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dirty="0"/>
          </a:p>
        </p:txBody>
      </p:sp>
    </p:spTree>
    <p:extLst>
      <p:ext uri="{BB962C8B-B14F-4D97-AF65-F5344CB8AC3E}">
        <p14:creationId xmlns:p14="http://schemas.microsoft.com/office/powerpoint/2010/main" val="1183710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In May 2021, the Coex SC heard claims for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a:t>
            </a:r>
            <a:r>
              <a:rPr lang="en-US" dirty="0"/>
              <a:t>, especially in relation to the use of 802.11be with legacy equipment…</a:t>
            </a:r>
            <a:r>
              <a:rPr lang="en-AU" dirty="0"/>
              <a:t>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solidFill>
                  <a:srgbClr val="FF6600"/>
                </a:solidFill>
              </a:rPr>
              <a:t>EDT</a:t>
            </a:r>
            <a:r>
              <a:rPr lang="en-AU" dirty="0">
                <a:solidFill>
                  <a:srgbClr val="FF6600"/>
                </a:solidFill>
              </a:rPr>
              <a:t> @ -72 dBm in 5 GHz will sometimes disadvantage 802.11be compared to legacy</a:t>
            </a:r>
          </a:p>
          <a:p>
            <a:pPr lvl="3"/>
            <a:r>
              <a:rPr lang="en-AU" dirty="0">
                <a:solidFill>
                  <a:srgbClr val="FF6600"/>
                </a:solidFill>
              </a:rPr>
              <a:t>Use of </a:t>
            </a:r>
            <a:r>
              <a:rPr lang="en-AU" i="1" dirty="0">
                <a:solidFill>
                  <a:srgbClr val="FF6600"/>
                </a:solidFill>
              </a:rPr>
              <a:t>EDT</a:t>
            </a:r>
            <a:r>
              <a:rPr lang="en-AU" dirty="0">
                <a:solidFill>
                  <a:srgbClr val="FF6600"/>
                </a:solidFill>
              </a:rPr>
              <a:t> @ -72 dBm limits spectral reuse</a:t>
            </a:r>
          </a:p>
          <a:p>
            <a:pPr lvl="3"/>
            <a:r>
              <a:rPr lang="en-AU" dirty="0">
                <a:solidFill>
                  <a:srgbClr val="FF660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56</a:t>
            </a:fld>
            <a:endParaRPr lang="en-US" dirty="0"/>
          </a:p>
        </p:txBody>
      </p:sp>
      <p:sp>
        <p:nvSpPr>
          <p:cNvPr id="6" name="Rectangle 5">
            <a:extLst>
              <a:ext uri="{FF2B5EF4-FFF2-40B4-BE49-F238E27FC236}">
                <a16:creationId xmlns:a16="http://schemas.microsoft.com/office/drawing/2014/main" id="{0C18BFFB-A679-99E7-8180-6749A763D4F0}"/>
              </a:ext>
            </a:extLst>
          </p:cNvPr>
          <p:cNvSpPr/>
          <p:nvPr/>
        </p:nvSpPr>
        <p:spPr bwMode="auto">
          <a:xfrm rot="1433100">
            <a:off x="7880495" y="7694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3027801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In Jul 2021, the Coex SC heard further claims for</a:t>
            </a:r>
            <a:br>
              <a:rPr lang="en-AU" dirty="0"/>
            </a:br>
            <a:r>
              <a:rPr lang="en-AU" dirty="0"/>
              <a:t>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with legacy equipment…</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57</a:t>
            </a:fld>
            <a:endParaRPr lang="en-US" dirty="0"/>
          </a:p>
        </p:txBody>
      </p:sp>
      <p:sp>
        <p:nvSpPr>
          <p:cNvPr id="7" name="Rectangle 6">
            <a:extLst>
              <a:ext uri="{FF2B5EF4-FFF2-40B4-BE49-F238E27FC236}">
                <a16:creationId xmlns:a16="http://schemas.microsoft.com/office/drawing/2014/main" id="{E304DF8C-A414-4A74-AAD9-A93E460D23E4}"/>
              </a:ext>
            </a:extLst>
          </p:cNvPr>
          <p:cNvSpPr/>
          <p:nvPr/>
        </p:nvSpPr>
        <p:spPr bwMode="auto">
          <a:xfrm rot="1433100">
            <a:off x="7880495" y="7694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604912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In May 2022, it was highlighted again that more work is required to choose a path</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US" dirty="0"/>
              <a:t>Stuart Strickland (HPE) reported in May 2022 that</a:t>
            </a:r>
          </a:p>
          <a:p>
            <a:pPr lvl="2"/>
            <a:r>
              <a:rPr lang="en-US" dirty="0"/>
              <a:t>… </a:t>
            </a:r>
            <a:r>
              <a:rPr lang="en-AU" i="1" dirty="0"/>
              <a:t>we haven’t done any further research, but still don’t find merit in moving to ED-only at -62dBm.  </a:t>
            </a:r>
          </a:p>
          <a:p>
            <a:pPr lvl="2"/>
            <a:r>
              <a:rPr lang="en-AU" i="1" dirty="0"/>
              <a:t>An ED at -72dbm and an adjustable PD depending on local conditions seems like a promising path.</a:t>
            </a:r>
          </a:p>
          <a:p>
            <a:pPr lvl="1"/>
            <a:r>
              <a:rPr lang="en-AU" b="1" dirty="0"/>
              <a:t>… suggesting more work is required!</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dirty="0"/>
          </a:p>
        </p:txBody>
      </p:sp>
      <p:sp>
        <p:nvSpPr>
          <p:cNvPr id="6" name="Rectangle 5">
            <a:extLst>
              <a:ext uri="{FF2B5EF4-FFF2-40B4-BE49-F238E27FC236}">
                <a16:creationId xmlns:a16="http://schemas.microsoft.com/office/drawing/2014/main" id="{5FB5A830-ADB9-5384-AD12-E5BCF7BF33A1}"/>
              </a:ext>
            </a:extLst>
          </p:cNvPr>
          <p:cNvSpPr/>
          <p:nvPr/>
        </p:nvSpPr>
        <p:spPr bwMode="auto">
          <a:xfrm rot="1433100">
            <a:off x="7880495" y="7694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1651156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54FB-577A-003E-B46E-A216BA8C06F9}"/>
              </a:ext>
            </a:extLst>
          </p:cNvPr>
          <p:cNvSpPr>
            <a:spLocks noGrp="1"/>
          </p:cNvSpPr>
          <p:nvPr>
            <p:ph type="title"/>
          </p:nvPr>
        </p:nvSpPr>
        <p:spPr/>
        <p:txBody>
          <a:bodyPr/>
          <a:lstStyle/>
          <a:p>
            <a:r>
              <a:rPr lang="en-AU" dirty="0"/>
              <a:t>In Jun 2022 at BRAN #114, an ambit claim to change EN 301 893 to </a:t>
            </a:r>
            <a:r>
              <a:rPr lang="en-AU" i="1" dirty="0"/>
              <a:t>ED-only </a:t>
            </a:r>
            <a:r>
              <a:rPr lang="en-AU" dirty="0"/>
              <a:t>@ -62 dBm was not accepted</a:t>
            </a:r>
          </a:p>
        </p:txBody>
      </p:sp>
      <p:sp>
        <p:nvSpPr>
          <p:cNvPr id="3" name="Content Placeholder 2">
            <a:extLst>
              <a:ext uri="{FF2B5EF4-FFF2-40B4-BE49-F238E27FC236}">
                <a16:creationId xmlns:a16="http://schemas.microsoft.com/office/drawing/2014/main" id="{9494F746-3E0F-82FF-05D0-7A038E01CA3F}"/>
              </a:ext>
            </a:extLst>
          </p:cNvPr>
          <p:cNvSpPr>
            <a:spLocks noGrp="1"/>
          </p:cNvSpPr>
          <p:nvPr>
            <p:ph idx="1"/>
          </p:nvPr>
        </p:nvSpPr>
        <p:spPr/>
        <p:txBody>
          <a:bodyPr/>
          <a:lstStyle/>
          <a:p>
            <a:pPr lvl="1"/>
            <a:r>
              <a:rPr lang="en-US" dirty="0"/>
              <a:t>BRAN(22)114022 from Qualcomm proposed to loosen the constraint in EN 301 893 for all technologies to ED-only @ -62 dBm</a:t>
            </a:r>
          </a:p>
          <a:p>
            <a:pPr lvl="2"/>
            <a:r>
              <a:rPr lang="en-US" dirty="0"/>
              <a:t>This was option E that we discussed in Mar &amp; May 2022</a:t>
            </a:r>
          </a:p>
          <a:p>
            <a:pPr lvl="1"/>
            <a:r>
              <a:rPr lang="en-US" dirty="0"/>
              <a:t>The document did not provide an evidence to support this change or to mitigate the concerns expressed …</a:t>
            </a:r>
          </a:p>
          <a:p>
            <a:pPr lvl="1"/>
            <a:r>
              <a:rPr lang="en-US" dirty="0"/>
              <a:t>… particularly that such a change would essentially enable LAA/NR-U to ignore Wi-Fi in most situations, leading to poor coexistence outcomes</a:t>
            </a:r>
          </a:p>
          <a:p>
            <a:pPr lvl="2"/>
            <a:r>
              <a:rPr lang="en-US" dirty="0"/>
              <a:t>This conclusion is also supported by the 3GPP RAN simulations from a few years ago</a:t>
            </a:r>
          </a:p>
          <a:p>
            <a:pPr lvl="1"/>
            <a:r>
              <a:rPr lang="en-AU" b="1" dirty="0"/>
              <a:t>… suggesting more work is required!</a:t>
            </a:r>
          </a:p>
        </p:txBody>
      </p:sp>
      <p:sp>
        <p:nvSpPr>
          <p:cNvPr id="4" name="Footer Placeholder 3">
            <a:extLst>
              <a:ext uri="{FF2B5EF4-FFF2-40B4-BE49-F238E27FC236}">
                <a16:creationId xmlns:a16="http://schemas.microsoft.com/office/drawing/2014/main" id="{0A1FFE3D-2E04-1161-B33F-E85C1A5B90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FEBB77-3B4C-4134-A203-FFFF2CD31F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dirty="0"/>
          </a:p>
        </p:txBody>
      </p:sp>
      <p:sp>
        <p:nvSpPr>
          <p:cNvPr id="7" name="Rectangle 6">
            <a:extLst>
              <a:ext uri="{FF2B5EF4-FFF2-40B4-BE49-F238E27FC236}">
                <a16:creationId xmlns:a16="http://schemas.microsoft.com/office/drawing/2014/main" id="{46BBEF78-F8DB-4BF9-B4C1-970EC4A6820E}"/>
              </a:ext>
            </a:extLst>
          </p:cNvPr>
          <p:cNvSpPr/>
          <p:nvPr/>
        </p:nvSpPr>
        <p:spPr bwMode="auto">
          <a:xfrm rot="1433100">
            <a:off x="7880495" y="7694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2022</a:t>
            </a:r>
          </a:p>
        </p:txBody>
      </p:sp>
    </p:spTree>
    <p:extLst>
      <p:ext uri="{BB962C8B-B14F-4D97-AF65-F5344CB8AC3E}">
        <p14:creationId xmlns:p14="http://schemas.microsoft.com/office/powerpoint/2010/main" val="187415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816F316-3F45-91CB-0BEA-8E3ED0E1E53A}"/>
              </a:ext>
            </a:extLst>
          </p:cNvPr>
          <p:cNvSpPr>
            <a:spLocks noGrp="1"/>
          </p:cNvSpPr>
          <p:nvPr>
            <p:ph type="title"/>
          </p:nvPr>
        </p:nvSpPr>
        <p:spPr>
          <a:xfrm>
            <a:off x="685800" y="685800"/>
            <a:ext cx="8305800" cy="1066800"/>
          </a:xfrm>
        </p:spPr>
        <p:txBody>
          <a:bodyPr/>
          <a:lstStyle/>
          <a:p>
            <a:r>
              <a:rPr lang="en-AU" dirty="0"/>
              <a:t>Assertions were made again at ETSI BRAN#115 that</a:t>
            </a:r>
            <a:br>
              <a:rPr lang="en-AU" dirty="0"/>
            </a:br>
            <a:r>
              <a:rPr lang="en-AU" dirty="0"/>
              <a:t>EN 301 893 should be changed to </a:t>
            </a:r>
            <a:r>
              <a:rPr lang="en-AU" i="1" dirty="0"/>
              <a:t>ED-only</a:t>
            </a:r>
            <a:r>
              <a:rPr lang="en-AU" dirty="0"/>
              <a:t> @ -62 dBm</a:t>
            </a:r>
          </a:p>
        </p:txBody>
      </p:sp>
      <p:sp>
        <p:nvSpPr>
          <p:cNvPr id="3" name="Content Placeholder 2">
            <a:extLst>
              <a:ext uri="{FF2B5EF4-FFF2-40B4-BE49-F238E27FC236}">
                <a16:creationId xmlns:a16="http://schemas.microsoft.com/office/drawing/2014/main" id="{01C8C680-1377-A8D5-E0F2-4B757E6E1B67}"/>
              </a:ext>
            </a:extLst>
          </p:cNvPr>
          <p:cNvSpPr>
            <a:spLocks noGrp="1"/>
          </p:cNvSpPr>
          <p:nvPr>
            <p:ph idx="1"/>
          </p:nvPr>
        </p:nvSpPr>
        <p:spPr/>
        <p:txBody>
          <a:bodyPr/>
          <a:lstStyle/>
          <a:p>
            <a:pPr lvl="1"/>
            <a:r>
              <a:rPr lang="en-AU" dirty="0"/>
              <a:t>More work was discussed at BRAN#115, with three relevant contributions from Qualcomm</a:t>
            </a:r>
          </a:p>
          <a:p>
            <a:pPr lvl="2"/>
            <a:r>
              <a:rPr lang="en-AU" dirty="0"/>
              <a:t>BRAN(22)115019: concluded the 5 GHz compromise was bad for 802.11be</a:t>
            </a:r>
          </a:p>
          <a:p>
            <a:pPr lvl="2"/>
            <a:r>
              <a:rPr lang="en-AU" dirty="0"/>
              <a:t>BRAN(22)115020: concluded the 5 GHz compromise was bad for 11be with SR</a:t>
            </a:r>
          </a:p>
          <a:p>
            <a:pPr lvl="2"/>
            <a:r>
              <a:rPr lang="en-AU" dirty="0"/>
              <a:t>BRAN(22)115021: concluded LAA systems using </a:t>
            </a:r>
            <a:r>
              <a:rPr lang="en-AU" i="1" dirty="0"/>
              <a:t>ED-only</a:t>
            </a:r>
            <a:r>
              <a:rPr lang="en-AU" dirty="0"/>
              <a:t> @ -62 dBm cause no harm to 802.11 systems</a:t>
            </a:r>
          </a:p>
          <a:p>
            <a:pPr lvl="1"/>
            <a:r>
              <a:rPr lang="en-AU" dirty="0"/>
              <a:t>The conclusion in BRAN(22)115021 was not agreed/adopted at BRAN#115 but it will probably arise again at BRAN#116 in October</a:t>
            </a:r>
          </a:p>
          <a:p>
            <a:pPr lvl="1"/>
            <a:r>
              <a:rPr lang="en-AU" dirty="0"/>
              <a:t>It was hoped that Menzo Wentink (Qualcomm) would be able to provide a summary to the Coex SC …</a:t>
            </a:r>
          </a:p>
          <a:p>
            <a:pPr lvl="2"/>
            <a:r>
              <a:rPr lang="en-AU" dirty="0"/>
              <a:t>An invitation was sent … but no reply so far</a:t>
            </a:r>
          </a:p>
        </p:txBody>
      </p:sp>
      <p:sp>
        <p:nvSpPr>
          <p:cNvPr id="4" name="Footer Placeholder 3">
            <a:extLst>
              <a:ext uri="{FF2B5EF4-FFF2-40B4-BE49-F238E27FC236}">
                <a16:creationId xmlns:a16="http://schemas.microsoft.com/office/drawing/2014/main" id="{4DF5F535-BBFA-3484-E292-ACE81CCDCA6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243B520-8BA2-9835-619C-617D504B6C54}"/>
              </a:ext>
            </a:extLst>
          </p:cNvPr>
          <p:cNvSpPr>
            <a:spLocks noGrp="1"/>
          </p:cNvSpPr>
          <p:nvPr>
            <p:ph type="sldNum" sz="quarter" idx="11"/>
          </p:nvPr>
        </p:nvSpPr>
        <p:spPr/>
        <p:txBody>
          <a:bodyPr/>
          <a:lstStyle/>
          <a:p>
            <a:r>
              <a:rPr lang="en-US"/>
              <a:t>Slide </a:t>
            </a:r>
            <a:fld id="{EF4002E7-DB4D-4CC3-8382-1939D19420D8}" type="slidenum">
              <a:rPr lang="en-US" smtClean="0"/>
              <a:pPr/>
              <a:t>60</a:t>
            </a:fld>
            <a:endParaRPr lang="en-US" dirty="0"/>
          </a:p>
        </p:txBody>
      </p:sp>
    </p:spTree>
    <p:extLst>
      <p:ext uri="{BB962C8B-B14F-4D97-AF65-F5344CB8AC3E}">
        <p14:creationId xmlns:p14="http://schemas.microsoft.com/office/powerpoint/2010/main" val="10511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2B4F-1E40-D228-AA7D-5420EADA18A5}"/>
              </a:ext>
            </a:extLst>
          </p:cNvPr>
          <p:cNvSpPr>
            <a:spLocks noGrp="1"/>
          </p:cNvSpPr>
          <p:nvPr>
            <p:ph type="title"/>
          </p:nvPr>
        </p:nvSpPr>
        <p:spPr>
          <a:xfrm>
            <a:off x="685800" y="685800"/>
            <a:ext cx="7772400" cy="1066800"/>
          </a:xfrm>
        </p:spPr>
        <p:txBody>
          <a:bodyPr/>
          <a:lstStyle/>
          <a:p>
            <a:r>
              <a:rPr lang="en-AU" dirty="0"/>
              <a:t>There is clearly a continuing difference of opinion on how 802.11be should operate under EN 301 893</a:t>
            </a:r>
            <a:br>
              <a:rPr lang="en-AU" dirty="0"/>
            </a:br>
            <a:endParaRPr lang="en-AU" b="0" dirty="0"/>
          </a:p>
        </p:txBody>
      </p:sp>
      <p:sp>
        <p:nvSpPr>
          <p:cNvPr id="3" name="Content Placeholder 2">
            <a:extLst>
              <a:ext uri="{FF2B5EF4-FFF2-40B4-BE49-F238E27FC236}">
                <a16:creationId xmlns:a16="http://schemas.microsoft.com/office/drawing/2014/main" id="{F61948FD-4033-7563-F35E-E4B01FFAC560}"/>
              </a:ext>
            </a:extLst>
          </p:cNvPr>
          <p:cNvSpPr>
            <a:spLocks noGrp="1"/>
          </p:cNvSpPr>
          <p:nvPr>
            <p:ph idx="1"/>
          </p:nvPr>
        </p:nvSpPr>
        <p:spPr/>
        <p:txBody>
          <a:bodyPr/>
          <a:lstStyle/>
          <a:p>
            <a:pPr lvl="1"/>
            <a:r>
              <a:rPr lang="en-AU" dirty="0"/>
              <a:t>Most in the Wi-Fi community would have preferred EN 301 893 treated 802.11be like previous versions of Wi-Fi (</a:t>
            </a:r>
            <a:r>
              <a:rPr lang="en-AU" b="1" dirty="0"/>
              <a:t>Option D</a:t>
            </a:r>
            <a:r>
              <a:rPr lang="en-AU" dirty="0"/>
              <a:t>)</a:t>
            </a:r>
          </a:p>
          <a:p>
            <a:pPr lvl="2"/>
            <a:r>
              <a:rPr lang="en-AU" dirty="0"/>
              <a:t>… but cellular community don’t like that</a:t>
            </a:r>
          </a:p>
          <a:p>
            <a:pPr lvl="2"/>
            <a:r>
              <a:rPr lang="en-AU" dirty="0"/>
              <a:t>... leading to “the compromise”</a:t>
            </a:r>
          </a:p>
          <a:p>
            <a:pPr lvl="1"/>
            <a:r>
              <a:rPr lang="en-AU" dirty="0"/>
              <a:t>Some in the Wi-Fi community are advocating </a:t>
            </a:r>
            <a:r>
              <a:rPr lang="en-AU" i="1" dirty="0"/>
              <a:t>PD/ED </a:t>
            </a:r>
            <a:r>
              <a:rPr lang="en-AU" dirty="0"/>
              <a:t>@ -72/-72 dBm</a:t>
            </a:r>
            <a:br>
              <a:rPr lang="en-AU" dirty="0"/>
            </a:br>
            <a:r>
              <a:rPr lang="en-AU" dirty="0"/>
              <a:t>(= </a:t>
            </a:r>
            <a:r>
              <a:rPr lang="en-AU" i="1" dirty="0"/>
              <a:t>ED-only </a:t>
            </a:r>
            <a:r>
              <a:rPr lang="en-AU" dirty="0"/>
              <a:t>@ -72dBm) as an acceptable solution (</a:t>
            </a:r>
            <a:r>
              <a:rPr lang="en-AU" b="1" dirty="0"/>
              <a:t>Option B</a:t>
            </a:r>
            <a:r>
              <a:rPr lang="en-AU" dirty="0"/>
              <a:t>) …</a:t>
            </a:r>
          </a:p>
          <a:p>
            <a:pPr lvl="2"/>
            <a:r>
              <a:rPr lang="en-AU" dirty="0"/>
              <a:t>… but others disagree</a:t>
            </a:r>
          </a:p>
          <a:p>
            <a:pPr lvl="1"/>
            <a:r>
              <a:rPr lang="en-AU" dirty="0"/>
              <a:t>Some in the Wi-Fi community are advocating </a:t>
            </a:r>
            <a:r>
              <a:rPr lang="en-AU" i="1" dirty="0"/>
              <a:t>ED-only </a:t>
            </a:r>
            <a:r>
              <a:rPr lang="en-AU" dirty="0"/>
              <a:t>@ -62dBm will not harm Wi-Fi compared to LAA/NR-U (</a:t>
            </a:r>
            <a:r>
              <a:rPr lang="en-AU" b="1" dirty="0"/>
              <a:t>Option E</a:t>
            </a:r>
            <a:r>
              <a:rPr lang="en-AU" dirty="0"/>
              <a:t>)…</a:t>
            </a:r>
          </a:p>
          <a:p>
            <a:pPr lvl="2"/>
            <a:r>
              <a:rPr lang="en-AU" dirty="0"/>
              <a:t>… but others in the Wi-Fi community believe this assertion is unsupported</a:t>
            </a:r>
          </a:p>
          <a:p>
            <a:pPr lvl="2"/>
            <a:r>
              <a:rPr lang="en-AU" dirty="0"/>
              <a:t>… with a concern that there is no way back once </a:t>
            </a:r>
            <a:r>
              <a:rPr lang="en-AU" i="1" dirty="0"/>
              <a:t>ED-only </a:t>
            </a:r>
            <a:r>
              <a:rPr lang="en-AU" dirty="0"/>
              <a:t>@ -62dBm is allowed</a:t>
            </a:r>
          </a:p>
        </p:txBody>
      </p:sp>
      <p:sp>
        <p:nvSpPr>
          <p:cNvPr id="4" name="Footer Placeholder 3">
            <a:extLst>
              <a:ext uri="{FF2B5EF4-FFF2-40B4-BE49-F238E27FC236}">
                <a16:creationId xmlns:a16="http://schemas.microsoft.com/office/drawing/2014/main" id="{197795A8-4833-1BD8-46EC-DD5092EA8A2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0B64EB0-2D33-2D67-0E00-47CDC34D41C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39265830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A496-8268-3EAE-39E1-D68D628799A2}"/>
              </a:ext>
            </a:extLst>
          </p:cNvPr>
          <p:cNvSpPr>
            <a:spLocks noGrp="1"/>
          </p:cNvSpPr>
          <p:nvPr>
            <p:ph type="title"/>
          </p:nvPr>
        </p:nvSpPr>
        <p:spPr/>
        <p:txBody>
          <a:bodyPr/>
          <a:lstStyle/>
          <a:p>
            <a:r>
              <a:rPr lang="en-AU" dirty="0"/>
              <a:t>The Coex SC probably needs more agreement on the problem before determining a path forward </a:t>
            </a:r>
          </a:p>
        </p:txBody>
      </p:sp>
      <p:sp>
        <p:nvSpPr>
          <p:cNvPr id="3" name="Content Placeholder 2">
            <a:extLst>
              <a:ext uri="{FF2B5EF4-FFF2-40B4-BE49-F238E27FC236}">
                <a16:creationId xmlns:a16="http://schemas.microsoft.com/office/drawing/2014/main" id="{9C69C102-1C18-2000-115A-A1BE53278975}"/>
              </a:ext>
            </a:extLst>
          </p:cNvPr>
          <p:cNvSpPr>
            <a:spLocks noGrp="1"/>
          </p:cNvSpPr>
          <p:nvPr>
            <p:ph idx="1"/>
          </p:nvPr>
        </p:nvSpPr>
        <p:spPr/>
        <p:txBody>
          <a:bodyPr/>
          <a:lstStyle/>
          <a:p>
            <a:pPr lvl="1"/>
            <a:r>
              <a:rPr lang="en-AU" dirty="0"/>
              <a:t>Originally the plan today was to run a series of straw polls to start building consensus on the next steps </a:t>
            </a:r>
            <a:r>
              <a:rPr lang="en-AU" dirty="0" err="1"/>
              <a:t>wrt</a:t>
            </a:r>
            <a:r>
              <a:rPr lang="en-AU" dirty="0"/>
              <a:t> 802.11be under EN 301 893 …</a:t>
            </a:r>
          </a:p>
          <a:p>
            <a:pPr lvl="1"/>
            <a:r>
              <a:rPr lang="en-AU" dirty="0"/>
              <a:t>… but besides it being difficult to undertake such a exercise with a remote Chair </a:t>
            </a:r>
          </a:p>
          <a:p>
            <a:pPr lvl="1"/>
            <a:r>
              <a:rPr lang="en-AU" dirty="0"/>
              <a:t>… and it is not clear that there is sufficient agreement on whether there is a problem and what that problem is</a:t>
            </a:r>
          </a:p>
          <a:p>
            <a:pPr lvl="1"/>
            <a:r>
              <a:rPr lang="en-AU" dirty="0"/>
              <a:t>Stakeholders are urged to bring submissions in November that help answer the straw poll questions on the following pages …</a:t>
            </a:r>
          </a:p>
          <a:p>
            <a:pPr lvl="1"/>
            <a:r>
              <a:rPr lang="en-AU" dirty="0">
                <a:solidFill>
                  <a:srgbClr val="FF0000"/>
                </a:solidFill>
                <a:sym typeface="Wingdings" panose="05000000000000000000" pitchFamily="2" charset="2"/>
              </a:rPr>
              <a:t>Please review questions in time for Nov 2022</a:t>
            </a:r>
            <a:endParaRPr lang="en-AU" dirty="0">
              <a:solidFill>
                <a:srgbClr val="FF0000"/>
              </a:solidFill>
            </a:endParaRPr>
          </a:p>
        </p:txBody>
      </p:sp>
      <p:sp>
        <p:nvSpPr>
          <p:cNvPr id="4" name="Footer Placeholder 3">
            <a:extLst>
              <a:ext uri="{FF2B5EF4-FFF2-40B4-BE49-F238E27FC236}">
                <a16:creationId xmlns:a16="http://schemas.microsoft.com/office/drawing/2014/main" id="{E82954A0-75BC-33C7-51D8-CD29A695EE8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FECB6C-E512-484A-BF99-09F24BBB6E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dirty="0"/>
          </a:p>
        </p:txBody>
      </p:sp>
    </p:spTree>
    <p:extLst>
      <p:ext uri="{BB962C8B-B14F-4D97-AF65-F5344CB8AC3E}">
        <p14:creationId xmlns:p14="http://schemas.microsoft.com/office/powerpoint/2010/main" val="1415612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8FCD-5801-8393-E523-F374E52CAD8E}"/>
              </a:ext>
            </a:extLst>
          </p:cNvPr>
          <p:cNvSpPr>
            <a:spLocks noGrp="1"/>
          </p:cNvSpPr>
          <p:nvPr>
            <p:ph type="title"/>
          </p:nvPr>
        </p:nvSpPr>
        <p:spPr/>
        <p:txBody>
          <a:bodyPr/>
          <a:lstStyle/>
          <a:p>
            <a:r>
              <a:rPr lang="en-AU" dirty="0"/>
              <a:t>Q: Is there a problem under EN 301 893 if 802.11be is constrained by an </a:t>
            </a:r>
            <a:r>
              <a:rPr lang="en-AU" i="1" dirty="0"/>
              <a:t>ED-only</a:t>
            </a:r>
            <a:r>
              <a:rPr lang="en-AU" dirty="0"/>
              <a:t> @ -72 dBm rule?</a:t>
            </a:r>
            <a:br>
              <a:rPr lang="en-AU" dirty="0"/>
            </a:br>
            <a:endParaRPr lang="en-AU" dirty="0"/>
          </a:p>
        </p:txBody>
      </p:sp>
      <p:sp>
        <p:nvSpPr>
          <p:cNvPr id="3" name="Content Placeholder 2">
            <a:extLst>
              <a:ext uri="{FF2B5EF4-FFF2-40B4-BE49-F238E27FC236}">
                <a16:creationId xmlns:a16="http://schemas.microsoft.com/office/drawing/2014/main" id="{1402BA04-0BD7-4C10-04F8-0542C2DE9C57}"/>
              </a:ext>
            </a:extLst>
          </p:cNvPr>
          <p:cNvSpPr>
            <a:spLocks noGrp="1"/>
          </p:cNvSpPr>
          <p:nvPr>
            <p:ph idx="1"/>
          </p:nvPr>
        </p:nvSpPr>
        <p:spPr/>
        <p:txBody>
          <a:bodyPr/>
          <a:lstStyle/>
          <a:p>
            <a:r>
              <a:rPr lang="en-AU" dirty="0"/>
              <a:t>11be/</a:t>
            </a:r>
            <a:r>
              <a:rPr lang="en-AU" dirty="0" err="1"/>
              <a:t>ax</a:t>
            </a:r>
            <a:r>
              <a:rPr lang="en-AU" dirty="0"/>
              <a:t> </a:t>
            </a:r>
            <a:r>
              <a:rPr lang="en-AU" dirty="0" err="1"/>
              <a:t>coex</a:t>
            </a:r>
            <a:r>
              <a:rPr lang="en-AU" dirty="0"/>
              <a:t> issue?</a:t>
            </a:r>
          </a:p>
          <a:p>
            <a:pPr lvl="1"/>
            <a:r>
              <a:rPr lang="en-AU" dirty="0"/>
              <a:t>Is 802.11be (using PD/ED @ -82/-72 dBm) at a significant disadvantage compared to 802.11ax under the proposed rules in EN 301 893?</a:t>
            </a:r>
          </a:p>
          <a:p>
            <a:pPr lvl="2"/>
            <a:r>
              <a:rPr lang="en-AU" dirty="0"/>
              <a:t>Straw poll: yes/no/don’t know</a:t>
            </a:r>
          </a:p>
          <a:p>
            <a:pPr lvl="2"/>
            <a:r>
              <a:rPr lang="en-AU" dirty="0"/>
              <a:t>Evidence?</a:t>
            </a:r>
          </a:p>
          <a:p>
            <a:pPr lvl="1"/>
            <a:r>
              <a:rPr lang="en-AU" dirty="0"/>
              <a:t>Is allowing 802.11be to use </a:t>
            </a:r>
            <a:r>
              <a:rPr lang="en-AU" i="1" dirty="0"/>
              <a:t>PD/ED </a:t>
            </a:r>
            <a:r>
              <a:rPr lang="en-AU" dirty="0"/>
              <a:t>@ -72/-72 dBm sufficient mitigation for any disadvantage?</a:t>
            </a:r>
          </a:p>
          <a:p>
            <a:pPr lvl="2"/>
            <a:r>
              <a:rPr lang="en-AU" dirty="0"/>
              <a:t>Straw poll: yes/no/don’t know</a:t>
            </a:r>
          </a:p>
          <a:p>
            <a:pPr lvl="2"/>
            <a:r>
              <a:rPr lang="en-AU" dirty="0"/>
              <a:t>Evidence?</a:t>
            </a:r>
          </a:p>
          <a:p>
            <a:pPr lvl="1"/>
            <a:r>
              <a:rPr lang="en-AU" dirty="0"/>
              <a:t>…</a:t>
            </a:r>
          </a:p>
          <a:p>
            <a:pPr lvl="1"/>
            <a:endParaRPr lang="en-AU" dirty="0"/>
          </a:p>
          <a:p>
            <a:pPr lvl="1"/>
            <a:endParaRPr lang="en-AU" dirty="0"/>
          </a:p>
          <a:p>
            <a:pPr marL="184150" lvl="2" indent="0">
              <a:buNone/>
            </a:pP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A764108-6E31-51FA-6F78-787595E2706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78BF508-868C-B738-118B-1AD8DE788C9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dirty="0"/>
          </a:p>
        </p:txBody>
      </p:sp>
    </p:spTree>
    <p:extLst>
      <p:ext uri="{BB962C8B-B14F-4D97-AF65-F5344CB8AC3E}">
        <p14:creationId xmlns:p14="http://schemas.microsoft.com/office/powerpoint/2010/main" val="4118644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8FCD-5801-8393-E523-F374E52CAD8E}"/>
              </a:ext>
            </a:extLst>
          </p:cNvPr>
          <p:cNvSpPr>
            <a:spLocks noGrp="1"/>
          </p:cNvSpPr>
          <p:nvPr>
            <p:ph type="title"/>
          </p:nvPr>
        </p:nvSpPr>
        <p:spPr/>
        <p:txBody>
          <a:bodyPr/>
          <a:lstStyle/>
          <a:p>
            <a:r>
              <a:rPr lang="en-AU" dirty="0"/>
              <a:t>Q: Is LAA/NR-U deployment something we need to worry about?</a:t>
            </a:r>
            <a:br>
              <a:rPr lang="en-AU" dirty="0"/>
            </a:br>
            <a:endParaRPr lang="en-AU" dirty="0"/>
          </a:p>
        </p:txBody>
      </p:sp>
      <p:sp>
        <p:nvSpPr>
          <p:cNvPr id="3" name="Content Placeholder 2">
            <a:extLst>
              <a:ext uri="{FF2B5EF4-FFF2-40B4-BE49-F238E27FC236}">
                <a16:creationId xmlns:a16="http://schemas.microsoft.com/office/drawing/2014/main" id="{1402BA04-0BD7-4C10-04F8-0542C2DE9C57}"/>
              </a:ext>
            </a:extLst>
          </p:cNvPr>
          <p:cNvSpPr>
            <a:spLocks noGrp="1"/>
          </p:cNvSpPr>
          <p:nvPr>
            <p:ph idx="1"/>
          </p:nvPr>
        </p:nvSpPr>
        <p:spPr/>
        <p:txBody>
          <a:bodyPr/>
          <a:lstStyle/>
          <a:p>
            <a:r>
              <a:rPr lang="en-AU" dirty="0"/>
              <a:t>Deployment of LAA/NR-U?</a:t>
            </a:r>
          </a:p>
          <a:p>
            <a:pPr lvl="1"/>
            <a:r>
              <a:rPr lang="en-AU" dirty="0"/>
              <a:t>Noting that </a:t>
            </a:r>
            <a:r>
              <a:rPr lang="en-AU" dirty="0" err="1"/>
              <a:t>coex</a:t>
            </a:r>
            <a:r>
              <a:rPr lang="en-AU" dirty="0"/>
              <a:t> between Wi-Fi &amp; NR-U/LAA is only an issue if NR-U/LAA is often deployed, is NR-U/LAA going to deployed often in 5 GHz in Europe?</a:t>
            </a:r>
          </a:p>
          <a:p>
            <a:pPr lvl="2"/>
            <a:r>
              <a:rPr lang="en-AU" dirty="0"/>
              <a:t>Straw poll: yes/no/don’t know</a:t>
            </a:r>
          </a:p>
          <a:p>
            <a:pPr lvl="2"/>
            <a:r>
              <a:rPr lang="en-AU" dirty="0"/>
              <a:t>Evidence?</a:t>
            </a:r>
          </a:p>
          <a:p>
            <a:pPr lvl="1"/>
            <a:r>
              <a:rPr lang="en-AU" dirty="0"/>
              <a:t>Is LAA/NR-U more likely to be deployed if the only constraint is </a:t>
            </a:r>
            <a:r>
              <a:rPr lang="en-AU" i="1" dirty="0"/>
              <a:t>ED-only</a:t>
            </a:r>
            <a:r>
              <a:rPr lang="en-AU" dirty="0"/>
              <a:t> @ -62 dBm?</a:t>
            </a:r>
          </a:p>
          <a:p>
            <a:pPr lvl="2"/>
            <a:r>
              <a:rPr lang="en-AU" dirty="0"/>
              <a:t>Straw poll: yes/no/don’t know</a:t>
            </a:r>
          </a:p>
          <a:p>
            <a:pPr lvl="2"/>
            <a:r>
              <a:rPr lang="en-AU" dirty="0"/>
              <a:t>Evidence?</a:t>
            </a:r>
          </a:p>
          <a:p>
            <a:pPr lvl="1"/>
            <a:endParaRPr lang="en-AU" dirty="0"/>
          </a:p>
          <a:p>
            <a:pPr lvl="1"/>
            <a:endParaRPr lang="en-AU" dirty="0"/>
          </a:p>
          <a:p>
            <a:pPr marL="184150" lvl="2" indent="0">
              <a:buNone/>
            </a:pP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A764108-6E31-51FA-6F78-787595E2706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78BF508-868C-B738-118B-1AD8DE788C9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3904806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8FCD-5801-8393-E523-F374E52CAD8E}"/>
              </a:ext>
            </a:extLst>
          </p:cNvPr>
          <p:cNvSpPr>
            <a:spLocks noGrp="1"/>
          </p:cNvSpPr>
          <p:nvPr>
            <p:ph type="title"/>
          </p:nvPr>
        </p:nvSpPr>
        <p:spPr/>
        <p:txBody>
          <a:bodyPr/>
          <a:lstStyle/>
          <a:p>
            <a:r>
              <a:rPr lang="en-AU" dirty="0"/>
              <a:t>Q: What should Coex SC advocate?</a:t>
            </a:r>
            <a:br>
              <a:rPr lang="en-AU" dirty="0"/>
            </a:br>
            <a:endParaRPr lang="en-AU" dirty="0"/>
          </a:p>
        </p:txBody>
      </p:sp>
      <p:sp>
        <p:nvSpPr>
          <p:cNvPr id="3" name="Content Placeholder 2">
            <a:extLst>
              <a:ext uri="{FF2B5EF4-FFF2-40B4-BE49-F238E27FC236}">
                <a16:creationId xmlns:a16="http://schemas.microsoft.com/office/drawing/2014/main" id="{1402BA04-0BD7-4C10-04F8-0542C2DE9C57}"/>
              </a:ext>
            </a:extLst>
          </p:cNvPr>
          <p:cNvSpPr>
            <a:spLocks noGrp="1"/>
          </p:cNvSpPr>
          <p:nvPr>
            <p:ph idx="1"/>
          </p:nvPr>
        </p:nvSpPr>
        <p:spPr/>
        <p:txBody>
          <a:bodyPr/>
          <a:lstStyle/>
          <a:p>
            <a:r>
              <a:rPr lang="en-AU" dirty="0"/>
              <a:t>Next steps:</a:t>
            </a:r>
          </a:p>
          <a:p>
            <a:pPr lvl="1"/>
            <a:r>
              <a:rPr lang="en-AU" dirty="0"/>
              <a:t>Should the Wi-Fi community advocate that EN 301 893 adopt </a:t>
            </a:r>
            <a:r>
              <a:rPr lang="en-AU" i="1" dirty="0"/>
              <a:t>ED-only</a:t>
            </a:r>
            <a:r>
              <a:rPr lang="en-AU" dirty="0"/>
              <a:t> @ -62 dBm?</a:t>
            </a:r>
          </a:p>
          <a:p>
            <a:pPr lvl="2"/>
            <a:r>
              <a:rPr lang="en-AU" dirty="0"/>
              <a:t>Yes/no/don’t know</a:t>
            </a:r>
          </a:p>
          <a:p>
            <a:pPr lvl="2"/>
            <a:r>
              <a:rPr lang="en-AU" dirty="0"/>
              <a:t>Evidence of no harm?</a:t>
            </a:r>
          </a:p>
          <a:p>
            <a:pPr lvl="1"/>
            <a:r>
              <a:rPr lang="en-AU" dirty="0"/>
              <a:t>Should the Wi-Fi community advocate that EN 301 893 allow 802.11be to follow the 802.11 standard (like 802.11ax)?</a:t>
            </a:r>
          </a:p>
          <a:p>
            <a:pPr lvl="2"/>
            <a:r>
              <a:rPr lang="en-AU" dirty="0"/>
              <a:t>Yes/no/don’t know</a:t>
            </a:r>
          </a:p>
          <a:p>
            <a:pPr lvl="2"/>
            <a:r>
              <a:rPr lang="en-AU" dirty="0"/>
              <a:t>How do we overcome political constraint?</a:t>
            </a:r>
          </a:p>
          <a:p>
            <a:pPr lvl="2"/>
            <a:endParaRPr lang="en-AU" dirty="0"/>
          </a:p>
          <a:p>
            <a:pPr lvl="1"/>
            <a:endParaRPr lang="en-AU" dirty="0"/>
          </a:p>
          <a:p>
            <a:pPr lvl="1"/>
            <a:endParaRPr lang="en-AU" dirty="0"/>
          </a:p>
          <a:p>
            <a:pPr marL="184150" lvl="2" indent="0">
              <a:buNone/>
            </a:pP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A764108-6E31-51FA-6F78-787595E2706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78BF508-868C-B738-118B-1AD8DE788C9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2280005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dirty="0"/>
          </a:p>
        </p:txBody>
      </p:sp>
    </p:spTree>
    <p:extLst>
      <p:ext uri="{BB962C8B-B14F-4D97-AF65-F5344CB8AC3E}">
        <p14:creationId xmlns:p14="http://schemas.microsoft.com/office/powerpoint/2010/main" val="2189487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continue to monitor potential </a:t>
            </a:r>
            <a:r>
              <a:rPr lang="en-AU" dirty="0" err="1"/>
              <a:t>coex</a:t>
            </a:r>
            <a:r>
              <a:rPr lang="en-AU" dirty="0"/>
              <a:t> impacts of 3GPP’s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2"/>
            <a:r>
              <a:rPr lang="en-AU" dirty="0"/>
              <a:t>It was noted at that time that a new proposal called SL-U may cause future </a:t>
            </a:r>
            <a:r>
              <a:rPr lang="en-AU" dirty="0" err="1"/>
              <a:t>coex</a:t>
            </a:r>
            <a:r>
              <a:rPr lang="en-AU" dirty="0"/>
              <a:t> issues for Wi-Fi</a:t>
            </a:r>
          </a:p>
          <a:p>
            <a:pPr lvl="3"/>
            <a:r>
              <a:rPr lang="en-GB" dirty="0"/>
              <a:t>SL-U</a:t>
            </a:r>
            <a:r>
              <a:rPr lang="en-AU" dirty="0"/>
              <a:t> is Side Link Unlicensed</a:t>
            </a:r>
          </a:p>
          <a:p>
            <a:pPr lvl="3"/>
            <a:r>
              <a:rPr lang="en-AU" dirty="0"/>
              <a:t>Coex of SL-U with NR-U and Wi-Fi has not been studied</a:t>
            </a:r>
          </a:p>
          <a:p>
            <a:pPr lvl="3"/>
            <a:r>
              <a:rPr lang="en-AU" dirty="0"/>
              <a:t>It is possible that SL-U will not follow the NR-U access framework</a:t>
            </a:r>
          </a:p>
          <a:p>
            <a:pPr lvl="1"/>
            <a:r>
              <a:rPr lang="en-US" dirty="0">
                <a:effectLst/>
                <a:latin typeface="+mj-lt"/>
                <a:ea typeface="Calibri" panose="020F0502020204030204" pitchFamily="34" charset="0"/>
              </a:rPr>
              <a:t>In Jul 2022, Dorin Viorel (CableLabs) provided an </a:t>
            </a:r>
            <a:r>
              <a:rPr lang="en-AU" dirty="0"/>
              <a:t>update on potential </a:t>
            </a:r>
            <a:r>
              <a:rPr lang="en-AU" dirty="0" err="1"/>
              <a:t>coex</a:t>
            </a:r>
            <a:r>
              <a:rPr lang="en-AU" dirty="0"/>
              <a:t> issues that may arise from SL-U work in 3GPP</a:t>
            </a:r>
          </a:p>
          <a:p>
            <a:pPr lvl="2"/>
            <a:r>
              <a:rPr lang="en-AU" dirty="0"/>
              <a:t>See </a:t>
            </a:r>
            <a:r>
              <a:rPr lang="en-AU" dirty="0">
                <a:solidFill>
                  <a:srgbClr val="FF0000"/>
                </a:solidFill>
                <a:hlinkClick r:id="rId3"/>
              </a:rPr>
              <a:t>11-22-1091-00</a:t>
            </a:r>
            <a:endParaRPr lang="en-AU" dirty="0">
              <a:solidFill>
                <a:srgbClr val="FF0000"/>
              </a:solidFill>
            </a:endParaRPr>
          </a:p>
          <a:p>
            <a:pPr lvl="1"/>
            <a:r>
              <a:rPr lang="en-AU" dirty="0">
                <a:solidFill>
                  <a:schemeClr val="tx2"/>
                </a:solidFill>
              </a:rPr>
              <a:t>There has been no update since …</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dirty="0"/>
          </a:p>
        </p:txBody>
      </p:sp>
    </p:spTree>
    <p:extLst>
      <p:ext uri="{BB962C8B-B14F-4D97-AF65-F5344CB8AC3E}">
        <p14:creationId xmlns:p14="http://schemas.microsoft.com/office/powerpoint/2010/main" val="3282412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How do we avoid coexistence issues</a:t>
            </a:r>
            <a:br>
              <a:rPr lang="en-AU" sz="2400" b="1" dirty="0">
                <a:solidFill>
                  <a:srgbClr val="FF0000"/>
                </a:solidFill>
              </a:rPr>
            </a:br>
            <a:r>
              <a:rPr lang="en-AU" sz="2400" b="1" dirty="0">
                <a:solidFill>
                  <a:srgbClr val="FF0000"/>
                </a:solidFill>
              </a:rPr>
              <a:t>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68</a:t>
            </a:fld>
            <a:endParaRPr lang="en-US" dirty="0"/>
          </a:p>
        </p:txBody>
      </p:sp>
    </p:spTree>
    <p:extLst>
      <p:ext uri="{BB962C8B-B14F-4D97-AF65-F5344CB8AC3E}">
        <p14:creationId xmlns:p14="http://schemas.microsoft.com/office/powerpoint/2010/main" val="25238467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69</a:t>
            </a:fld>
            <a:endParaRPr lang="en-US" dirty="0"/>
          </a:p>
        </p:txBody>
      </p:sp>
      <p:sp>
        <p:nvSpPr>
          <p:cNvPr id="2" name="Rectangle 1">
            <a:extLst>
              <a:ext uri="{FF2B5EF4-FFF2-40B4-BE49-F238E27FC236}">
                <a16:creationId xmlns:a16="http://schemas.microsoft.com/office/drawing/2014/main" id="{C1B6F87F-B1BB-EFD1-1260-053D1BB7780C}"/>
              </a:ext>
            </a:extLst>
          </p:cNvPr>
          <p:cNvSpPr/>
          <p:nvPr/>
        </p:nvSpPr>
        <p:spPr bwMode="auto">
          <a:xfrm rot="2313981">
            <a:off x="7743824" y="1094964"/>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20368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The Coex SC briefly discussed the potential </a:t>
            </a:r>
            <a:r>
              <a:rPr lang="en-AU" dirty="0" err="1"/>
              <a:t>coex</a:t>
            </a:r>
            <a:r>
              <a:rPr lang="en-AU" dirty="0"/>
              <a:t> issue related to IEEE 802.15.4ab work in July 2022</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In May 2022, IEEE 802.15 WG reps were asked to provide a briefing to the Coex SC during this session in relation to IEEE 802.15.4ab work</a:t>
            </a:r>
          </a:p>
          <a:p>
            <a:pPr lvl="1"/>
            <a:r>
              <a:rPr lang="en-AU" dirty="0"/>
              <a:t>The briefing was provided in the 802.11 WNG SC (to avoid a clash)</a:t>
            </a:r>
          </a:p>
          <a:p>
            <a:pPr lvl="2"/>
            <a:r>
              <a:rPr lang="en-AU" dirty="0"/>
              <a:t>See </a:t>
            </a:r>
            <a:r>
              <a:rPr lang="en-AU" dirty="0">
                <a:hlinkClick r:id="rId2"/>
              </a:rPr>
              <a:t>11-22-1081-01</a:t>
            </a:r>
            <a:endParaRPr lang="en-AU" dirty="0"/>
          </a:p>
          <a:p>
            <a:pPr lvl="1"/>
            <a:r>
              <a:rPr lang="en-US" dirty="0"/>
              <a:t>There was some limited discussion of this issue during the Coex SC session in July 2022</a:t>
            </a:r>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70</a:t>
            </a:fld>
            <a:endParaRPr lang="en-US" dirty="0"/>
          </a:p>
        </p:txBody>
      </p:sp>
    </p:spTree>
    <p:extLst>
      <p:ext uri="{BB962C8B-B14F-4D97-AF65-F5344CB8AC3E}">
        <p14:creationId xmlns:p14="http://schemas.microsoft.com/office/powerpoint/2010/main" val="1694878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with 802.15.4ba 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1"/>
            <a:r>
              <a:rPr lang="en-AU" dirty="0"/>
              <a:t>After the July 2022 meeting, Andrew Myles asked Ben Rolfe</a:t>
            </a:r>
          </a:p>
          <a:p>
            <a:pPr lvl="2"/>
            <a:r>
              <a:rPr lang="en-AU" i="1" dirty="0"/>
              <a:t>W</a:t>
            </a:r>
            <a:r>
              <a:rPr lang="en-US" i="1" dirty="0"/>
              <a:t>hat are the next steps for the work and for collaboration with the Coex SC?</a:t>
            </a:r>
          </a:p>
          <a:p>
            <a:pPr lvl="1"/>
            <a:r>
              <a:rPr lang="en-AU" dirty="0"/>
              <a:t>Ben Rolfe replied:</a:t>
            </a:r>
          </a:p>
          <a:p>
            <a:pPr lvl="2"/>
            <a:r>
              <a:rPr lang="en-AU" i="1" dirty="0"/>
              <a:t>That's a great question, and one that deserves some thought</a:t>
            </a:r>
          </a:p>
          <a:p>
            <a:pPr lvl="2"/>
            <a:r>
              <a:rPr lang="en-AU" i="1" dirty="0"/>
              <a:t>I've been working with several folks who have been doing both modelling and live measurement-based studies with 802.11ax and UWB</a:t>
            </a:r>
          </a:p>
          <a:p>
            <a:pPr lvl="2"/>
            <a:r>
              <a:rPr lang="en-AU" i="1" dirty="0"/>
              <a:t>But so far there isn't any OQPSK 5 GHz gear to test with, and I don't know of anyone who is doing PHY level simulation or analysis for the narrow band yet (nothing public so far)</a:t>
            </a:r>
          </a:p>
          <a:p>
            <a:pPr lvl="2"/>
            <a:r>
              <a:rPr lang="en-AU" i="1" dirty="0"/>
              <a:t>I have been in discussion with some folks about network simulation similar to what we did for 802.11ah and 802.15.4g in the sub-1 GHz bands for the 802.19.3 effort</a:t>
            </a:r>
          </a:p>
          <a:p>
            <a:pPr lvl="2"/>
            <a:r>
              <a:rPr lang="en-AU" i="1" dirty="0"/>
              <a:t>That work was very valuable in developing coexistence strategies that have proven to work well when employed (802.19.3)</a:t>
            </a:r>
          </a:p>
          <a:p>
            <a:pPr lvl="2"/>
            <a:r>
              <a:rPr lang="en-AU" i="1" dirty="0"/>
              <a:t>…</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dirty="0"/>
          </a:p>
        </p:txBody>
      </p:sp>
    </p:spTree>
    <p:extLst>
      <p:ext uri="{BB962C8B-B14F-4D97-AF65-F5344CB8AC3E}">
        <p14:creationId xmlns:p14="http://schemas.microsoft.com/office/powerpoint/2010/main" val="42832137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with 802.15.4ba 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2"/>
            <a:r>
              <a:rPr lang="en-AU" dirty="0"/>
              <a:t>…</a:t>
            </a:r>
          </a:p>
          <a:p>
            <a:pPr lvl="2"/>
            <a:r>
              <a:rPr lang="en-AU" i="1" dirty="0"/>
              <a:t>We can possibly extrapolate some of the past results, as it shows the way the channel access (CSMA) in both services reacts to the other, which was very enlightening by the way</a:t>
            </a:r>
          </a:p>
          <a:p>
            <a:pPr lvl="2"/>
            <a:r>
              <a:rPr lang="en-AU" i="1" dirty="0"/>
              <a:t>Of course, we have a lot of experience in 2.4 GHz with 802.15.4 OQPSK and 802.11g but that has very little relevance to 802.11ax IMO as the lower-order modulation and channel widths of 802.11g in 2.4 GHz are going to have significantly different link characteristics</a:t>
            </a:r>
          </a:p>
          <a:p>
            <a:pPr lvl="2"/>
            <a:r>
              <a:rPr lang="en-AU" i="1" dirty="0"/>
              <a:t>We already have a substantial body of evidence on 2.4 GHz (and the best advice to anyone thinking of using the 2.4 GHz band is given in the sign from Dante's Inferno 😉), which is why the recommendation to look at other bands!</a:t>
            </a:r>
          </a:p>
          <a:p>
            <a:pPr lvl="2"/>
            <a:r>
              <a:rPr lang="en-AU" i="1" dirty="0"/>
              <a:t>So there is a lot going on; in the 4ab community, this is a serious effort and the "it's unlicensed spectrum so get over it" argument has been pretty much replaced with "we need to know what happens and figure out how to make it all work". </a:t>
            </a:r>
          </a:p>
          <a:p>
            <a:pPr lvl="2"/>
            <a:r>
              <a:rPr lang="en-AU" i="1" dirty="0"/>
              <a:t>I would like to see that spread across all of 802, to be blunt.  So how do we make that happen?</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72</a:t>
            </a:fld>
            <a:endParaRPr lang="en-US" dirty="0"/>
          </a:p>
        </p:txBody>
      </p:sp>
    </p:spTree>
    <p:extLst>
      <p:ext uri="{BB962C8B-B14F-4D97-AF65-F5344CB8AC3E}">
        <p14:creationId xmlns:p14="http://schemas.microsoft.com/office/powerpoint/2010/main" val="865917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8BB09-F5FD-5BEA-C336-7F8C87EA53CA}"/>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a:t>
            </a:r>
            <a:br>
              <a:rPr lang="en-AU" sz="2400" b="1" dirty="0">
                <a:solidFill>
                  <a:srgbClr val="FF0000"/>
                </a:solidFill>
              </a:rPr>
            </a:br>
            <a:r>
              <a:rPr lang="en-AU" sz="2400" b="1" dirty="0">
                <a:solidFill>
                  <a:srgbClr val="FF0000"/>
                </a:solidFill>
              </a:rPr>
              <a:t>with Bluetooth in 6 GHz?</a:t>
            </a:r>
            <a:endParaRPr lang="en-AU" dirty="0"/>
          </a:p>
        </p:txBody>
      </p:sp>
      <p:sp>
        <p:nvSpPr>
          <p:cNvPr id="3" name="Footer Placeholder 2">
            <a:extLst>
              <a:ext uri="{FF2B5EF4-FFF2-40B4-BE49-F238E27FC236}">
                <a16:creationId xmlns:a16="http://schemas.microsoft.com/office/drawing/2014/main" id="{9A61F426-F859-0FB2-1A8F-931979B884C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B3B48AE3-EC6C-8EE9-69F3-602020BC1F4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dirty="0"/>
          </a:p>
        </p:txBody>
      </p:sp>
    </p:spTree>
    <p:extLst>
      <p:ext uri="{BB962C8B-B14F-4D97-AF65-F5344CB8AC3E}">
        <p14:creationId xmlns:p14="http://schemas.microsoft.com/office/powerpoint/2010/main" val="1252735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A6B-63EA-1E95-D85D-286B0EF861B7}"/>
              </a:ext>
            </a:extLst>
          </p:cNvPr>
          <p:cNvSpPr>
            <a:spLocks noGrp="1"/>
          </p:cNvSpPr>
          <p:nvPr>
            <p:ph type="title"/>
          </p:nvPr>
        </p:nvSpPr>
        <p:spPr>
          <a:xfrm>
            <a:off x="685800" y="685800"/>
            <a:ext cx="8001000" cy="1066800"/>
          </a:xfrm>
        </p:spPr>
        <p:txBody>
          <a:bodyPr/>
          <a:lstStyle/>
          <a:p>
            <a:r>
              <a:rPr lang="en-AU" dirty="0"/>
              <a:t>It appears Bluetooth SIG is planning operation in the 6 GHz band … and want to cooperate on </a:t>
            </a:r>
            <a:r>
              <a:rPr lang="en-AU" dirty="0" err="1"/>
              <a:t>coex</a:t>
            </a:r>
            <a:r>
              <a:rPr lang="en-AU" dirty="0"/>
              <a:t> issues</a:t>
            </a:r>
          </a:p>
        </p:txBody>
      </p:sp>
      <p:sp>
        <p:nvSpPr>
          <p:cNvPr id="3" name="Content Placeholder 2">
            <a:extLst>
              <a:ext uri="{FF2B5EF4-FFF2-40B4-BE49-F238E27FC236}">
                <a16:creationId xmlns:a16="http://schemas.microsoft.com/office/drawing/2014/main" id="{ADC689DE-88A6-A777-9F1D-9E0AA6DF7F56}"/>
              </a:ext>
            </a:extLst>
          </p:cNvPr>
          <p:cNvSpPr>
            <a:spLocks noGrp="1"/>
          </p:cNvSpPr>
          <p:nvPr>
            <p:ph idx="1"/>
          </p:nvPr>
        </p:nvSpPr>
        <p:spPr/>
        <p:txBody>
          <a:bodyPr/>
          <a:lstStyle/>
          <a:p>
            <a:pPr lvl="1"/>
            <a:r>
              <a:rPr lang="en-AU" dirty="0"/>
              <a:t>Bluetooth &amp; Wi-Fi have happily coexisted in the 2.4 GHz band for many years … mainly by avoiding each other</a:t>
            </a:r>
          </a:p>
          <a:p>
            <a:pPr lvl="1"/>
            <a:r>
              <a:rPr lang="en-AU" dirty="0"/>
              <a:t>There are now rumours that the Bluetooth SIG are planning to specify Bluetooth operation in 6 GHz …</a:t>
            </a:r>
          </a:p>
          <a:p>
            <a:pPr lvl="1"/>
            <a:r>
              <a:rPr lang="en-AU" dirty="0"/>
              <a:t>… which were confirmed in July 2022 by Rich Kennedy</a:t>
            </a:r>
          </a:p>
          <a:p>
            <a:pPr lvl="2"/>
            <a:r>
              <a:rPr lang="en-GB" i="1" dirty="0"/>
              <a:t>Every year, more than 5 billion Bluetooth devices are shipped</a:t>
            </a:r>
          </a:p>
          <a:p>
            <a:pPr lvl="2"/>
            <a:r>
              <a:rPr lang="en-GB" i="1" dirty="0"/>
              <a:t>Today, the Bluetooth SIG looks beyond 2.4 GHz</a:t>
            </a:r>
          </a:p>
          <a:p>
            <a:pPr lvl="2"/>
            <a:r>
              <a:rPr lang="en-GB" i="1" dirty="0"/>
              <a:t>The 5 GHz band is not available to Bluetooth because of DFS or CDC</a:t>
            </a:r>
          </a:p>
          <a:p>
            <a:pPr lvl="2"/>
            <a:r>
              <a:rPr lang="en-GB" i="1" dirty="0"/>
              <a:t>In Sept, the Bluetooth SIG will begin a project related to coexistence in the license-exempt 6 GHz band</a:t>
            </a:r>
          </a:p>
          <a:p>
            <a:pPr lvl="2"/>
            <a:r>
              <a:rPr lang="en-GB" i="1" dirty="0"/>
              <a:t>They want to collaborate instead of fight</a:t>
            </a:r>
          </a:p>
          <a:p>
            <a:pPr marL="184150" lvl="2" indent="0">
              <a:buNone/>
            </a:pPr>
            <a:endParaRPr lang="en-AU" dirty="0"/>
          </a:p>
        </p:txBody>
      </p:sp>
      <p:sp>
        <p:nvSpPr>
          <p:cNvPr id="4" name="Footer Placeholder 3">
            <a:extLst>
              <a:ext uri="{FF2B5EF4-FFF2-40B4-BE49-F238E27FC236}">
                <a16:creationId xmlns:a16="http://schemas.microsoft.com/office/drawing/2014/main" id="{F058E5F6-0AF5-9740-CB9C-6E450162065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639BACE-7A40-6DBA-21FB-4D2E244C572F}"/>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dirty="0"/>
          </a:p>
        </p:txBody>
      </p:sp>
    </p:spTree>
    <p:extLst>
      <p:ext uri="{BB962C8B-B14F-4D97-AF65-F5344CB8AC3E}">
        <p14:creationId xmlns:p14="http://schemas.microsoft.com/office/powerpoint/2010/main" val="10532815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A7E1-6465-A624-4DE3-C71E6C81D08E}"/>
              </a:ext>
            </a:extLst>
          </p:cNvPr>
          <p:cNvSpPr>
            <a:spLocks noGrp="1"/>
          </p:cNvSpPr>
          <p:nvPr>
            <p:ph type="title"/>
          </p:nvPr>
        </p:nvSpPr>
        <p:spPr/>
        <p:txBody>
          <a:bodyPr/>
          <a:lstStyle/>
          <a:p>
            <a:r>
              <a:rPr lang="en-AU" dirty="0"/>
              <a:t>NB FH </a:t>
            </a:r>
            <a:r>
              <a:rPr lang="en-AU" dirty="0" err="1"/>
              <a:t>coex</a:t>
            </a:r>
            <a:r>
              <a:rPr lang="en-AU" dirty="0"/>
              <a:t> could be difficult …</a:t>
            </a:r>
          </a:p>
        </p:txBody>
      </p:sp>
      <p:sp>
        <p:nvSpPr>
          <p:cNvPr id="3" name="Content Placeholder 2">
            <a:extLst>
              <a:ext uri="{FF2B5EF4-FFF2-40B4-BE49-F238E27FC236}">
                <a16:creationId xmlns:a16="http://schemas.microsoft.com/office/drawing/2014/main" id="{21EAAA59-0EAF-B4BE-F0B2-A5DAB3F66944}"/>
              </a:ext>
            </a:extLst>
          </p:cNvPr>
          <p:cNvSpPr>
            <a:spLocks noGrp="1"/>
          </p:cNvSpPr>
          <p:nvPr>
            <p:ph idx="1"/>
          </p:nvPr>
        </p:nvSpPr>
        <p:spPr/>
        <p:txBody>
          <a:bodyPr/>
          <a:lstStyle/>
          <a:p>
            <a:pPr lvl="1"/>
            <a:r>
              <a:rPr lang="en-GB" dirty="0"/>
              <a:t>The NB FH proposals in ETSI BRAN for 6 GHz in Europe were controversial ... eventually causing NB FH to be removed (mostly) from the next revision of EN 303 687 </a:t>
            </a:r>
          </a:p>
          <a:p>
            <a:pPr lvl="1"/>
            <a:r>
              <a:rPr lang="en-GB" dirty="0"/>
              <a:t>There has been some work on NB FH/Wi-Fi </a:t>
            </a:r>
            <a:r>
              <a:rPr lang="en-GB" dirty="0" err="1"/>
              <a:t>coex</a:t>
            </a:r>
            <a:r>
              <a:rPr lang="en-GB" dirty="0"/>
              <a:t> presented in WNG over two meetings suggesting a potential problem in practice</a:t>
            </a:r>
          </a:p>
          <a:p>
            <a:pPr lvl="2"/>
            <a:r>
              <a:rPr lang="en-GB" dirty="0">
                <a:hlinkClick r:id="rId2"/>
              </a:rPr>
              <a:t>11-22-1578-00</a:t>
            </a:r>
            <a:r>
              <a:rPr lang="en-GB" dirty="0"/>
              <a:t> (Sep 2022)</a:t>
            </a:r>
          </a:p>
          <a:p>
            <a:pPr lvl="2"/>
            <a:r>
              <a:rPr lang="en-GB" dirty="0">
                <a:hlinkClick r:id="rId3"/>
              </a:rPr>
              <a:t>11-22-0998-01</a:t>
            </a:r>
            <a:r>
              <a:rPr lang="en-GB" dirty="0"/>
              <a:t> (Jul 2022)</a:t>
            </a:r>
          </a:p>
          <a:p>
            <a:pPr lvl="1"/>
            <a:r>
              <a:rPr lang="en-GB" dirty="0"/>
              <a:t>Hopefully, the Bluetooth activity in 6 GHz will be less controversial … and we will have more information in Nov 2022 so we can understand any </a:t>
            </a:r>
            <a:r>
              <a:rPr lang="en-GB" dirty="0" err="1"/>
              <a:t>coex</a:t>
            </a:r>
            <a:r>
              <a:rPr lang="en-GB" dirty="0"/>
              <a:t> issues</a:t>
            </a:r>
          </a:p>
          <a:p>
            <a:pPr lvl="2"/>
            <a:r>
              <a:rPr lang="en-AU" dirty="0"/>
              <a:t>Rich Kennedy</a:t>
            </a:r>
            <a:r>
              <a:rPr lang="en-GB" dirty="0"/>
              <a:t> (or anyone else) is encouraged to make a submission</a:t>
            </a:r>
          </a:p>
          <a:p>
            <a:endParaRPr lang="en-AU" dirty="0"/>
          </a:p>
        </p:txBody>
      </p:sp>
      <p:sp>
        <p:nvSpPr>
          <p:cNvPr id="4" name="Footer Placeholder 3">
            <a:extLst>
              <a:ext uri="{FF2B5EF4-FFF2-40B4-BE49-F238E27FC236}">
                <a16:creationId xmlns:a16="http://schemas.microsoft.com/office/drawing/2014/main" id="{76AA48E9-A67F-0BE6-72F6-D1E0BD61F44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64F940E-0A09-FD2D-C0CB-4E99200B89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1490703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&amp; </a:t>
            </a:r>
            <a:r>
              <a:rPr lang="en-AU" sz="2400" b="1" dirty="0" err="1">
                <a:solidFill>
                  <a:srgbClr val="FF0000"/>
                </a:solidFill>
              </a:rPr>
              <a:t>coex</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76</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6 GHz is opening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77</a:t>
            </a:fld>
            <a:endParaRPr lang="en-US" dirty="0"/>
          </a:p>
        </p:txBody>
      </p:sp>
      <p:pic>
        <p:nvPicPr>
          <p:cNvPr id="5" name="Picture 4">
            <a:extLst>
              <a:ext uri="{FF2B5EF4-FFF2-40B4-BE49-F238E27FC236}">
                <a16:creationId xmlns:a16="http://schemas.microsoft.com/office/drawing/2014/main" id="{302B1E54-38BE-0279-C0AE-9BF3F5803FDF}"/>
              </a:ext>
            </a:extLst>
          </p:cNvPr>
          <p:cNvPicPr>
            <a:picLocks noChangeAspect="1"/>
          </p:cNvPicPr>
          <p:nvPr/>
        </p:nvPicPr>
        <p:blipFill rotWithShape="1">
          <a:blip r:embed="rId2"/>
          <a:srcRect l="1643" t="13403" r="3091" b="2103"/>
          <a:stretch/>
        </p:blipFill>
        <p:spPr>
          <a:xfrm>
            <a:off x="139390" y="1676401"/>
            <a:ext cx="5278966" cy="3276599"/>
          </a:xfrm>
          <a:prstGeom prst="rect">
            <a:avLst/>
          </a:prstGeom>
          <a:solidFill>
            <a:schemeClr val="accent6">
              <a:lumMod val="20000"/>
              <a:lumOff val="80000"/>
            </a:schemeClr>
          </a:solidFill>
        </p:spPr>
      </p:pic>
      <p:sp>
        <p:nvSpPr>
          <p:cNvPr id="6" name="Rectangle 5">
            <a:extLst>
              <a:ext uri="{FF2B5EF4-FFF2-40B4-BE49-F238E27FC236}">
                <a16:creationId xmlns:a16="http://schemas.microsoft.com/office/drawing/2014/main" id="{CA38BD20-D9E5-92D9-8CD3-F92439A2DF16}"/>
              </a:ext>
            </a:extLst>
          </p:cNvPr>
          <p:cNvSpPr/>
          <p:nvPr/>
        </p:nvSpPr>
        <p:spPr>
          <a:xfrm>
            <a:off x="5548038" y="1496339"/>
            <a:ext cx="504056" cy="512521"/>
          </a:xfrm>
          <a:prstGeom prst="rect">
            <a:avLst/>
          </a:prstGeom>
          <a:solidFill>
            <a:srgbClr val="48B7A0"/>
          </a:solid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8" name="Rectangle 7">
            <a:extLst>
              <a:ext uri="{FF2B5EF4-FFF2-40B4-BE49-F238E27FC236}">
                <a16:creationId xmlns:a16="http://schemas.microsoft.com/office/drawing/2014/main" id="{1E1F4A06-242A-42A0-0C4F-3F7663B46241}"/>
              </a:ext>
            </a:extLst>
          </p:cNvPr>
          <p:cNvSpPr/>
          <p:nvPr/>
        </p:nvSpPr>
        <p:spPr>
          <a:xfrm>
            <a:off x="5548038" y="2168152"/>
            <a:ext cx="504056" cy="512521"/>
          </a:xfrm>
          <a:prstGeom prst="rect">
            <a:avLst/>
          </a:prstGeom>
          <a:solidFill>
            <a:srgbClr val="F89834"/>
          </a:solid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9" name="Rectangle 8">
            <a:extLst>
              <a:ext uri="{FF2B5EF4-FFF2-40B4-BE49-F238E27FC236}">
                <a16:creationId xmlns:a16="http://schemas.microsoft.com/office/drawing/2014/main" id="{D9F46A7C-6081-F4A0-8C87-E73315249F1F}"/>
              </a:ext>
            </a:extLst>
          </p:cNvPr>
          <p:cNvSpPr/>
          <p:nvPr/>
        </p:nvSpPr>
        <p:spPr>
          <a:xfrm>
            <a:off x="5548227" y="3504098"/>
            <a:ext cx="504056" cy="512521"/>
          </a:xfrm>
          <a:prstGeom prst="rect">
            <a:avLst/>
          </a:prstGeom>
          <a:solidFill>
            <a:srgbClr val="FFCD57"/>
          </a:solid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0" name="Rectangle 9">
            <a:extLst>
              <a:ext uri="{FF2B5EF4-FFF2-40B4-BE49-F238E27FC236}">
                <a16:creationId xmlns:a16="http://schemas.microsoft.com/office/drawing/2014/main" id="{C747E70A-2B13-E700-E86B-01782636F893}"/>
              </a:ext>
            </a:extLst>
          </p:cNvPr>
          <p:cNvSpPr/>
          <p:nvPr/>
        </p:nvSpPr>
        <p:spPr>
          <a:xfrm>
            <a:off x="5548038" y="2836125"/>
            <a:ext cx="504056" cy="512521"/>
          </a:xfrm>
          <a:prstGeom prst="rect">
            <a:avLst/>
          </a:prstGeom>
          <a:solidFill>
            <a:srgbClr val="91D5F2"/>
          </a:solid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a:extLst>
              <a:ext uri="{FF2B5EF4-FFF2-40B4-BE49-F238E27FC236}">
                <a16:creationId xmlns:a16="http://schemas.microsoft.com/office/drawing/2014/main" id="{6223D21D-6CFA-74E6-8E68-CBDD61663875}"/>
              </a:ext>
            </a:extLst>
          </p:cNvPr>
          <p:cNvSpPr/>
          <p:nvPr/>
        </p:nvSpPr>
        <p:spPr>
          <a:xfrm>
            <a:off x="6052094" y="1496339"/>
            <a:ext cx="2952328" cy="512521"/>
          </a:xfrm>
          <a:prstGeom prst="rect">
            <a:avLst/>
          </a:prstGeom>
          <a:no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full 6 GHz band (1200 MHz) for unlicensed</a:t>
            </a:r>
          </a:p>
        </p:txBody>
      </p:sp>
      <p:sp>
        <p:nvSpPr>
          <p:cNvPr id="12" name="Rectangle 11">
            <a:extLst>
              <a:ext uri="{FF2B5EF4-FFF2-40B4-BE49-F238E27FC236}">
                <a16:creationId xmlns:a16="http://schemas.microsoft.com/office/drawing/2014/main" id="{18DE88DE-F0AC-7D0F-BB8C-C6CCA3BE46D3}"/>
              </a:ext>
            </a:extLst>
          </p:cNvPr>
          <p:cNvSpPr/>
          <p:nvPr/>
        </p:nvSpPr>
        <p:spPr>
          <a:xfrm>
            <a:off x="6052094" y="2168152"/>
            <a:ext cx="2952328" cy="512521"/>
          </a:xfrm>
          <a:prstGeom prst="rect">
            <a:avLst/>
          </a:prstGeom>
          <a:no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lower 6 GHz band (500 MHz) for unlicensed</a:t>
            </a:r>
          </a:p>
        </p:txBody>
      </p:sp>
      <p:sp>
        <p:nvSpPr>
          <p:cNvPr id="13" name="Rectangle 12">
            <a:extLst>
              <a:ext uri="{FF2B5EF4-FFF2-40B4-BE49-F238E27FC236}">
                <a16:creationId xmlns:a16="http://schemas.microsoft.com/office/drawing/2014/main" id="{69AFB0C5-06F1-ADD7-3E67-81E1D7A6E89E}"/>
              </a:ext>
            </a:extLst>
          </p:cNvPr>
          <p:cNvSpPr/>
          <p:nvPr/>
        </p:nvSpPr>
        <p:spPr>
          <a:xfrm>
            <a:off x="6052283" y="3504098"/>
            <a:ext cx="2952328" cy="512521"/>
          </a:xfrm>
          <a:prstGeom prst="rect">
            <a:avLst/>
          </a:prstGeom>
          <a:no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Regulation for at least some 6GHz unlicensed recommended</a:t>
            </a:r>
          </a:p>
        </p:txBody>
      </p:sp>
      <p:sp>
        <p:nvSpPr>
          <p:cNvPr id="14" name="Rectangle 13">
            <a:extLst>
              <a:ext uri="{FF2B5EF4-FFF2-40B4-BE49-F238E27FC236}">
                <a16:creationId xmlns:a16="http://schemas.microsoft.com/office/drawing/2014/main" id="{C2B407A1-29FA-7877-B6DA-9BF0DA5F3BD2}"/>
              </a:ext>
            </a:extLst>
          </p:cNvPr>
          <p:cNvSpPr/>
          <p:nvPr/>
        </p:nvSpPr>
        <p:spPr>
          <a:xfrm>
            <a:off x="6052094" y="2836125"/>
            <a:ext cx="2952328" cy="512521"/>
          </a:xfrm>
          <a:prstGeom prst="rect">
            <a:avLst/>
          </a:prstGeom>
          <a:no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Public consultation in progress</a:t>
            </a:r>
          </a:p>
        </p:txBody>
      </p:sp>
      <p:sp>
        <p:nvSpPr>
          <p:cNvPr id="16" name="Rectangle 15">
            <a:extLst>
              <a:ext uri="{FF2B5EF4-FFF2-40B4-BE49-F238E27FC236}">
                <a16:creationId xmlns:a16="http://schemas.microsoft.com/office/drawing/2014/main" id="{282CB8C0-A9B7-FB56-C2A9-C6326E30A695}"/>
              </a:ext>
            </a:extLst>
          </p:cNvPr>
          <p:cNvSpPr/>
          <p:nvPr/>
        </p:nvSpPr>
        <p:spPr>
          <a:xfrm>
            <a:off x="5548226" y="4172071"/>
            <a:ext cx="3456195" cy="2076796"/>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An important decision point is WRC-23 in Dec 2023 at which it will be decided if the upper 6 Hz will be designated as IMT in Region1 (Africa &amp; Europe) – this is a political &amp; technical decision! GSMA is “wining &amp; dining” heavily</a:t>
            </a:r>
          </a:p>
        </p:txBody>
      </p:sp>
      <p:sp>
        <p:nvSpPr>
          <p:cNvPr id="17" name="Rectangle 16">
            <a:extLst>
              <a:ext uri="{FF2B5EF4-FFF2-40B4-BE49-F238E27FC236}">
                <a16:creationId xmlns:a16="http://schemas.microsoft.com/office/drawing/2014/main" id="{59D8F865-830C-C5ED-C7B4-63760651A2DE}"/>
              </a:ext>
            </a:extLst>
          </p:cNvPr>
          <p:cNvSpPr/>
          <p:nvPr/>
        </p:nvSpPr>
        <p:spPr>
          <a:xfrm>
            <a:off x="119336" y="5410200"/>
            <a:ext cx="1827512" cy="936105"/>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Varied rules on C2C, VLP &amp; standard power</a:t>
            </a:r>
          </a:p>
        </p:txBody>
      </p:sp>
    </p:spTree>
    <p:extLst>
      <p:ext uri="{BB962C8B-B14F-4D97-AF65-F5344CB8AC3E}">
        <p14:creationId xmlns:p14="http://schemas.microsoft.com/office/powerpoint/2010/main" val="3449501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DFC0-C943-4A02-CE47-4728F68573AA}"/>
              </a:ext>
            </a:extLst>
          </p:cNvPr>
          <p:cNvSpPr>
            <a:spLocks noGrp="1"/>
          </p:cNvSpPr>
          <p:nvPr>
            <p:ph type="title"/>
          </p:nvPr>
        </p:nvSpPr>
        <p:spPr>
          <a:xfrm>
            <a:off x="685800" y="685800"/>
            <a:ext cx="8153400" cy="1066800"/>
          </a:xfrm>
        </p:spPr>
        <p:txBody>
          <a:bodyPr/>
          <a:lstStyle/>
          <a:p>
            <a:r>
              <a:rPr lang="en-AU" dirty="0"/>
              <a:t>The new 6 GHz band will hopefully satisfy the demand for unlicensed bandwidth (especially for Wi-Fi)</a:t>
            </a:r>
          </a:p>
        </p:txBody>
      </p:sp>
      <p:sp>
        <p:nvSpPr>
          <p:cNvPr id="3" name="Content Placeholder 2">
            <a:extLst>
              <a:ext uri="{FF2B5EF4-FFF2-40B4-BE49-F238E27FC236}">
                <a16:creationId xmlns:a16="http://schemas.microsoft.com/office/drawing/2014/main" id="{66A3EC1C-AB72-252A-535B-7E4089620440}"/>
              </a:ext>
            </a:extLst>
          </p:cNvPr>
          <p:cNvSpPr>
            <a:spLocks noGrp="1"/>
          </p:cNvSpPr>
          <p:nvPr>
            <p:ph idx="1"/>
          </p:nvPr>
        </p:nvSpPr>
        <p:spPr>
          <a:xfrm>
            <a:off x="4038600" y="1981200"/>
            <a:ext cx="4419600" cy="4114800"/>
          </a:xfrm>
        </p:spPr>
        <p:txBody>
          <a:bodyPr/>
          <a:lstStyle/>
          <a:p>
            <a:pPr lvl="1"/>
            <a:r>
              <a:rPr lang="en-AU" dirty="0"/>
              <a:t>There is an excellent case to allocate all of the 6 GHz band globally for unlicensed use …</a:t>
            </a:r>
          </a:p>
          <a:p>
            <a:pPr lvl="2"/>
            <a:r>
              <a:rPr lang="en-AU" dirty="0"/>
              <a:t>Data continues to grow …</a:t>
            </a:r>
          </a:p>
          <a:p>
            <a:pPr lvl="2"/>
            <a:r>
              <a:rPr lang="en-AU" dirty="0"/>
              <a:t>…. which Wi-Fi in unlicensed can </a:t>
            </a:r>
            <a:r>
              <a:rPr lang="en-AU" dirty="0" err="1"/>
              <a:t>serev</a:t>
            </a:r>
            <a:r>
              <a:rPr lang="en-AU" dirty="0"/>
              <a:t> more </a:t>
            </a:r>
            <a:r>
              <a:rPr lang="en-AU" dirty="0" err="1"/>
              <a:t>efficientlu</a:t>
            </a:r>
            <a:r>
              <a:rPr lang="en-AU" dirty="0"/>
              <a:t> than cellular in licensed</a:t>
            </a:r>
          </a:p>
          <a:p>
            <a:pPr lvl="2"/>
            <a:r>
              <a:rPr lang="en-AU" dirty="0"/>
              <a:t>… Wi-Fi can serve QoS/determinism needs</a:t>
            </a:r>
          </a:p>
          <a:p>
            <a:pPr lvl="2"/>
            <a:r>
              <a:rPr lang="en-AU" dirty="0"/>
              <a:t>… and Wi-Fi will enable continued  economic growth</a:t>
            </a:r>
          </a:p>
          <a:p>
            <a:pPr lvl="1"/>
            <a:r>
              <a:rPr lang="en-AU" dirty="0"/>
              <a:t>… despite the assertions of the GSMA representing cellular stakeholders</a:t>
            </a:r>
          </a:p>
          <a:p>
            <a:pPr lvl="2"/>
            <a:r>
              <a:rPr lang="en-AU" dirty="0"/>
              <a:t>Often based flawed studies, </a:t>
            </a:r>
            <a:r>
              <a:rPr lang="en-AU" dirty="0" err="1"/>
              <a:t>eg</a:t>
            </a:r>
            <a:r>
              <a:rPr lang="en-AU" dirty="0"/>
              <a:t> this </a:t>
            </a:r>
            <a:r>
              <a:rPr lang="en-AU" sz="1600" dirty="0">
                <a:hlinkClick r:id="rId2"/>
              </a:rPr>
              <a:t>economic model</a:t>
            </a:r>
            <a:r>
              <a:rPr lang="en-AU" sz="1600" dirty="0"/>
              <a:t> </a:t>
            </a:r>
            <a:endParaRPr lang="en-AU" dirty="0"/>
          </a:p>
          <a:p>
            <a:endParaRPr lang="en-AU" dirty="0"/>
          </a:p>
        </p:txBody>
      </p:sp>
      <p:sp>
        <p:nvSpPr>
          <p:cNvPr id="4" name="Footer Placeholder 3">
            <a:extLst>
              <a:ext uri="{FF2B5EF4-FFF2-40B4-BE49-F238E27FC236}">
                <a16:creationId xmlns:a16="http://schemas.microsoft.com/office/drawing/2014/main" id="{7EBBC532-0268-32BD-7B24-DB7F01A4B8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A4D3BC-0B07-BD87-B8F6-E28AF7290B7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dirty="0"/>
          </a:p>
        </p:txBody>
      </p:sp>
      <p:sp>
        <p:nvSpPr>
          <p:cNvPr id="6" name="Rectangle 5">
            <a:extLst>
              <a:ext uri="{FF2B5EF4-FFF2-40B4-BE49-F238E27FC236}">
                <a16:creationId xmlns:a16="http://schemas.microsoft.com/office/drawing/2014/main" id="{99EE0919-F8AE-2E70-5464-48532AD48D21}"/>
              </a:ext>
            </a:extLst>
          </p:cNvPr>
          <p:cNvSpPr/>
          <p:nvPr/>
        </p:nvSpPr>
        <p:spPr bwMode="auto">
          <a:xfrm>
            <a:off x="762000" y="1981200"/>
            <a:ext cx="3092116" cy="426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en-AU" sz="1600" b="1" dirty="0">
                <a:latin typeface="+mj-lt"/>
              </a:rPr>
              <a:t>European unlicensed situation</a:t>
            </a:r>
          </a:p>
          <a:p>
            <a:pPr marL="177800" lvl="1" indent="-177800">
              <a:spcBef>
                <a:spcPts val="400"/>
              </a:spcBef>
              <a:buFont typeface="Arial" panose="020B0604020202020204" pitchFamily="34" charset="0"/>
              <a:buChar char="•"/>
            </a:pPr>
            <a:r>
              <a:rPr lang="en-AU" sz="1400" dirty="0">
                <a:latin typeface="+mj-lt"/>
              </a:rPr>
              <a:t>Available unlicensed &amp; licensed spectrum is roughly equal in Europe today …</a:t>
            </a:r>
          </a:p>
          <a:p>
            <a:pPr marL="360363" lvl="4" indent="-182563">
              <a:spcBef>
                <a:spcPts val="400"/>
              </a:spcBef>
              <a:buFont typeface="CiscoSansTT ExtraLight" panose="020B0303020201020303" pitchFamily="34" charset="0"/>
              <a:buChar char="‑"/>
            </a:pPr>
            <a:r>
              <a:rPr lang="en-AU" sz="1400" dirty="0">
                <a:latin typeface="+mj-lt"/>
              </a:rPr>
              <a:t>More than 1000 MHz in low/mid-band for licensed operation</a:t>
            </a:r>
          </a:p>
          <a:p>
            <a:pPr marL="360363" lvl="4" indent="-182563">
              <a:spcBef>
                <a:spcPts val="400"/>
              </a:spcBef>
              <a:buFont typeface="CiscoSansTT ExtraLight" panose="020B0303020201020303" pitchFamily="34" charset="0"/>
              <a:buChar char="‑"/>
            </a:pPr>
            <a:r>
              <a:rPr lang="en-AU" sz="1400" dirty="0">
                <a:latin typeface="+mj-lt"/>
              </a:rPr>
              <a:t>About 1000 MHz for unlicensed operation (excluding upper</a:t>
            </a:r>
            <a:br>
              <a:rPr lang="en-AU" sz="1400" dirty="0">
                <a:latin typeface="+mj-lt"/>
              </a:rPr>
            </a:br>
            <a:r>
              <a:rPr lang="en-AU" sz="1400" dirty="0">
                <a:latin typeface="+mj-lt"/>
              </a:rPr>
              <a:t>6 GHz band)</a:t>
            </a:r>
          </a:p>
          <a:p>
            <a:pPr marL="177800" lvl="1" indent="-177800">
              <a:spcBef>
                <a:spcPts val="400"/>
              </a:spcBef>
              <a:buFont typeface="Arial" panose="020B0604020202020204" pitchFamily="34" charset="0"/>
              <a:buChar char="•"/>
            </a:pPr>
            <a:r>
              <a:rPr lang="en-AU" sz="1400" dirty="0">
                <a:latin typeface="+mj-lt"/>
              </a:rPr>
              <a:t>… &amp; yet licensed spectrum only delivers about 5% of data traffic</a:t>
            </a:r>
          </a:p>
          <a:p>
            <a:pPr marL="360363" lvl="2" indent="-182563">
              <a:spcBef>
                <a:spcPts val="400"/>
              </a:spcBef>
              <a:buFont typeface="CiscoSansTT ExtraLight" panose="020B0303020201020303" pitchFamily="34" charset="0"/>
              <a:buChar char="‑"/>
            </a:pPr>
            <a:r>
              <a:rPr lang="en-AU" sz="1400" dirty="0">
                <a:latin typeface="+mj-lt"/>
              </a:rPr>
              <a:t>Most of the remaining 95% is delivered by Wi-Fi …</a:t>
            </a:r>
          </a:p>
          <a:p>
            <a:pPr marL="360363" lvl="2" indent="-182563">
              <a:spcBef>
                <a:spcPts val="400"/>
              </a:spcBef>
              <a:buFont typeface="CiscoSansTT ExtraLight" panose="020B0303020201020303" pitchFamily="34" charset="0"/>
              <a:buChar char="‑"/>
            </a:pPr>
            <a:r>
              <a:rPr lang="en-AU" sz="1400" dirty="0">
                <a:latin typeface="+mj-lt"/>
              </a:rPr>
              <a:t>… based on German data</a:t>
            </a:r>
          </a:p>
          <a:p>
            <a:pPr marL="360363" lvl="2" indent="-182563">
              <a:spcBef>
                <a:spcPts val="400"/>
              </a:spcBef>
              <a:buFont typeface="CiscoSansTT ExtraLight" panose="020B0303020201020303" pitchFamily="34" charset="0"/>
              <a:buChar char="‑"/>
            </a:pPr>
            <a:r>
              <a:rPr lang="en-AU" sz="1400" dirty="0">
                <a:latin typeface="+mj-lt"/>
              </a:rPr>
              <a:t>… confirmed by recent UK data</a:t>
            </a:r>
          </a:p>
        </p:txBody>
      </p:sp>
    </p:spTree>
    <p:extLst>
      <p:ext uri="{BB962C8B-B14F-4D97-AF65-F5344CB8AC3E}">
        <p14:creationId xmlns:p14="http://schemas.microsoft.com/office/powerpoint/2010/main" val="9852811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E31D-E71E-5151-1E43-15AFF58C3F24}"/>
              </a:ext>
            </a:extLst>
          </p:cNvPr>
          <p:cNvSpPr>
            <a:spLocks noGrp="1"/>
          </p:cNvSpPr>
          <p:nvPr>
            <p:ph type="title"/>
          </p:nvPr>
        </p:nvSpPr>
        <p:spPr/>
        <p:txBody>
          <a:bodyPr/>
          <a:lstStyle/>
          <a:p>
            <a:r>
              <a:rPr lang="en-AU" dirty="0"/>
              <a:t>6 GHz spectrum is tied into coexistence … and is probably the key to avoiding the worst </a:t>
            </a:r>
            <a:r>
              <a:rPr lang="en-AU" dirty="0" err="1"/>
              <a:t>coex</a:t>
            </a:r>
            <a:r>
              <a:rPr lang="en-AU" dirty="0"/>
              <a:t> issues</a:t>
            </a:r>
          </a:p>
        </p:txBody>
      </p:sp>
      <p:sp>
        <p:nvSpPr>
          <p:cNvPr id="3" name="Footer Placeholder 2">
            <a:extLst>
              <a:ext uri="{FF2B5EF4-FFF2-40B4-BE49-F238E27FC236}">
                <a16:creationId xmlns:a16="http://schemas.microsoft.com/office/drawing/2014/main" id="{836343AF-4676-0ACF-8D2B-878B23201F5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E5801A61-006C-7EB7-9FE7-488862ABD1B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dirty="0"/>
          </a:p>
        </p:txBody>
      </p:sp>
      <p:sp>
        <p:nvSpPr>
          <p:cNvPr id="6" name="Rectangle 5">
            <a:extLst>
              <a:ext uri="{FF2B5EF4-FFF2-40B4-BE49-F238E27FC236}">
                <a16:creationId xmlns:a16="http://schemas.microsoft.com/office/drawing/2014/main" id="{B8D85C64-BD2C-8879-18A0-323E0DC1C28B}"/>
              </a:ext>
            </a:extLst>
          </p:cNvPr>
          <p:cNvSpPr/>
          <p:nvPr/>
        </p:nvSpPr>
        <p:spPr>
          <a:xfrm>
            <a:off x="163498" y="2992760"/>
            <a:ext cx="4103702" cy="36004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All 1200 MHz in 6 GHz unlicensed?</a:t>
            </a:r>
          </a:p>
        </p:txBody>
      </p:sp>
      <p:sp>
        <p:nvSpPr>
          <p:cNvPr id="7" name="Rectangle 6">
            <a:extLst>
              <a:ext uri="{FF2B5EF4-FFF2-40B4-BE49-F238E27FC236}">
                <a16:creationId xmlns:a16="http://schemas.microsoft.com/office/drawing/2014/main" id="{FB9C8B3C-93DE-2DA9-3B64-61EF75F2AEC3}"/>
              </a:ext>
            </a:extLst>
          </p:cNvPr>
          <p:cNvSpPr/>
          <p:nvPr/>
        </p:nvSpPr>
        <p:spPr>
          <a:xfrm>
            <a:off x="4728067" y="2991275"/>
            <a:ext cx="4252436" cy="36004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All 1200 MHz in 6 GHz unlicensed?</a:t>
            </a:r>
          </a:p>
        </p:txBody>
      </p:sp>
      <p:sp>
        <p:nvSpPr>
          <p:cNvPr id="8" name="Rectangle 7">
            <a:extLst>
              <a:ext uri="{FF2B5EF4-FFF2-40B4-BE49-F238E27FC236}">
                <a16:creationId xmlns:a16="http://schemas.microsoft.com/office/drawing/2014/main" id="{910AC70D-68AB-58B8-C452-5EA5D7C486E1}"/>
              </a:ext>
            </a:extLst>
          </p:cNvPr>
          <p:cNvSpPr/>
          <p:nvPr/>
        </p:nvSpPr>
        <p:spPr>
          <a:xfrm>
            <a:off x="152401" y="1916832"/>
            <a:ext cx="8828681" cy="36004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Wi-Fi is the prime technology in unlicenced spectrum?</a:t>
            </a:r>
          </a:p>
        </p:txBody>
      </p:sp>
      <p:sp>
        <p:nvSpPr>
          <p:cNvPr id="9" name="Rectangle 8">
            <a:extLst>
              <a:ext uri="{FF2B5EF4-FFF2-40B4-BE49-F238E27FC236}">
                <a16:creationId xmlns:a16="http://schemas.microsoft.com/office/drawing/2014/main" id="{CAAC7451-2E25-4F76-D078-9010F31B01F9}"/>
              </a:ext>
            </a:extLst>
          </p:cNvPr>
          <p:cNvSpPr/>
          <p:nvPr/>
        </p:nvSpPr>
        <p:spPr>
          <a:xfrm>
            <a:off x="168235" y="3968544"/>
            <a:ext cx="1988136" cy="1573056"/>
          </a:xfrm>
          <a:prstGeom prst="rect">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rgbClr val="00B050"/>
                </a:solidFill>
              </a:rPr>
              <a:t>Wi-Fi has room to grow &amp; thrive for benefit of all</a:t>
            </a:r>
          </a:p>
        </p:txBody>
      </p:sp>
      <p:sp>
        <p:nvSpPr>
          <p:cNvPr id="10" name="Rectangle 9">
            <a:extLst>
              <a:ext uri="{FF2B5EF4-FFF2-40B4-BE49-F238E27FC236}">
                <a16:creationId xmlns:a16="http://schemas.microsoft.com/office/drawing/2014/main" id="{A4E123E7-7C19-30FC-BCE5-5C6DD3ADF05C}"/>
              </a:ext>
            </a:extLst>
          </p:cNvPr>
          <p:cNvSpPr/>
          <p:nvPr/>
        </p:nvSpPr>
        <p:spPr>
          <a:xfrm>
            <a:off x="2279064" y="3962829"/>
            <a:ext cx="1988136" cy="1573056"/>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0000"/>
                </a:solidFill>
              </a:rPr>
              <a:t>Insufficient unlicensed spectrum for Wi-Fi to meet users’ needs!</a:t>
            </a:r>
          </a:p>
        </p:txBody>
      </p:sp>
      <p:sp>
        <p:nvSpPr>
          <p:cNvPr id="11" name="Rectangle 10">
            <a:extLst>
              <a:ext uri="{FF2B5EF4-FFF2-40B4-BE49-F238E27FC236}">
                <a16:creationId xmlns:a16="http://schemas.microsoft.com/office/drawing/2014/main" id="{8C11E00B-BEBB-A961-1608-AFA747BFC862}"/>
              </a:ext>
            </a:extLst>
          </p:cNvPr>
          <p:cNvSpPr/>
          <p:nvPr/>
        </p:nvSpPr>
        <p:spPr>
          <a:xfrm>
            <a:off x="4881750" y="3958917"/>
            <a:ext cx="1976250" cy="1573056"/>
          </a:xfrm>
          <a:prstGeom prst="rect">
            <a:avLst/>
          </a:prstGeom>
          <a:no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6600"/>
                </a:solidFill>
              </a:rPr>
              <a:t>Coex issue between</a:t>
            </a:r>
            <a:br>
              <a:rPr lang="en-AU" sz="1600" dirty="0">
                <a:solidFill>
                  <a:srgbClr val="FF6600"/>
                </a:solidFill>
              </a:rPr>
            </a:br>
            <a:r>
              <a:rPr lang="en-AU" sz="1600" dirty="0">
                <a:solidFill>
                  <a:srgbClr val="FF6600"/>
                </a:solidFill>
              </a:rPr>
              <a:t>Wi-Fi &amp; LAA/NR-U, mitigated by possibility of using avoidance</a:t>
            </a:r>
          </a:p>
        </p:txBody>
      </p:sp>
      <p:sp>
        <p:nvSpPr>
          <p:cNvPr id="12" name="Rectangle 11">
            <a:extLst>
              <a:ext uri="{FF2B5EF4-FFF2-40B4-BE49-F238E27FC236}">
                <a16:creationId xmlns:a16="http://schemas.microsoft.com/office/drawing/2014/main" id="{FF4C1884-DA34-A211-E15A-7921A25A145A}"/>
              </a:ext>
            </a:extLst>
          </p:cNvPr>
          <p:cNvSpPr/>
          <p:nvPr/>
        </p:nvSpPr>
        <p:spPr>
          <a:xfrm>
            <a:off x="7005410" y="3958024"/>
            <a:ext cx="1977559" cy="1582295"/>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0000"/>
                </a:solidFill>
              </a:rPr>
              <a:t>Coex issue between</a:t>
            </a:r>
            <a:br>
              <a:rPr lang="en-AU" sz="1600" dirty="0">
                <a:solidFill>
                  <a:srgbClr val="FF0000"/>
                </a:solidFill>
              </a:rPr>
            </a:br>
            <a:r>
              <a:rPr lang="en-AU" sz="1600" dirty="0">
                <a:solidFill>
                  <a:srgbClr val="FF0000"/>
                </a:solidFill>
              </a:rPr>
              <a:t>Wi-Fi &amp; LAA/NR-U, with no current known mitigations</a:t>
            </a:r>
          </a:p>
        </p:txBody>
      </p:sp>
      <p:pic>
        <p:nvPicPr>
          <p:cNvPr id="13" name="Picture 12">
            <a:extLst>
              <a:ext uri="{FF2B5EF4-FFF2-40B4-BE49-F238E27FC236}">
                <a16:creationId xmlns:a16="http://schemas.microsoft.com/office/drawing/2014/main" id="{1F1A2EFF-DBF0-AE16-C7AA-5FE67FE4FC35}"/>
              </a:ext>
            </a:extLst>
          </p:cNvPr>
          <p:cNvPicPr>
            <a:picLocks noChangeAspect="1"/>
          </p:cNvPicPr>
          <p:nvPr/>
        </p:nvPicPr>
        <p:blipFill>
          <a:blip r:embed="rId2"/>
          <a:stretch>
            <a:fillRect/>
          </a:stretch>
        </p:blipFill>
        <p:spPr>
          <a:xfrm>
            <a:off x="923967" y="5562600"/>
            <a:ext cx="476672" cy="476672"/>
          </a:xfrm>
          <a:prstGeom prst="rect">
            <a:avLst/>
          </a:prstGeom>
        </p:spPr>
      </p:pic>
      <p:pic>
        <p:nvPicPr>
          <p:cNvPr id="14" name="Picture 13">
            <a:extLst>
              <a:ext uri="{FF2B5EF4-FFF2-40B4-BE49-F238E27FC236}">
                <a16:creationId xmlns:a16="http://schemas.microsoft.com/office/drawing/2014/main" id="{F9A649C9-5C87-9792-742A-88187B91FFB7}"/>
              </a:ext>
            </a:extLst>
          </p:cNvPr>
          <p:cNvPicPr>
            <a:picLocks noChangeAspect="1"/>
          </p:cNvPicPr>
          <p:nvPr/>
        </p:nvPicPr>
        <p:blipFill>
          <a:blip r:embed="rId3"/>
          <a:stretch>
            <a:fillRect/>
          </a:stretch>
        </p:blipFill>
        <p:spPr>
          <a:xfrm>
            <a:off x="5631539" y="5562600"/>
            <a:ext cx="476672" cy="476672"/>
          </a:xfrm>
          <a:prstGeom prst="rect">
            <a:avLst/>
          </a:prstGeom>
        </p:spPr>
      </p:pic>
      <p:pic>
        <p:nvPicPr>
          <p:cNvPr id="15" name="Picture 14">
            <a:extLst>
              <a:ext uri="{FF2B5EF4-FFF2-40B4-BE49-F238E27FC236}">
                <a16:creationId xmlns:a16="http://schemas.microsoft.com/office/drawing/2014/main" id="{64F392CB-D206-655C-6A14-3F98CDB6E2F5}"/>
              </a:ext>
            </a:extLst>
          </p:cNvPr>
          <p:cNvPicPr>
            <a:picLocks noChangeAspect="1"/>
          </p:cNvPicPr>
          <p:nvPr/>
        </p:nvPicPr>
        <p:blipFill>
          <a:blip r:embed="rId4"/>
          <a:stretch>
            <a:fillRect/>
          </a:stretch>
        </p:blipFill>
        <p:spPr>
          <a:xfrm>
            <a:off x="2967732" y="5553517"/>
            <a:ext cx="476672" cy="476672"/>
          </a:xfrm>
          <a:prstGeom prst="rect">
            <a:avLst/>
          </a:prstGeom>
        </p:spPr>
      </p:pic>
      <p:pic>
        <p:nvPicPr>
          <p:cNvPr id="16" name="Picture 2" descr="☹">
            <a:extLst>
              <a:ext uri="{FF2B5EF4-FFF2-40B4-BE49-F238E27FC236}">
                <a16:creationId xmlns:a16="http://schemas.microsoft.com/office/drawing/2014/main" id="{68BABC54-1635-43D7-753E-9FB8A8766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5590" y="5562600"/>
            <a:ext cx="476672" cy="47667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6618CC39-FE5C-2558-5834-47FE4E45F1D8}"/>
              </a:ext>
            </a:extLst>
          </p:cNvPr>
          <p:cNvCxnSpPr>
            <a:cxnSpLocks/>
            <a:endCxn id="6" idx="0"/>
          </p:cNvCxnSpPr>
          <p:nvPr/>
        </p:nvCxnSpPr>
        <p:spPr>
          <a:xfrm flipH="1">
            <a:off x="2215349" y="2276872"/>
            <a:ext cx="12351" cy="715888"/>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A8D1211-2DBA-140E-6AD7-5E3BA9128E5F}"/>
              </a:ext>
            </a:extLst>
          </p:cNvPr>
          <p:cNvCxnSpPr>
            <a:cxnSpLocks/>
            <a:endCxn id="7" idx="0"/>
          </p:cNvCxnSpPr>
          <p:nvPr/>
        </p:nvCxnSpPr>
        <p:spPr>
          <a:xfrm flipH="1">
            <a:off x="6854285" y="2276872"/>
            <a:ext cx="3715" cy="714403"/>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73E69BF-0A1D-527C-BE04-862286E6598B}"/>
              </a:ext>
            </a:extLst>
          </p:cNvPr>
          <p:cNvCxnSpPr>
            <a:cxnSpLocks/>
            <a:endCxn id="9" idx="0"/>
          </p:cNvCxnSpPr>
          <p:nvPr/>
        </p:nvCxnSpPr>
        <p:spPr>
          <a:xfrm>
            <a:off x="1162303" y="3351315"/>
            <a:ext cx="0" cy="617229"/>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B1A91A2-D69F-8B28-9716-10C1E1B1E594}"/>
              </a:ext>
            </a:extLst>
          </p:cNvPr>
          <p:cNvCxnSpPr>
            <a:cxnSpLocks/>
            <a:endCxn id="10" idx="0"/>
          </p:cNvCxnSpPr>
          <p:nvPr/>
        </p:nvCxnSpPr>
        <p:spPr>
          <a:xfrm flipH="1">
            <a:off x="3273132" y="3351315"/>
            <a:ext cx="994" cy="611514"/>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BB08013-9B77-E37A-E66C-A0F11A22F5B7}"/>
              </a:ext>
            </a:extLst>
          </p:cNvPr>
          <p:cNvCxnSpPr>
            <a:cxnSpLocks/>
            <a:endCxn id="11" idx="0"/>
          </p:cNvCxnSpPr>
          <p:nvPr/>
        </p:nvCxnSpPr>
        <p:spPr>
          <a:xfrm>
            <a:off x="5869875" y="3351315"/>
            <a:ext cx="0" cy="607602"/>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0483386-9456-9896-EC15-A27B2C62A153}"/>
              </a:ext>
            </a:extLst>
          </p:cNvPr>
          <p:cNvCxnSpPr>
            <a:cxnSpLocks/>
            <a:endCxn id="12" idx="0"/>
          </p:cNvCxnSpPr>
          <p:nvPr/>
        </p:nvCxnSpPr>
        <p:spPr>
          <a:xfrm>
            <a:off x="7994190" y="3352800"/>
            <a:ext cx="0" cy="605224"/>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F1DA23E-D0B0-689B-AED5-A6822AD27E99}"/>
              </a:ext>
            </a:extLst>
          </p:cNvPr>
          <p:cNvSpPr/>
          <p:nvPr/>
        </p:nvSpPr>
        <p:spPr>
          <a:xfrm>
            <a:off x="2328663" y="2335635"/>
            <a:ext cx="4482960" cy="5312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i="1" dirty="0">
                <a:solidFill>
                  <a:schemeClr val="tx1"/>
                </a:solidFill>
              </a:rPr>
              <a:t>It is unclear whether NR-U will succeed;</a:t>
            </a:r>
          </a:p>
          <a:p>
            <a:pPr algn="ctr"/>
            <a:r>
              <a:rPr lang="en-AU" sz="1600" i="1" dirty="0">
                <a:solidFill>
                  <a:schemeClr val="tx1"/>
                </a:solidFill>
              </a:rPr>
              <a:t>LAA has not succeeded so far</a:t>
            </a:r>
          </a:p>
        </p:txBody>
      </p:sp>
      <p:sp>
        <p:nvSpPr>
          <p:cNvPr id="24" name="Rectangle 23">
            <a:extLst>
              <a:ext uri="{FF2B5EF4-FFF2-40B4-BE49-F238E27FC236}">
                <a16:creationId xmlns:a16="http://schemas.microsoft.com/office/drawing/2014/main" id="{630C20C9-ABA9-EE73-B797-D0DE7AA4EA58}"/>
              </a:ext>
            </a:extLst>
          </p:cNvPr>
          <p:cNvSpPr/>
          <p:nvPr/>
        </p:nvSpPr>
        <p:spPr>
          <a:xfrm flipH="1">
            <a:off x="1600200" y="2636912"/>
            <a:ext cx="576063"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Yes</a:t>
            </a:r>
          </a:p>
        </p:txBody>
      </p:sp>
      <p:sp>
        <p:nvSpPr>
          <p:cNvPr id="25" name="Rectangle 24">
            <a:extLst>
              <a:ext uri="{FF2B5EF4-FFF2-40B4-BE49-F238E27FC236}">
                <a16:creationId xmlns:a16="http://schemas.microsoft.com/office/drawing/2014/main" id="{B5C38D7F-22E9-65B2-B3B2-319DAAFD5D86}"/>
              </a:ext>
            </a:extLst>
          </p:cNvPr>
          <p:cNvSpPr/>
          <p:nvPr/>
        </p:nvSpPr>
        <p:spPr>
          <a:xfrm flipH="1">
            <a:off x="6853643" y="2667000"/>
            <a:ext cx="613957" cy="3541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No</a:t>
            </a:r>
          </a:p>
        </p:txBody>
      </p:sp>
      <p:sp>
        <p:nvSpPr>
          <p:cNvPr id="26" name="Rectangle 25">
            <a:extLst>
              <a:ext uri="{FF2B5EF4-FFF2-40B4-BE49-F238E27FC236}">
                <a16:creationId xmlns:a16="http://schemas.microsoft.com/office/drawing/2014/main" id="{B2B93BAF-1A74-73E8-C67E-A7DF4CBE14EE}"/>
              </a:ext>
            </a:extLst>
          </p:cNvPr>
          <p:cNvSpPr/>
          <p:nvPr/>
        </p:nvSpPr>
        <p:spPr>
          <a:xfrm flipH="1">
            <a:off x="1149810" y="3604805"/>
            <a:ext cx="576063"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Yes</a:t>
            </a:r>
          </a:p>
        </p:txBody>
      </p:sp>
      <p:sp>
        <p:nvSpPr>
          <p:cNvPr id="27" name="Rectangle 26">
            <a:extLst>
              <a:ext uri="{FF2B5EF4-FFF2-40B4-BE49-F238E27FC236}">
                <a16:creationId xmlns:a16="http://schemas.microsoft.com/office/drawing/2014/main" id="{3DE82BF4-A809-634F-05BD-3A054A6F48AF}"/>
              </a:ext>
            </a:extLst>
          </p:cNvPr>
          <p:cNvSpPr/>
          <p:nvPr/>
        </p:nvSpPr>
        <p:spPr>
          <a:xfrm flipH="1">
            <a:off x="3206068" y="3604805"/>
            <a:ext cx="613957" cy="3541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No</a:t>
            </a:r>
          </a:p>
        </p:txBody>
      </p:sp>
      <p:sp>
        <p:nvSpPr>
          <p:cNvPr id="28" name="Rectangle 27">
            <a:extLst>
              <a:ext uri="{FF2B5EF4-FFF2-40B4-BE49-F238E27FC236}">
                <a16:creationId xmlns:a16="http://schemas.microsoft.com/office/drawing/2014/main" id="{845E7E88-C474-D246-5260-663C1E13D2D9}"/>
              </a:ext>
            </a:extLst>
          </p:cNvPr>
          <p:cNvSpPr/>
          <p:nvPr/>
        </p:nvSpPr>
        <p:spPr>
          <a:xfrm flipH="1">
            <a:off x="7933926" y="3623171"/>
            <a:ext cx="613957" cy="3541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No</a:t>
            </a:r>
          </a:p>
        </p:txBody>
      </p:sp>
      <p:sp>
        <p:nvSpPr>
          <p:cNvPr id="29" name="Rectangle 28">
            <a:extLst>
              <a:ext uri="{FF2B5EF4-FFF2-40B4-BE49-F238E27FC236}">
                <a16:creationId xmlns:a16="http://schemas.microsoft.com/office/drawing/2014/main" id="{59321B00-5A06-6FB6-FA7F-6C0A9F553AF8}"/>
              </a:ext>
            </a:extLst>
          </p:cNvPr>
          <p:cNvSpPr/>
          <p:nvPr/>
        </p:nvSpPr>
        <p:spPr>
          <a:xfrm flipH="1">
            <a:off x="5869875" y="3623171"/>
            <a:ext cx="576063"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solidFill>
              </a:rPr>
              <a:t>Yes</a:t>
            </a:r>
          </a:p>
        </p:txBody>
      </p:sp>
      <p:sp>
        <p:nvSpPr>
          <p:cNvPr id="30" name="Rectangle 29">
            <a:extLst>
              <a:ext uri="{FF2B5EF4-FFF2-40B4-BE49-F238E27FC236}">
                <a16:creationId xmlns:a16="http://schemas.microsoft.com/office/drawing/2014/main" id="{E5CD4DE3-5A0D-66CC-6908-025CC012C3CA}"/>
              </a:ext>
            </a:extLst>
          </p:cNvPr>
          <p:cNvSpPr/>
          <p:nvPr/>
        </p:nvSpPr>
        <p:spPr>
          <a:xfrm>
            <a:off x="3213861" y="3380029"/>
            <a:ext cx="2869805" cy="5312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i="1" dirty="0">
                <a:solidFill>
                  <a:schemeClr val="tx1"/>
                </a:solidFill>
              </a:rPr>
              <a:t>Answer will vary</a:t>
            </a:r>
            <a:br>
              <a:rPr lang="en-AU" sz="1600" i="1" dirty="0">
                <a:solidFill>
                  <a:schemeClr val="tx1"/>
                </a:solidFill>
              </a:rPr>
            </a:br>
            <a:r>
              <a:rPr lang="en-AU" sz="1600" i="1" dirty="0">
                <a:solidFill>
                  <a:schemeClr val="tx1"/>
                </a:solidFill>
              </a:rPr>
              <a:t>by country</a:t>
            </a:r>
          </a:p>
        </p:txBody>
      </p:sp>
      <p:sp>
        <p:nvSpPr>
          <p:cNvPr id="31" name="TextBox 30">
            <a:extLst>
              <a:ext uri="{FF2B5EF4-FFF2-40B4-BE49-F238E27FC236}">
                <a16:creationId xmlns:a16="http://schemas.microsoft.com/office/drawing/2014/main" id="{EDA4C8B4-D11A-1C2E-5F00-0497B53CD4E7}"/>
              </a:ext>
            </a:extLst>
          </p:cNvPr>
          <p:cNvSpPr txBox="1"/>
          <p:nvPr/>
        </p:nvSpPr>
        <p:spPr>
          <a:xfrm>
            <a:off x="1752599" y="6091597"/>
            <a:ext cx="3581401" cy="369332"/>
          </a:xfrm>
          <a:prstGeom prst="rect">
            <a:avLst/>
          </a:prstGeom>
          <a:noFill/>
        </p:spPr>
        <p:txBody>
          <a:bodyPr wrap="square">
            <a:spAutoFit/>
          </a:bodyPr>
          <a:lstStyle/>
          <a:p>
            <a:pPr algn="ctr"/>
            <a:r>
              <a:rPr lang="en-AU" sz="1800" b="1" i="1" dirty="0">
                <a:solidFill>
                  <a:srgbClr val="00B050"/>
                </a:solidFill>
                <a:latin typeface="+mj-lt"/>
              </a:rPr>
              <a:t>1200 MHz of unlicensed is vital</a:t>
            </a:r>
            <a:endParaRPr lang="en-AU" b="1" dirty="0">
              <a:solidFill>
                <a:srgbClr val="00B050"/>
              </a:solidFill>
              <a:latin typeface="+mj-lt"/>
            </a:endParaRPr>
          </a:p>
        </p:txBody>
      </p:sp>
      <p:cxnSp>
        <p:nvCxnSpPr>
          <p:cNvPr id="32" name="Connector: Elbow 31">
            <a:extLst>
              <a:ext uri="{FF2B5EF4-FFF2-40B4-BE49-F238E27FC236}">
                <a16:creationId xmlns:a16="http://schemas.microsoft.com/office/drawing/2014/main" id="{C4A9F4C8-27FF-7716-D684-1EE22BEA1FE4}"/>
              </a:ext>
            </a:extLst>
          </p:cNvPr>
          <p:cNvCxnSpPr>
            <a:cxnSpLocks/>
            <a:stCxn id="31" idx="1"/>
            <a:endCxn id="13" idx="2"/>
          </p:cNvCxnSpPr>
          <p:nvPr/>
        </p:nvCxnSpPr>
        <p:spPr>
          <a:xfrm rot="10800000">
            <a:off x="1162303" y="6039273"/>
            <a:ext cx="590296" cy="236991"/>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2EA40E9A-E7E0-F064-AB9A-59DA04C41719}"/>
              </a:ext>
            </a:extLst>
          </p:cNvPr>
          <p:cNvCxnSpPr>
            <a:cxnSpLocks/>
            <a:stCxn id="31" idx="3"/>
            <a:endCxn id="14" idx="2"/>
          </p:cNvCxnSpPr>
          <p:nvPr/>
        </p:nvCxnSpPr>
        <p:spPr>
          <a:xfrm flipV="1">
            <a:off x="5334000" y="6039272"/>
            <a:ext cx="535875" cy="236991"/>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36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status?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80</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81</a:t>
            </a:fld>
            <a:endParaRPr lang="en-US" dirty="0"/>
          </a:p>
        </p:txBody>
      </p:sp>
    </p:spTree>
    <p:extLst>
      <p:ext uri="{BB962C8B-B14F-4D97-AF65-F5344CB8AC3E}">
        <p14:creationId xmlns:p14="http://schemas.microsoft.com/office/powerpoint/2010/main" val="22650781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was not much to report to the Coex SC in relation to 60 GHz </a:t>
            </a:r>
            <a:r>
              <a:rPr lang="en-AU" dirty="0" err="1"/>
              <a:t>coex</a:t>
            </a:r>
            <a:r>
              <a:rPr lang="en-AU" dirty="0"/>
              <a:t> in May 2022</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a:t>
            </a:r>
          </a:p>
          <a:p>
            <a:pPr lvl="1"/>
            <a:r>
              <a:rPr lang="en-AU" dirty="0"/>
              <a:t>… and in May 2022 he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dirty="0"/>
          </a:p>
        </p:txBody>
      </p:sp>
    </p:spTree>
    <p:extLst>
      <p:ext uri="{BB962C8B-B14F-4D97-AF65-F5344CB8AC3E}">
        <p14:creationId xmlns:p14="http://schemas.microsoft.com/office/powerpoint/2010/main" val="28594152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p:txBody>
          <a:bodyPr/>
          <a:lstStyle/>
          <a:p>
            <a:r>
              <a:rPr lang="en-AU" dirty="0"/>
              <a:t>… and there is not much to report to the Coex SC in relation to 60 GHz </a:t>
            </a:r>
            <a:r>
              <a:rPr lang="en-AU" dirty="0" err="1"/>
              <a:t>coex</a:t>
            </a:r>
            <a:r>
              <a:rPr lang="en-AU" dirty="0"/>
              <a:t> in Sept 2022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p:txBody>
          <a:bodyPr/>
          <a:lstStyle/>
          <a:p>
            <a:pPr lvl="1"/>
            <a:r>
              <a:rPr lang="en-AU" dirty="0"/>
              <a:t>Alecsander Eitan (Qualcomm) provided an update on 60 GHz </a:t>
            </a:r>
            <a:r>
              <a:rPr lang="en-AU" dirty="0" err="1"/>
              <a:t>coex</a:t>
            </a:r>
            <a:r>
              <a:rPr lang="en-AU" dirty="0"/>
              <a:t> activities in July 2022</a:t>
            </a:r>
          </a:p>
          <a:p>
            <a:pPr lvl="2"/>
            <a:r>
              <a:rPr lang="en-US" i="1" dirty="0"/>
              <a:t>There was no change in the last months. </a:t>
            </a:r>
            <a:endParaRPr lang="en-AU" i="1" dirty="0"/>
          </a:p>
          <a:p>
            <a:pPr lvl="2"/>
            <a:r>
              <a:rPr lang="en-US" i="1" dirty="0"/>
              <a:t>The situation is exactly the same: </a:t>
            </a:r>
            <a:endParaRPr lang="en-AU" i="1" dirty="0"/>
          </a:p>
          <a:p>
            <a:pPr lvl="2"/>
            <a:r>
              <a:rPr lang="en-US" i="1" dirty="0"/>
              <a:t>“The FCC 60GHz NPRM is still undergoing so it may be premature to close this topic, however we don’t have any details that we can present.  We can reevaluate the situation in the future meeting. “</a:t>
            </a:r>
            <a:endParaRPr lang="en-AU" i="1" dirty="0"/>
          </a:p>
          <a:p>
            <a:pPr lvl="1"/>
            <a:r>
              <a:rPr lang="en-AU" dirty="0"/>
              <a:t>And there has been no further update in Sept 2022</a:t>
            </a:r>
          </a:p>
          <a:p>
            <a:pPr lvl="1"/>
            <a:r>
              <a:rPr lang="en-AU" dirty="0"/>
              <a:t>At this point, the plan is to keep monitoring …</a:t>
            </a:r>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dirty="0"/>
          </a:p>
        </p:txBody>
      </p:sp>
    </p:spTree>
    <p:extLst>
      <p:ext uri="{BB962C8B-B14F-4D97-AF65-F5344CB8AC3E}">
        <p14:creationId xmlns:p14="http://schemas.microsoft.com/office/powerpoint/2010/main" val="23124705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84</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Nov 2022 (hybrid meeting in Bangkok)</a:t>
            </a:r>
          </a:p>
        </p:txBody>
      </p:sp>
      <p:sp>
        <p:nvSpPr>
          <p:cNvPr id="3" name="Content Placeholder 2"/>
          <p:cNvSpPr>
            <a:spLocks noGrp="1"/>
          </p:cNvSpPr>
          <p:nvPr>
            <p:ph idx="1"/>
          </p:nvPr>
        </p:nvSpPr>
        <p:spPr>
          <a:xfrm>
            <a:off x="685800" y="1752600"/>
            <a:ext cx="7772400" cy="4114800"/>
          </a:xfrm>
        </p:spPr>
        <p:txBody>
          <a:bodyPr/>
          <a:lstStyle/>
          <a:p>
            <a:r>
              <a:rPr lang="en-AU" dirty="0"/>
              <a:t>Possible agenda items for Bangkok</a:t>
            </a:r>
            <a:r>
              <a:rPr lang="en-AU" b="0" dirty="0"/>
              <a:t> …</a:t>
            </a:r>
            <a:endParaRPr lang="en-AU" dirty="0"/>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Discuss answers to questions discussed today</a:t>
            </a:r>
          </a:p>
          <a:p>
            <a:pPr lvl="2"/>
            <a:r>
              <a:rPr lang="en-AU" dirty="0"/>
              <a:t>Do we have a </a:t>
            </a:r>
            <a:r>
              <a:rPr lang="en-AU" dirty="0" err="1"/>
              <a:t>coex</a:t>
            </a:r>
            <a:r>
              <a:rPr lang="en-AU" dirty="0"/>
              <a:t> issue between LAA/NR-U and W-Fi?</a:t>
            </a:r>
          </a:p>
          <a:p>
            <a:pPr lvl="2"/>
            <a:r>
              <a:rPr lang="en-AU" dirty="0"/>
              <a:t>What should be do about 802.11ax/be </a:t>
            </a:r>
            <a:r>
              <a:rPr lang="en-AU" dirty="0" err="1"/>
              <a:t>coex</a:t>
            </a:r>
            <a:r>
              <a:rPr lang="en-AU" dirty="0"/>
              <a:t> in 5 </a:t>
            </a:r>
            <a:r>
              <a:rPr lang="en-AU" dirty="0" err="1"/>
              <a:t>Ghz</a:t>
            </a:r>
            <a:r>
              <a:rPr lang="en-AU" dirty="0"/>
              <a:t> in Europe</a:t>
            </a:r>
          </a:p>
          <a:p>
            <a:pPr lvl="1"/>
            <a:r>
              <a:rPr lang="en-AU" dirty="0"/>
              <a:t>Hear updates</a:t>
            </a:r>
          </a:p>
          <a:p>
            <a:pPr lvl="2"/>
            <a:r>
              <a:rPr lang="en-AU" dirty="0"/>
              <a:t>SL-U</a:t>
            </a:r>
          </a:p>
          <a:p>
            <a:pPr lvl="2"/>
            <a:r>
              <a:rPr lang="en-AU" dirty="0"/>
              <a:t>60 GHz</a:t>
            </a:r>
          </a:p>
          <a:p>
            <a:pPr lvl="2"/>
            <a:r>
              <a:rPr lang="en-AU" dirty="0"/>
              <a:t>BT in 6 GHz</a:t>
            </a:r>
          </a:p>
          <a:p>
            <a:pPr lvl="2"/>
            <a:r>
              <a:rPr lang="en-AU" dirty="0"/>
              <a:t>802.15.5ab UWB</a:t>
            </a:r>
          </a:p>
          <a:p>
            <a:pPr lvl="2"/>
            <a:r>
              <a:rPr lang="en-AU" dirty="0"/>
              <a:t>NB FH</a:t>
            </a:r>
          </a:p>
          <a:p>
            <a:pPr lvl="1"/>
            <a:r>
              <a:rPr lang="en-AU" b="1" dirty="0"/>
              <a:t>… but as usual, submissions are requested!</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85</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DDB6-37B1-17B5-09BB-0AD4630FDC86}"/>
              </a:ext>
            </a:extLst>
          </p:cNvPr>
          <p:cNvSpPr>
            <a:spLocks noGrp="1"/>
          </p:cNvSpPr>
          <p:nvPr>
            <p:ph type="title"/>
          </p:nvPr>
        </p:nvSpPr>
        <p:spPr/>
        <p:txBody>
          <a:bodyPr/>
          <a:lstStyle/>
          <a:p>
            <a:r>
              <a:rPr lang="en-AU" dirty="0"/>
              <a:t>Other potential topics for Nov 2022</a:t>
            </a:r>
          </a:p>
        </p:txBody>
      </p:sp>
      <p:sp>
        <p:nvSpPr>
          <p:cNvPr id="3" name="Content Placeholder 2">
            <a:extLst>
              <a:ext uri="{FF2B5EF4-FFF2-40B4-BE49-F238E27FC236}">
                <a16:creationId xmlns:a16="http://schemas.microsoft.com/office/drawing/2014/main" id="{BF5B1EC5-A59B-ACE0-EE60-2A127A438753}"/>
              </a:ext>
            </a:extLst>
          </p:cNvPr>
          <p:cNvSpPr>
            <a:spLocks noGrp="1"/>
          </p:cNvSpPr>
          <p:nvPr>
            <p:ph idx="1"/>
          </p:nvPr>
        </p:nvSpPr>
        <p:spPr/>
        <p:txBody>
          <a:bodyPr/>
          <a:lstStyle/>
          <a:p>
            <a:pPr lvl="1"/>
            <a:r>
              <a:rPr lang="en-AU" dirty="0"/>
              <a:t>Sumit Roy (</a:t>
            </a:r>
            <a:r>
              <a:rPr lang="en-AU" dirty="0" err="1"/>
              <a:t>UofW</a:t>
            </a:r>
            <a:r>
              <a:rPr lang="en-AU" dirty="0"/>
              <a:t>) is planning to provide some new </a:t>
            </a:r>
            <a:r>
              <a:rPr lang="en-AU" dirty="0" err="1"/>
              <a:t>coex</a:t>
            </a:r>
            <a:r>
              <a:rPr lang="en-AU" dirty="0"/>
              <a:t> results in Sep/Nov 2022</a:t>
            </a:r>
          </a:p>
          <a:p>
            <a:pPr lvl="2"/>
            <a:r>
              <a:rPr lang="en-AU" i="1" dirty="0">
                <a:solidFill>
                  <a:srgbClr val="FF0000"/>
                </a:solidFill>
              </a:rPr>
              <a:t>Abstract tbd</a:t>
            </a:r>
          </a:p>
          <a:p>
            <a:pPr lvl="2"/>
            <a:r>
              <a:rPr lang="en-AU" dirty="0"/>
              <a:t>An invitation will be sent</a:t>
            </a:r>
            <a:endParaRPr lang="en-AU" i="1" dirty="0">
              <a:solidFill>
                <a:srgbClr val="FF0000"/>
              </a:solidFill>
            </a:endParaRPr>
          </a:p>
          <a:p>
            <a:pPr lvl="1"/>
            <a:r>
              <a:rPr lang="en-AU" dirty="0"/>
              <a:t>We could hear about ML based coexistence between Wi-Fi and NR-U/LAA from Szymon </a:t>
            </a:r>
            <a:r>
              <a:rPr lang="en-AU" dirty="0" err="1"/>
              <a:t>Szott</a:t>
            </a:r>
            <a:r>
              <a:rPr lang="en-AU" dirty="0"/>
              <a:t> (AGH University)</a:t>
            </a:r>
          </a:p>
          <a:p>
            <a:pPr lvl="2"/>
            <a:r>
              <a:rPr lang="en-AU" dirty="0"/>
              <a:t>See </a:t>
            </a:r>
            <a:r>
              <a:rPr lang="en-AU" dirty="0">
                <a:hlinkClick r:id="rId2"/>
              </a:rPr>
              <a:t>11-22-0979-01</a:t>
            </a:r>
            <a:r>
              <a:rPr lang="en-AU" dirty="0"/>
              <a:t> (presentation to AIML TIG)</a:t>
            </a:r>
          </a:p>
          <a:p>
            <a:pPr lvl="2"/>
            <a:r>
              <a:rPr lang="en-AU" dirty="0"/>
              <a:t>An invitation will be sent</a:t>
            </a:r>
          </a:p>
        </p:txBody>
      </p:sp>
      <p:sp>
        <p:nvSpPr>
          <p:cNvPr id="4" name="Footer Placeholder 3">
            <a:extLst>
              <a:ext uri="{FF2B5EF4-FFF2-40B4-BE49-F238E27FC236}">
                <a16:creationId xmlns:a16="http://schemas.microsoft.com/office/drawing/2014/main" id="{2E2C8DB3-1863-9FDD-EBF5-4DC081DD0C3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026ABE4-EE17-6AA9-70B0-EA006956CA2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dirty="0"/>
          </a:p>
        </p:txBody>
      </p:sp>
    </p:spTree>
    <p:extLst>
      <p:ext uri="{BB962C8B-B14F-4D97-AF65-F5344CB8AC3E}">
        <p14:creationId xmlns:p14="http://schemas.microsoft.com/office/powerpoint/2010/main" val="13322607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hybrid</a:t>
            </a:r>
            <a:r>
              <a:rPr lang="en-AU" i="1" dirty="0"/>
              <a:t> </a:t>
            </a:r>
            <a:r>
              <a:rPr lang="en-AU" dirty="0"/>
              <a:t>meeting in September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87</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9923</Words>
  <Application>Microsoft Office PowerPoint</Application>
  <PresentationFormat>On-screen Show (4:3)</PresentationFormat>
  <Paragraphs>1150</Paragraphs>
  <Slides>87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CiscoSansTT ExtraLight</vt:lpstr>
      <vt:lpstr>Times New Roman</vt:lpstr>
      <vt:lpstr>802-11-Submission</vt:lpstr>
      <vt:lpstr>Agenda for IEEE 802.11 Coexistence SC hybrid meeting in September 2022</vt:lpstr>
      <vt:lpstr>Welcome to the second hybrid meeting of the IEEE 802.11 Coexistence SC in September 2022</vt:lpstr>
      <vt:lpstr>Registration is required for the IEEE 802.11 WG electronic interim session in September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hybrid IEEE 802.11 WG plenary meeting in September 2022</vt:lpstr>
      <vt:lpstr>The Coex SC will consider a proposed agenda for its hybrid meeting in Sep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hybrid meeting minutes from July 2022</vt:lpstr>
      <vt:lpstr>PowerPoint Presentation</vt:lpstr>
      <vt:lpstr>The Coex SC has been tracking two Harmonised Standards in ETSI BRAN for 5/6 GHz coexistence</vt:lpstr>
      <vt:lpstr>Note that ESTI BRAN documents are available to IEEE 802.11 WG members</vt:lpstr>
      <vt:lpstr>ETSI BRAN will continue to discuss coexistence &amp; other issues going forward</vt:lpstr>
      <vt:lpstr>PowerPoint Presentation</vt:lpstr>
      <vt:lpstr>The latest revision of EN 301 893 (5 GHz) is progressing slower than hoped/expected</vt:lpstr>
      <vt:lpstr>PowerPoint Presentation</vt:lpstr>
      <vt:lpstr>The latest revision of EN 303 687 (6 GHz) will now be sent for EC review</vt:lpstr>
      <vt:lpstr>There are some open issues in the current EN 303 687 that may be addressed in the next revision</vt:lpstr>
      <vt:lpstr>Coex SC has parked the issue of 802.11be compatibility with EN 301 893 (5 GHz) &amp; EN 303 687 (6 GHz) </vt:lpstr>
      <vt:lpstr>PowerPoint Presentation</vt:lpstr>
      <vt:lpstr>Coex work in the IEEE 802.11 WG over the last 5+ years has had a positive impact (directly &amp; indirectly)</vt:lpstr>
      <vt:lpstr>Coexistence between different technologies may still be a problem in real deployments</vt:lpstr>
      <vt:lpstr>The Coex SC heard about an LAA/Wi-Fi coexistence studies in Chicago throughout 2021</vt:lpstr>
      <vt:lpstr>Experiments reported in Jan 2021 showed LAA has a significant adverse impact on Wi-Fi Beacons</vt:lpstr>
      <vt:lpstr>Experiments reported in Jan 2021 showed LAA also has a significant adverse impact on Wi-Fi data</vt:lpstr>
      <vt:lpstr>New measurements reported in Nov 2021 seem to confirm the adverse impact of LAA on Wi-Fi</vt:lpstr>
      <vt:lpstr>There will not be a Wi-Fi/LAA coexistence problem if LAA is not widely deployed</vt:lpstr>
      <vt:lpstr>There was a some LAA deployment in Chicago as early as Jan 2020</vt:lpstr>
      <vt:lpstr>We have tracked the use of 5G by SPs in unlicensed bands to highlight the importance of coexistence work</vt:lpstr>
      <vt:lpstr>We have tracked the use of 5G by SPs in unlicensed bands to highlight the importance of coexistence work</vt:lpstr>
      <vt:lpstr>The number of deployed/planned LAA networks is steady … suggesting less need for concern</vt:lpstr>
      <vt:lpstr>The growth of LAA devices is slowly growing … suggesting some need for concern about Wi-Fi coex</vt:lpstr>
      <vt:lpstr>Limited LAA deployment does not mean NR-U (if widely deployed) will not be a problem</vt:lpstr>
      <vt:lpstr>In July 2022, the Coex SC briefly discussed potential paths &amp; possible questions to direct our work</vt:lpstr>
      <vt:lpstr>The plan today was to attempt to use straw polls to start understanding the answers to our questions ...</vt:lpstr>
      <vt:lpstr>Q: Do LAA/NR-U measurements of deployments suggest a significant coexistence issue for Wi-Fi? </vt:lpstr>
      <vt:lpstr>Q: Do LAA/NR-U deployment expectations suggest a significant coexistence issue for Wi-Fi? </vt:lpstr>
      <vt:lpstr>Q: What can we do to mitigate any coexistence risks? </vt:lpstr>
      <vt:lpstr>Q: What can we do to use spectrum to mitigate any coexistence risks? </vt:lpstr>
      <vt:lpstr>PowerPoint Presentation</vt:lpstr>
      <vt:lpstr>ETSI BRAN discussions have directly &amp; indirectly influenced sharing globally in the 5 GHz band</vt:lpstr>
      <vt:lpstr>The historical approach of allowing IEEE 802.11 compliant sharing in Europe is no longer acceptable</vt:lpstr>
      <vt:lpstr>A compromise was eventually found that allowed EN 301 893 to progress</vt:lpstr>
      <vt:lpstr>The EN 301 893 compromise results in potential 11a/n/ac/ax vs 11be coex issues!</vt:lpstr>
      <vt:lpstr>The Coex SC has focused on two main options to deal with the 5 GHz compromise in EN 301 893</vt:lpstr>
      <vt:lpstr>Option B: Should the 802.11 spec be refined to allow operation with ED-only @ -72 dBm?</vt:lpstr>
      <vt:lpstr>Option E: Should EN 301 893 be changed to always allow ED-only @ -62 dBm?</vt:lpstr>
      <vt:lpstr>In May 2021, the Coex SC heard claims for the optimum path for 5 GHz (&amp; 6 GHz) coexistence</vt:lpstr>
      <vt:lpstr>In Jul 2021, the Coex SC heard further claims for the optimum path for 5 GHz (&amp; 6 GHz) coexistence</vt:lpstr>
      <vt:lpstr>In May 2022, it was highlighted again that more work is required to choose a path</vt:lpstr>
      <vt:lpstr>In Jun 2022 at BRAN #114, an ambit claim to change EN 301 893 to ED-only @ -62 dBm was not accepted</vt:lpstr>
      <vt:lpstr>Assertions were made again at ETSI BRAN#115 that EN 301 893 should be changed to ED-only @ -62 dBm</vt:lpstr>
      <vt:lpstr>There is clearly a continuing difference of opinion on how 802.11be should operate under EN 301 893 </vt:lpstr>
      <vt:lpstr>The Coex SC probably needs more agreement on the problem before determining a path forward </vt:lpstr>
      <vt:lpstr>Q: Is there a problem under EN 301 893 if 802.11be is constrained by an ED-only @ -72 dBm rule? </vt:lpstr>
      <vt:lpstr>Q: Is LAA/NR-U deployment something we need to worry about? </vt:lpstr>
      <vt:lpstr>Q: What should Coex SC advocate? </vt:lpstr>
      <vt:lpstr>PowerPoint Presentation</vt:lpstr>
      <vt:lpstr>The Coex SC will continue to monitor potential coex impacts of 3GPP’s SL-U</vt:lpstr>
      <vt:lpstr>PowerPoint Presentation</vt:lpstr>
      <vt:lpstr>There is activity underway in IEEE 802.15.4ab with a potential impact on Wi-Fi coexistence</vt:lpstr>
      <vt:lpstr>The Coex SC briefly discussed the potential coex issue related to IEEE 802.15.4ab work in July 2022</vt:lpstr>
      <vt:lpstr>There are ongoing efforts to think about how we can avoid coex issue with 802.15.4ba going forward</vt:lpstr>
      <vt:lpstr>There are ongoing efforts to think about how we can avoid coex issue with 802.15.4ba going forward</vt:lpstr>
      <vt:lpstr>PowerPoint Presentation</vt:lpstr>
      <vt:lpstr>It appears Bluetooth SIG is planning operation in the 6 GHz band … and want to cooperate on coex issues</vt:lpstr>
      <vt:lpstr>NB FH coex could be difficult …</vt:lpstr>
      <vt:lpstr>PowerPoint Presentation</vt:lpstr>
      <vt:lpstr>6 GHz is opening globally for unlicenced operation …</vt:lpstr>
      <vt:lpstr>The new 6 GHz band will hopefully satisfy the demand for unlicensed bandwidth (especially for Wi-Fi)</vt:lpstr>
      <vt:lpstr>6 GHz spectrum is tied into coexistence … and is probably the key to avoiding the worst coex issues</vt:lpstr>
      <vt:lpstr>PowerPoint Presentation</vt:lpstr>
      <vt:lpstr>The Coex SC has previously discussed coexistence in 60 GHz … </vt:lpstr>
      <vt:lpstr>… but there was not much to report to the Coex SC in relation to 60 GHz coex in May 2022</vt:lpstr>
      <vt:lpstr>… and there is not much to report to the Coex SC in relation to 60 GHz coex in Sept 2022 </vt:lpstr>
      <vt:lpstr>PowerPoint Presentation</vt:lpstr>
      <vt:lpstr>The Coex SC will continue its normal business in Nov 2022 (hybrid meeting in Bangkok)</vt:lpstr>
      <vt:lpstr>Other potential topics for Nov 2022</vt:lpstr>
      <vt:lpstr>The IEEE 802.11 Coexistence SC hybrid meeting in September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2022-09-13T07:15:58Z</dcterms:modified>
</cp:coreProperties>
</file>