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Lst>
  <p:notesMasterIdLst>
    <p:notesMasterId r:id="rId39"/>
  </p:notesMasterIdLst>
  <p:handoutMasterIdLst>
    <p:handoutMasterId r:id="rId40"/>
  </p:handoutMasterIdLst>
  <p:sldIdLst>
    <p:sldId id="256" r:id="rId4"/>
    <p:sldId id="257" r:id="rId5"/>
    <p:sldId id="2367" r:id="rId6"/>
    <p:sldId id="283" r:id="rId7"/>
    <p:sldId id="281" r:id="rId8"/>
    <p:sldId id="262" r:id="rId9"/>
    <p:sldId id="265" r:id="rId10"/>
    <p:sldId id="266" r:id="rId11"/>
    <p:sldId id="267" r:id="rId12"/>
    <p:sldId id="2369" r:id="rId13"/>
    <p:sldId id="269" r:id="rId14"/>
    <p:sldId id="293" r:id="rId15"/>
    <p:sldId id="2368" r:id="rId16"/>
    <p:sldId id="2371" r:id="rId17"/>
    <p:sldId id="294" r:id="rId18"/>
    <p:sldId id="295" r:id="rId19"/>
    <p:sldId id="270" r:id="rId20"/>
    <p:sldId id="278" r:id="rId21"/>
    <p:sldId id="271" r:id="rId22"/>
    <p:sldId id="272" r:id="rId23"/>
    <p:sldId id="273" r:id="rId24"/>
    <p:sldId id="274" r:id="rId25"/>
    <p:sldId id="2373" r:id="rId26"/>
    <p:sldId id="277" r:id="rId27"/>
    <p:sldId id="275" r:id="rId28"/>
    <p:sldId id="276" r:id="rId29"/>
    <p:sldId id="279" r:id="rId30"/>
    <p:sldId id="263" r:id="rId31"/>
    <p:sldId id="286" r:id="rId32"/>
    <p:sldId id="288" r:id="rId33"/>
    <p:sldId id="289" r:id="rId34"/>
    <p:sldId id="287" r:id="rId35"/>
    <p:sldId id="290" r:id="rId36"/>
    <p:sldId id="268" r:id="rId37"/>
    <p:sldId id="291"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BB867-2529-4206-8B6C-4112B855FCFF}" v="7" dt="2022-09-15T22:17:58.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microsoft.com/office/2015/10/relationships/revisionInfo" Target="revisionInfo.xml"/><Relationship Id="rId20" Type="http://schemas.openxmlformats.org/officeDocument/2006/relationships/slide" Target="slides/slide17.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C14BB867-2529-4206-8B6C-4112B855FCFF}"/>
    <pc:docChg chg="undo custSel addSld delSld modSld sldOrd">
      <pc:chgData name="Peter Ecclesine (pecclesi)" userId="8026f3ca-466d-45df-ae34-64ba14570b27" providerId="ADAL" clId="{C14BB867-2529-4206-8B6C-4112B855FCFF}" dt="2022-09-15T22:25:04.901" v="1539" actId="20577"/>
      <pc:docMkLst>
        <pc:docMk/>
      </pc:docMkLst>
      <pc:sldChg chg="modSp mod">
        <pc:chgData name="Peter Ecclesine (pecclesi)" userId="8026f3ca-466d-45df-ae34-64ba14570b27" providerId="ADAL" clId="{C14BB867-2529-4206-8B6C-4112B855FCFF}" dt="2022-09-15T22:23:25.371" v="1533" actId="20577"/>
        <pc:sldMkLst>
          <pc:docMk/>
          <pc:sldMk cId="0" sldId="256"/>
        </pc:sldMkLst>
        <pc:spChg chg="mod">
          <ac:chgData name="Peter Ecclesine (pecclesi)" userId="8026f3ca-466d-45df-ae34-64ba14570b27" providerId="ADAL" clId="{C14BB867-2529-4206-8B6C-4112B855FCFF}" dt="2022-09-15T22:23:25.371" v="1533" actId="20577"/>
          <ac:spMkLst>
            <pc:docMk/>
            <pc:sldMk cId="0" sldId="256"/>
            <ac:spMk id="3074" creationId="{00000000-0000-0000-0000-000000000000}"/>
          </ac:spMkLst>
        </pc:spChg>
      </pc:sldChg>
      <pc:sldChg chg="modSp mod">
        <pc:chgData name="Peter Ecclesine (pecclesi)" userId="8026f3ca-466d-45df-ae34-64ba14570b27" providerId="ADAL" clId="{C14BB867-2529-4206-8B6C-4112B855FCFF}" dt="2022-09-13T17:22:58.602" v="1390" actId="20577"/>
        <pc:sldMkLst>
          <pc:docMk/>
          <pc:sldMk cId="1753890201" sldId="265"/>
        </pc:sldMkLst>
        <pc:spChg chg="mod">
          <ac:chgData name="Peter Ecclesine (pecclesi)" userId="8026f3ca-466d-45df-ae34-64ba14570b27" providerId="ADAL" clId="{C14BB867-2529-4206-8B6C-4112B855FCFF}" dt="2022-09-13T17:22:58.602" v="1390" actId="20577"/>
          <ac:spMkLst>
            <pc:docMk/>
            <pc:sldMk cId="1753890201" sldId="265"/>
            <ac:spMk id="9218" creationId="{00000000-0000-0000-0000-000000000000}"/>
          </ac:spMkLst>
        </pc:spChg>
      </pc:sldChg>
      <pc:sldChg chg="modSp mod">
        <pc:chgData name="Peter Ecclesine (pecclesi)" userId="8026f3ca-466d-45df-ae34-64ba14570b27" providerId="ADAL" clId="{C14BB867-2529-4206-8B6C-4112B855FCFF}" dt="2022-09-15T22:25:04.901" v="1539" actId="20577"/>
        <pc:sldMkLst>
          <pc:docMk/>
          <pc:sldMk cId="4177988227" sldId="274"/>
        </pc:sldMkLst>
        <pc:spChg chg="mod">
          <ac:chgData name="Peter Ecclesine (pecclesi)" userId="8026f3ca-466d-45df-ae34-64ba14570b27" providerId="ADAL" clId="{C14BB867-2529-4206-8B6C-4112B855FCFF}" dt="2022-09-15T22:25:04.901" v="1539" actId="20577"/>
          <ac:spMkLst>
            <pc:docMk/>
            <pc:sldMk cId="4177988227" sldId="274"/>
            <ac:spMk id="9218" creationId="{00000000-0000-0000-0000-000000000000}"/>
          </ac:spMkLst>
        </pc:spChg>
      </pc:sldChg>
      <pc:sldChg chg="modSp mod">
        <pc:chgData name="Peter Ecclesine (pecclesi)" userId="8026f3ca-466d-45df-ae34-64ba14570b27" providerId="ADAL" clId="{C14BB867-2529-4206-8B6C-4112B855FCFF}" dt="2022-09-15T22:24:19.787" v="1535" actId="20577"/>
        <pc:sldMkLst>
          <pc:docMk/>
          <pc:sldMk cId="1372385444" sldId="281"/>
        </pc:sldMkLst>
        <pc:spChg chg="mod">
          <ac:chgData name="Peter Ecclesine (pecclesi)" userId="8026f3ca-466d-45df-ae34-64ba14570b27" providerId="ADAL" clId="{C14BB867-2529-4206-8B6C-4112B855FCFF}" dt="2022-09-15T22:24:19.787" v="1535" actId="20577"/>
          <ac:spMkLst>
            <pc:docMk/>
            <pc:sldMk cId="1372385444" sldId="281"/>
            <ac:spMk id="9218" creationId="{00000000-0000-0000-0000-000000000000}"/>
          </ac:spMkLst>
        </pc:spChg>
      </pc:sldChg>
      <pc:sldChg chg="modSp mod">
        <pc:chgData name="Peter Ecclesine (pecclesi)" userId="8026f3ca-466d-45df-ae34-64ba14570b27" providerId="ADAL" clId="{C14BB867-2529-4206-8B6C-4112B855FCFF}" dt="2022-09-13T15:14:46.797" v="42" actId="20577"/>
        <pc:sldMkLst>
          <pc:docMk/>
          <pc:sldMk cId="1130369888" sldId="293"/>
        </pc:sldMkLst>
        <pc:spChg chg="mod">
          <ac:chgData name="Peter Ecclesine (pecclesi)" userId="8026f3ca-466d-45df-ae34-64ba14570b27" providerId="ADAL" clId="{C14BB867-2529-4206-8B6C-4112B855FCFF}" dt="2022-09-13T15:14:46.797" v="42" actId="20577"/>
          <ac:spMkLst>
            <pc:docMk/>
            <pc:sldMk cId="1130369888" sldId="293"/>
            <ac:spMk id="3" creationId="{9E8181F9-FE4E-4B5B-A2BC-D06A058731DB}"/>
          </ac:spMkLst>
        </pc:spChg>
      </pc:sldChg>
      <pc:sldChg chg="modSp add mod ord">
        <pc:chgData name="Peter Ecclesine (pecclesi)" userId="8026f3ca-466d-45df-ae34-64ba14570b27" providerId="ADAL" clId="{C14BB867-2529-4206-8B6C-4112B855FCFF}" dt="2022-09-15T22:22:12.432" v="1523" actId="20577"/>
        <pc:sldMkLst>
          <pc:docMk/>
          <pc:sldMk cId="4215992457" sldId="294"/>
        </pc:sldMkLst>
        <pc:spChg chg="mod">
          <ac:chgData name="Peter Ecclesine (pecclesi)" userId="8026f3ca-466d-45df-ae34-64ba14570b27" providerId="ADAL" clId="{C14BB867-2529-4206-8B6C-4112B855FCFF}" dt="2022-09-15T22:18:54.884" v="1470" actId="20577"/>
          <ac:spMkLst>
            <pc:docMk/>
            <pc:sldMk cId="4215992457" sldId="294"/>
            <ac:spMk id="2" creationId="{CB911AA4-AE86-7841-7A55-27E1EF8F20B6}"/>
          </ac:spMkLst>
        </pc:spChg>
        <pc:spChg chg="mod">
          <ac:chgData name="Peter Ecclesine (pecclesi)" userId="8026f3ca-466d-45df-ae34-64ba14570b27" providerId="ADAL" clId="{C14BB867-2529-4206-8B6C-4112B855FCFF}" dt="2022-09-15T22:22:12.432" v="1523" actId="20577"/>
          <ac:spMkLst>
            <pc:docMk/>
            <pc:sldMk cId="4215992457" sldId="294"/>
            <ac:spMk id="3" creationId="{A1E5CFB8-1BB9-BB68-BD34-10FA46E79A5F}"/>
          </ac:spMkLst>
        </pc:spChg>
      </pc:sldChg>
      <pc:sldChg chg="modSp add mod ord">
        <pc:chgData name="Peter Ecclesine (pecclesi)" userId="8026f3ca-466d-45df-ae34-64ba14570b27" providerId="ADAL" clId="{C14BB867-2529-4206-8B6C-4112B855FCFF}" dt="2022-09-15T22:22:36.931" v="1532" actId="20577"/>
        <pc:sldMkLst>
          <pc:docMk/>
          <pc:sldMk cId="3157221278" sldId="295"/>
        </pc:sldMkLst>
        <pc:spChg chg="mod">
          <ac:chgData name="Peter Ecclesine (pecclesi)" userId="8026f3ca-466d-45df-ae34-64ba14570b27" providerId="ADAL" clId="{C14BB867-2529-4206-8B6C-4112B855FCFF}" dt="2022-09-15T22:22:36.931" v="1532" actId="20577"/>
          <ac:spMkLst>
            <pc:docMk/>
            <pc:sldMk cId="3157221278" sldId="295"/>
            <ac:spMk id="3" creationId="{2D1F0BDB-5865-8098-C0BC-F5D90E7509EE}"/>
          </ac:spMkLst>
        </pc:spChg>
      </pc:sldChg>
      <pc:sldChg chg="modSp mod">
        <pc:chgData name="Peter Ecclesine (pecclesi)" userId="8026f3ca-466d-45df-ae34-64ba14570b27" providerId="ADAL" clId="{C14BB867-2529-4206-8B6C-4112B855FCFF}" dt="2022-09-13T15:15:01.560" v="43" actId="20577"/>
        <pc:sldMkLst>
          <pc:docMk/>
          <pc:sldMk cId="862555450" sldId="2368"/>
        </pc:sldMkLst>
        <pc:spChg chg="mod">
          <ac:chgData name="Peter Ecclesine (pecclesi)" userId="8026f3ca-466d-45df-ae34-64ba14570b27" providerId="ADAL" clId="{C14BB867-2529-4206-8B6C-4112B855FCFF}" dt="2022-09-13T15:15:01.560" v="43" actId="20577"/>
          <ac:spMkLst>
            <pc:docMk/>
            <pc:sldMk cId="862555450" sldId="2368"/>
            <ac:spMk id="7" creationId="{4171984E-1895-4221-904F-B876997E2F98}"/>
          </ac:spMkLst>
        </pc:spChg>
      </pc:sldChg>
      <pc:sldChg chg="addSp delSp modSp mod ord">
        <pc:chgData name="Peter Ecclesine (pecclesi)" userId="8026f3ca-466d-45df-ae34-64ba14570b27" providerId="ADAL" clId="{C14BB867-2529-4206-8B6C-4112B855FCFF}" dt="2022-09-15T22:16:05.485" v="1451" actId="22"/>
        <pc:sldMkLst>
          <pc:docMk/>
          <pc:sldMk cId="4213669348" sldId="2371"/>
        </pc:sldMkLst>
        <pc:spChg chg="mod">
          <ac:chgData name="Peter Ecclesine (pecclesi)" userId="8026f3ca-466d-45df-ae34-64ba14570b27" providerId="ADAL" clId="{C14BB867-2529-4206-8B6C-4112B855FCFF}" dt="2022-09-13T17:34:25.432" v="1444" actId="20577"/>
          <ac:spMkLst>
            <pc:docMk/>
            <pc:sldMk cId="4213669348" sldId="2371"/>
            <ac:spMk id="3" creationId="{79F8E904-6966-31F1-4EB7-8CADBFD4BBE7}"/>
          </ac:spMkLst>
        </pc:spChg>
        <pc:spChg chg="add del">
          <ac:chgData name="Peter Ecclesine (pecclesi)" userId="8026f3ca-466d-45df-ae34-64ba14570b27" providerId="ADAL" clId="{C14BB867-2529-4206-8B6C-4112B855FCFF}" dt="2022-09-15T22:16:05.485" v="1451" actId="22"/>
          <ac:spMkLst>
            <pc:docMk/>
            <pc:sldMk cId="4213669348" sldId="2371"/>
            <ac:spMk id="8" creationId="{1FAA7833-0FC3-8140-0B37-4CBDB8019137}"/>
          </ac:spMkLst>
        </pc:spChg>
      </pc:sldChg>
      <pc:sldChg chg="modSp mod">
        <pc:chgData name="Peter Ecclesine (pecclesi)" userId="8026f3ca-466d-45df-ae34-64ba14570b27" providerId="ADAL" clId="{C14BB867-2529-4206-8B6C-4112B855FCFF}" dt="2022-09-15T22:21:23.888" v="1517" actId="255"/>
        <pc:sldMkLst>
          <pc:docMk/>
          <pc:sldMk cId="1998207127" sldId="2373"/>
        </pc:sldMkLst>
        <pc:graphicFrameChg chg="modGraphic">
          <ac:chgData name="Peter Ecclesine (pecclesi)" userId="8026f3ca-466d-45df-ae34-64ba14570b27" providerId="ADAL" clId="{C14BB867-2529-4206-8B6C-4112B855FCFF}" dt="2022-09-15T22:21:23.888" v="1517" actId="255"/>
          <ac:graphicFrameMkLst>
            <pc:docMk/>
            <pc:sldMk cId="1998207127" sldId="2373"/>
            <ac:graphicFrameMk id="10" creationId="{00000000-0000-0000-0000-000000000000}"/>
          </ac:graphicFrameMkLst>
        </pc:graphicFrameChg>
      </pc:sldChg>
      <pc:sldChg chg="new del">
        <pc:chgData name="Peter Ecclesine (pecclesi)" userId="8026f3ca-466d-45df-ae34-64ba14570b27" providerId="ADAL" clId="{C14BB867-2529-4206-8B6C-4112B855FCFF}" dt="2022-09-15T22:19:09.845" v="1471" actId="2696"/>
        <pc:sldMkLst>
          <pc:docMk/>
          <pc:sldMk cId="34596551" sldId="23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September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September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September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929218" y="332601"/>
            <a:ext cx="929742" cy="276999"/>
          </a:xfrm>
        </p:spPr>
        <p:txBody>
          <a:bodyPr/>
          <a:lstStyle/>
          <a:p>
            <a:pPr>
              <a:defRPr/>
            </a:pPr>
            <a:r>
              <a:rPr lang="en-US"/>
              <a:t>Sept 2022</a:t>
            </a:r>
            <a:endParaRPr lang="en-US" dirty="0"/>
          </a:p>
        </p:txBody>
      </p:sp>
    </p:spTree>
    <p:extLst>
      <p:ext uri="{BB962C8B-B14F-4D97-AF65-F5344CB8AC3E}">
        <p14:creationId xmlns:p14="http://schemas.microsoft.com/office/powerpoint/2010/main" val="2465170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929218" y="332601"/>
            <a:ext cx="929742" cy="276999"/>
          </a:xfrm>
        </p:spPr>
        <p:txBody>
          <a:bodyPr/>
          <a:lstStyle/>
          <a:p>
            <a:pPr>
              <a:defRPr/>
            </a:pPr>
            <a:r>
              <a:rPr lang="en-US"/>
              <a:t>Sept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206612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802.11-22/1303r1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 2022</a:t>
            </a:r>
            <a:endParaRPr lang="en-US" dirty="0"/>
          </a:p>
        </p:txBody>
      </p:sp>
      <p:sp>
        <p:nvSpPr>
          <p:cNvPr id="1029" name="Rectangle 5"/>
          <p:cNvSpPr>
            <a:spLocks noGrp="1" noChangeArrowheads="1"/>
          </p:cNvSpPr>
          <p:nvPr>
            <p:ph type="ftr" sz="quarter" idx="3"/>
          </p:nvPr>
        </p:nvSpPr>
        <p:spPr bwMode="auto">
          <a:xfrm>
            <a:off x="9366410"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8323844" y="332601"/>
            <a:ext cx="29537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802.11-22/1507r1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extLst>
      <p:ext uri="{BB962C8B-B14F-4D97-AF65-F5344CB8AC3E}">
        <p14:creationId xmlns:p14="http://schemas.microsoft.com/office/powerpoint/2010/main" val="11508041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70-63-0000-ana-database.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dot11StationConfigEntry" TargetMode="External"/><Relationship Id="rId7" Type="http://schemas.openxmlformats.org/officeDocument/2006/relationships/hyperlink" Target="ExtendedCapabilities" TargetMode="External"/><Relationship Id="rId2" Type="http://schemas.openxmlformats.org/officeDocument/2006/relationships/hyperlink" Target="TGbc" TargetMode="External"/><Relationship Id="rId1" Type="http://schemas.openxmlformats.org/officeDocument/2006/relationships/slideLayout" Target="../slideLayouts/slideLayout6.xml"/><Relationship Id="rId6" Type="http://schemas.openxmlformats.org/officeDocument/2006/relationships/hyperlink" Target="TGme" TargetMode="External"/><Relationship Id="rId5" Type="http://schemas.openxmlformats.org/officeDocument/2006/relationships/hyperlink" Target="TGbd" TargetMode="External"/><Relationship Id="rId4" Type="http://schemas.openxmlformats.org/officeDocument/2006/relationships/hyperlink" Target="dot11sm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916-09-0arc-clause-6-3-new-text.docx" TargetMode="External"/><Relationship Id="rId2" Type="http://schemas.openxmlformats.org/officeDocument/2006/relationships/hyperlink" Target="https://mentor.ieee.org/802.11/dcn/22/11-22-1137-01-0arc-clause-6-3-re-write-presentation.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2022-09-15</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7409-85F4-4100-8B81-191D7C943131}"/>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IEEE 802.11-2020 Corrigendum 1 D2.1</a:t>
            </a:r>
          </a:p>
        </p:txBody>
      </p:sp>
      <p:sp>
        <p:nvSpPr>
          <p:cNvPr id="3" name="Content Placeholder 2">
            <a:extLst>
              <a:ext uri="{FF2B5EF4-FFF2-40B4-BE49-F238E27FC236}">
                <a16:creationId xmlns:a16="http://schemas.microsoft.com/office/drawing/2014/main" id="{58268A69-95FF-4944-9AF2-1025CF983BF5}"/>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Correct IEEE 802.11ay Assignment of Protected Announce Support bit </a:t>
            </a:r>
          </a:p>
          <a:p>
            <a:r>
              <a:rPr lang="en-US" sz="1800" b="1" dirty="0">
                <a:solidFill>
                  <a:srgbClr val="000000"/>
                </a:solidFill>
                <a:latin typeface="Times New Roman" panose="02020603050405020304" pitchFamily="18" charset="0"/>
                <a:cs typeface="Times New Roman" panose="02020603050405020304" pitchFamily="18" charset="0"/>
              </a:rPr>
              <a:t>Robert Stacey reviews the comments received on D1.0</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Comments on baseline for D</a:t>
            </a:r>
            <a:r>
              <a:rPr lang="en-US" sz="1800" b="1" dirty="0">
                <a:solidFill>
                  <a:srgbClr val="000000"/>
                </a:solidFill>
                <a:latin typeface="Times New Roman" panose="02020603050405020304" pitchFamily="18" charset="0"/>
                <a:cs typeface="Times New Roman" panose="02020603050405020304" pitchFamily="18" charset="0"/>
              </a:rPr>
              <a:t>2.0 on the 11ax, 11ay and 11ba </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The corrigend</a:t>
            </a:r>
            <a:r>
              <a:rPr lang="en-US" sz="1800" b="1" dirty="0">
                <a:solidFill>
                  <a:srgbClr val="000000"/>
                </a:solidFill>
                <a:latin typeface="Times New Roman" panose="02020603050405020304" pitchFamily="18" charset="0"/>
                <a:cs typeface="Times New Roman" panose="02020603050405020304" pitchFamily="18" charset="0"/>
              </a:rPr>
              <a:t>um is to the published amendments at the time that 11ay was rolled in, based on the approved PAR (in Introduction, state change bit 6 to 11) </a:t>
            </a:r>
          </a:p>
          <a:p>
            <a:r>
              <a:rPr lang="en-US" sz="1800" b="1" dirty="0">
                <a:solidFill>
                  <a:srgbClr val="000000"/>
                </a:solidFill>
                <a:latin typeface="Times New Roman" panose="02020603050405020304" pitchFamily="18" charset="0"/>
                <a:cs typeface="Times New Roman" panose="02020603050405020304" pitchFamily="18" charset="0"/>
              </a:rPr>
              <a:t>All comments on Draft 2.1 are resolved</a:t>
            </a:r>
          </a:p>
          <a:p>
            <a:endParaRPr lang="en-US" sz="1800" b="1" dirty="0">
              <a:solidFill>
                <a:srgbClr val="000000"/>
              </a:solidFill>
              <a:latin typeface="Arial" panose="020B0604020202020204" pitchFamily="34" charset="0"/>
            </a:endParaRPr>
          </a:p>
          <a:p>
            <a:endParaRPr lang="en-US" sz="1800" b="1" i="0" u="none" strike="noStrike" baseline="0" dirty="0">
              <a:solidFill>
                <a:srgbClr val="000000"/>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18418A95-11C1-4AF5-8690-B961DF83EDDF}"/>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EA054727-6E0A-4917-B5FF-EFBA7852B92A}"/>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6E26FCC-18F5-4131-8317-E5C89C8EE6C0}"/>
              </a:ext>
            </a:extLst>
          </p:cNvPr>
          <p:cNvSpPr>
            <a:spLocks noGrp="1"/>
          </p:cNvSpPr>
          <p:nvPr>
            <p:ph type="sldNum" sz="quarter" idx="12"/>
          </p:nvPr>
        </p:nvSpPr>
        <p:spPr/>
        <p:txBody>
          <a:bodyPr/>
          <a:lstStyle/>
          <a:p>
            <a:fld id="{CA0F4CD3-CBF7-4FC8-B925-E8F96A7C9B0D}" type="slidenum">
              <a:rPr lang="en-US" smtClean="0"/>
              <a:t>10</a:t>
            </a:fld>
            <a:endParaRPr lang="en-US"/>
          </a:p>
        </p:txBody>
      </p:sp>
    </p:spTree>
    <p:extLst>
      <p:ext uri="{BB962C8B-B14F-4D97-AF65-F5344CB8AC3E}">
        <p14:creationId xmlns:p14="http://schemas.microsoft.com/office/powerpoint/2010/main" val="17557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11-22-0699-00-0000 </a:t>
            </a:r>
            <a:r>
              <a:rPr lang="en-US" sz="1800" dirty="0" err="1">
                <a:effectLst/>
                <a:ea typeface="Calibri" panose="020F0502020204030204" pitchFamily="34" charset="0"/>
              </a:rPr>
              <a:t>TGbc</a:t>
            </a:r>
            <a:r>
              <a:rPr lang="en-US" sz="1800" dirty="0">
                <a:effectLst/>
                <a:ea typeface="Calibri" panose="020F0502020204030204" pitchFamily="34" charset="0"/>
              </a:rPr>
              <a:t> MDR report is reviewed. (Robert Stacey, Emily Qi, Edward Au, Jonathan Segev, Peter Ecclesine . MEC review was requested. </a:t>
            </a:r>
          </a:p>
          <a:p>
            <a:r>
              <a:rPr lang="en-US" sz="1800" dirty="0"/>
              <a:t>P802.11bb MDR discussion. </a:t>
            </a:r>
            <a:r>
              <a:rPr lang="en-US" sz="1800" dirty="0">
                <a:effectLst/>
                <a:ea typeface="Calibri" panose="020F0502020204030204" pitchFamily="34" charset="0"/>
              </a:rPr>
              <a:t>11-22-0727-00-0000 </a:t>
            </a:r>
            <a:r>
              <a:rPr lang="en-US" sz="1800" dirty="0" err="1">
                <a:effectLst/>
                <a:ea typeface="Calibri" panose="020F0502020204030204" pitchFamily="34" charset="0"/>
              </a:rPr>
              <a:t>TGbb</a:t>
            </a:r>
            <a:r>
              <a:rPr lang="en-US" sz="1800" dirty="0">
                <a:effectLst/>
                <a:ea typeface="Calibri" panose="020F0502020204030204" pitchFamily="34" charset="0"/>
              </a:rPr>
              <a:t> </a:t>
            </a:r>
            <a:r>
              <a:rPr lang="en-US" sz="1800" dirty="0">
                <a:ea typeface="Calibri" panose="020F0502020204030204" pitchFamily="34" charset="0"/>
              </a:rPr>
              <a:t>MDR. </a:t>
            </a:r>
            <a:r>
              <a:rPr lang="en-US" sz="1800" dirty="0"/>
              <a:t>The draft 2.0 is about ten pages. Will use D3.0 out of May as a basis. An MDR review was conducted and draft report shared.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2021,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a:t>
            </a:r>
          </a:p>
          <a:p>
            <a:endParaRPr lang="en-US" sz="1800" dirty="0"/>
          </a:p>
          <a:p>
            <a:r>
              <a:rPr lang="en-US" sz="1800" dirty="0"/>
              <a:t>   A new revision of the ANA database is available from Sept 10, 2022</a:t>
            </a:r>
          </a:p>
          <a:p>
            <a:r>
              <a:rPr lang="en-US" sz="1800" dirty="0">
                <a:hlinkClick r:id="rId2"/>
              </a:rPr>
              <a:t>https://mentor.ieee.org/802.11/dcn/11/11-11-0270-63-0000-ana-database.xls</a:t>
            </a:r>
            <a:r>
              <a:rPr lang="en-US" sz="1800" dirty="0"/>
              <a:t>  </a:t>
            </a:r>
          </a:p>
          <a:p>
            <a:endParaRPr lang="en-US" sz="1800" dirty="0"/>
          </a:p>
          <a:p>
            <a:r>
              <a:rPr lang="en-US" sz="1800" dirty="0"/>
              <a:t>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Sept 10,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133320" y="1581152"/>
            <a:ext cx="4466287"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etc. since the July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03773A19-8A71-0494-17E4-5E40CDEE7103}"/>
              </a:ext>
            </a:extLst>
          </p:cNvPr>
          <p:cNvGraphicFramePr>
            <a:graphicFrameLocks noGrp="1"/>
          </p:cNvGraphicFramePr>
          <p:nvPr/>
        </p:nvGraphicFramePr>
        <p:xfrm>
          <a:off x="914400" y="3307219"/>
          <a:ext cx="10361613" cy="1461174"/>
        </p:xfrm>
        <a:graphic>
          <a:graphicData uri="http://schemas.openxmlformats.org/drawingml/2006/table">
            <a:tbl>
              <a:tblPr firstRow="1" firstCol="1" bandRow="1">
                <a:tableStyleId>{5C22544A-7EE6-4342-B048-85BDC9FD1C3A}</a:tableStyleId>
              </a:tblPr>
              <a:tblGrid>
                <a:gridCol w="648764">
                  <a:extLst>
                    <a:ext uri="{9D8B030D-6E8A-4147-A177-3AD203B41FA5}">
                      <a16:colId xmlns:a16="http://schemas.microsoft.com/office/drawing/2014/main" val="3398321479"/>
                    </a:ext>
                  </a:extLst>
                </a:gridCol>
                <a:gridCol w="437421">
                  <a:extLst>
                    <a:ext uri="{9D8B030D-6E8A-4147-A177-3AD203B41FA5}">
                      <a16:colId xmlns:a16="http://schemas.microsoft.com/office/drawing/2014/main" val="709902886"/>
                    </a:ext>
                  </a:extLst>
                </a:gridCol>
                <a:gridCol w="444402">
                  <a:extLst>
                    <a:ext uri="{9D8B030D-6E8A-4147-A177-3AD203B41FA5}">
                      <a16:colId xmlns:a16="http://schemas.microsoft.com/office/drawing/2014/main" val="3396512714"/>
                    </a:ext>
                  </a:extLst>
                </a:gridCol>
                <a:gridCol w="623946">
                  <a:extLst>
                    <a:ext uri="{9D8B030D-6E8A-4147-A177-3AD203B41FA5}">
                      <a16:colId xmlns:a16="http://schemas.microsoft.com/office/drawing/2014/main" val="3189887357"/>
                    </a:ext>
                  </a:extLst>
                </a:gridCol>
                <a:gridCol w="510325">
                  <a:extLst>
                    <a:ext uri="{9D8B030D-6E8A-4147-A177-3AD203B41FA5}">
                      <a16:colId xmlns:a16="http://schemas.microsoft.com/office/drawing/2014/main" val="4292521976"/>
                    </a:ext>
                  </a:extLst>
                </a:gridCol>
                <a:gridCol w="1250606">
                  <a:extLst>
                    <a:ext uri="{9D8B030D-6E8A-4147-A177-3AD203B41FA5}">
                      <a16:colId xmlns:a16="http://schemas.microsoft.com/office/drawing/2014/main" val="3274144383"/>
                    </a:ext>
                  </a:extLst>
                </a:gridCol>
                <a:gridCol w="818226">
                  <a:extLst>
                    <a:ext uri="{9D8B030D-6E8A-4147-A177-3AD203B41FA5}">
                      <a16:colId xmlns:a16="http://schemas.microsoft.com/office/drawing/2014/main" val="822806722"/>
                    </a:ext>
                  </a:extLst>
                </a:gridCol>
                <a:gridCol w="637131">
                  <a:extLst>
                    <a:ext uri="{9D8B030D-6E8A-4147-A177-3AD203B41FA5}">
                      <a16:colId xmlns:a16="http://schemas.microsoft.com/office/drawing/2014/main" val="1556572036"/>
                    </a:ext>
                  </a:extLst>
                </a:gridCol>
                <a:gridCol w="631702">
                  <a:extLst>
                    <a:ext uri="{9D8B030D-6E8A-4147-A177-3AD203B41FA5}">
                      <a16:colId xmlns:a16="http://schemas.microsoft.com/office/drawing/2014/main" val="778679111"/>
                    </a:ext>
                  </a:extLst>
                </a:gridCol>
                <a:gridCol w="1632574">
                  <a:extLst>
                    <a:ext uri="{9D8B030D-6E8A-4147-A177-3AD203B41FA5}">
                      <a16:colId xmlns:a16="http://schemas.microsoft.com/office/drawing/2014/main" val="3733505233"/>
                    </a:ext>
                  </a:extLst>
                </a:gridCol>
                <a:gridCol w="430441">
                  <a:extLst>
                    <a:ext uri="{9D8B030D-6E8A-4147-A177-3AD203B41FA5}">
                      <a16:colId xmlns:a16="http://schemas.microsoft.com/office/drawing/2014/main" val="2733087844"/>
                    </a:ext>
                  </a:extLst>
                </a:gridCol>
                <a:gridCol w="1215706">
                  <a:extLst>
                    <a:ext uri="{9D8B030D-6E8A-4147-A177-3AD203B41FA5}">
                      <a16:colId xmlns:a16="http://schemas.microsoft.com/office/drawing/2014/main" val="1050573788"/>
                    </a:ext>
                  </a:extLst>
                </a:gridCol>
                <a:gridCol w="442463">
                  <a:extLst>
                    <a:ext uri="{9D8B030D-6E8A-4147-A177-3AD203B41FA5}">
                      <a16:colId xmlns:a16="http://schemas.microsoft.com/office/drawing/2014/main" val="860534297"/>
                    </a:ext>
                  </a:extLst>
                </a:gridCol>
                <a:gridCol w="637906">
                  <a:extLst>
                    <a:ext uri="{9D8B030D-6E8A-4147-A177-3AD203B41FA5}">
                      <a16:colId xmlns:a16="http://schemas.microsoft.com/office/drawing/2014/main" val="743007528"/>
                    </a:ext>
                  </a:extLst>
                </a:gridCol>
              </a:tblGrid>
              <a:tr h="204750">
                <a:tc>
                  <a:txBody>
                    <a:bodyPr/>
                    <a:lstStyle/>
                    <a:p>
                      <a:pPr marL="0" marR="0">
                        <a:spcBef>
                          <a:spcPts val="0"/>
                        </a:spcBef>
                        <a:spcAft>
                          <a:spcPts val="0"/>
                        </a:spcAft>
                      </a:pPr>
                      <a:r>
                        <a:rPr lang="en-US" sz="600">
                          <a:effectLst/>
                        </a:rPr>
                        <a:t>TransactionID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Type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Status</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User</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Group</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Resource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Doc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Subclause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Location</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Req Value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Description</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Allocated Value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Requested</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1354226367"/>
                  </a:ext>
                </a:extLst>
              </a:tr>
              <a:tr h="186137">
                <a:tc>
                  <a:txBody>
                    <a:bodyPr/>
                    <a:lstStyle/>
                    <a:p>
                      <a:pPr marL="0" marR="0" algn="r">
                        <a:spcBef>
                          <a:spcPts val="0"/>
                        </a:spcBef>
                        <a:spcAft>
                          <a:spcPts val="0"/>
                        </a:spcAft>
                      </a:pPr>
                      <a:r>
                        <a:rPr lang="en-US" sz="600">
                          <a:effectLst/>
                        </a:rPr>
                        <a:t>1347</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dot11EBCSAPGroupID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3"/>
                        </a:rPr>
                        <a:t>224</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392188992"/>
                  </a:ext>
                </a:extLst>
              </a:tr>
              <a:tr h="186137">
                <a:tc>
                  <a:txBody>
                    <a:bodyPr/>
                    <a:lstStyle/>
                    <a:p>
                      <a:pPr marL="0" marR="0" algn="r">
                        <a:spcBef>
                          <a:spcPts val="0"/>
                        </a:spcBef>
                        <a:spcAft>
                          <a:spcPts val="0"/>
                        </a:spcAft>
                      </a:pPr>
                      <a:r>
                        <a:rPr lang="en-US" sz="600">
                          <a:effectLst/>
                        </a:rPr>
                        <a:t>1348</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dot11EBCSInfoPHYType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3"/>
                        </a:rPr>
                        <a:t>225</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2022613349"/>
                  </a:ext>
                </a:extLst>
              </a:tr>
              <a:tr h="186137">
                <a:tc>
                  <a:txBody>
                    <a:bodyPr/>
                    <a:lstStyle/>
                    <a:p>
                      <a:pPr marL="0" marR="0" algn="r">
                        <a:spcBef>
                          <a:spcPts val="0"/>
                        </a:spcBef>
                        <a:spcAft>
                          <a:spcPts val="0"/>
                        </a:spcAft>
                      </a:pPr>
                      <a:r>
                        <a:rPr lang="en-US" sz="600">
                          <a:effectLst/>
                        </a:rPr>
                        <a:t>1349</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4"/>
                        </a:rPr>
                        <a:t>dot11smt</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dot11EBCSTrafficStreamTable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4"/>
                        </a:rPr>
                        <a:t>48</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2940764158"/>
                  </a:ext>
                </a:extLst>
              </a:tr>
              <a:tr h="186137">
                <a:tc>
                  <a:txBody>
                    <a:bodyPr/>
                    <a:lstStyle/>
                    <a:p>
                      <a:pPr marL="0" marR="0" algn="r">
                        <a:spcBef>
                          <a:spcPts val="0"/>
                        </a:spcBef>
                        <a:spcAft>
                          <a:spcPts val="0"/>
                        </a:spcAft>
                      </a:pPr>
                      <a:r>
                        <a:rPr lang="en-US" sz="600">
                          <a:effectLst/>
                        </a:rPr>
                        <a:t>1350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Yujin Noh</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5"/>
                        </a:rPr>
                        <a:t>TGbd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dot11NGVOptionImplemented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a:effectLst/>
                        </a:rPr>
                        <a:t>2022-08-15</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623565812"/>
                  </a:ext>
                </a:extLst>
              </a:tr>
              <a:tr h="307126">
                <a:tc>
                  <a:txBody>
                    <a:bodyPr/>
                    <a:lstStyle/>
                    <a:p>
                      <a:pPr marL="0" marR="0" algn="r">
                        <a:spcBef>
                          <a:spcPts val="0"/>
                        </a:spcBef>
                        <a:spcAft>
                          <a:spcPts val="0"/>
                        </a:spcAft>
                      </a:pPr>
                      <a:r>
                        <a:rPr lang="en-US" sz="600">
                          <a:effectLst/>
                        </a:rPr>
                        <a:t>1351</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Yujin Noh</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5"/>
                        </a:rPr>
                        <a:t>TGbd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dot11NONNGVRadioEnvironmentImplemented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a:effectLst/>
                        </a:rPr>
                        <a:t>2022-08-15</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1114079349"/>
                  </a:ext>
                </a:extLst>
              </a:tr>
              <a:tr h="204750">
                <a:tc>
                  <a:txBody>
                    <a:bodyPr/>
                    <a:lstStyle/>
                    <a:p>
                      <a:pPr marL="0" marR="0" algn="r">
                        <a:spcBef>
                          <a:spcPts val="0"/>
                        </a:spcBef>
                        <a:spcAft>
                          <a:spcPts val="0"/>
                        </a:spcAft>
                      </a:pPr>
                      <a:r>
                        <a:rPr lang="en-US" sz="600">
                          <a:effectLst/>
                        </a:rPr>
                        <a:t>1352</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6"/>
                        </a:rPr>
                        <a:t>TGme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7"/>
                        </a:rPr>
                        <a:t>ExtendedCapabilities</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9.4.2.26</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Table 9-153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Off-channel TWT Scheduling Support</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7"/>
                        </a:rPr>
                        <a:t>100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dirty="0">
                          <a:effectLst/>
                        </a:rPr>
                        <a:t>2022-08-15</a:t>
                      </a:r>
                      <a:endParaRPr lang="en-US" sz="700" dirty="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511805724"/>
                  </a:ext>
                </a:extLst>
              </a:tr>
            </a:tbl>
          </a:graphicData>
        </a:graphic>
      </p:graphicFrame>
      <p:sp>
        <p:nvSpPr>
          <p:cNvPr id="8" name="Rectangle 1">
            <a:hlinkClick r:id="rId7"/>
            <a:extLst>
              <a:ext uri="{FF2B5EF4-FFF2-40B4-BE49-F238E27FC236}">
                <a16:creationId xmlns:a16="http://schemas.microsoft.com/office/drawing/2014/main" id="{A874877D-75BE-CDCC-F3F3-2D8B7475DA70}"/>
              </a:ext>
            </a:extLst>
          </p:cNvPr>
          <p:cNvSpPr>
            <a:spLocks noChangeArrowheads="1"/>
          </p:cNvSpPr>
          <p:nvPr/>
        </p:nvSpPr>
        <p:spPr bwMode="auto">
          <a:xfrm>
            <a:off x="914400" y="33067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6255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a:t>
            </a:r>
          </a:p>
          <a:p>
            <a:pPr marL="0" marR="0">
              <a:spcBef>
                <a:spcPts val="0"/>
              </a:spcBef>
              <a:spcAft>
                <a:spcPts val="0"/>
              </a:spcAft>
            </a:pP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https://mentor.ieee.org/802.11/dcn/22/11-22-1137-01-0arc-clause-6-3-re-write-presentation.pptx</a:t>
            </a:r>
            <a:endPar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https://mentor.ieee.org/802.11/dcn/22/11-22-0916-09-0arc-clause-6-3-new-text.docx</a:t>
            </a:r>
            <a:r>
              <a:rPr lang="en-US" sz="18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Proposed new text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213669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911AA4-AE86-7841-7A55-27E1EF8F20B6}"/>
              </a:ext>
            </a:extLst>
          </p:cNvPr>
          <p:cNvSpPr>
            <a:spLocks noGrp="1"/>
          </p:cNvSpPr>
          <p:nvPr>
            <p:ph idx="1"/>
          </p:nvPr>
        </p:nvSpPr>
        <p:spPr/>
        <p:txBody>
          <a:bodyPr/>
          <a:lstStyle/>
          <a:p>
            <a:r>
              <a:rPr lang="en-US" dirty="0">
                <a:solidFill>
                  <a:srgbClr val="FF0000"/>
                </a:solidFill>
              </a:rPr>
              <a:t>Estimated reduction in pages:  300+</a:t>
            </a:r>
          </a:p>
          <a:p>
            <a:endParaRPr lang="en-US" dirty="0"/>
          </a:p>
          <a:p>
            <a:r>
              <a:rPr lang="en-US" dirty="0"/>
              <a:t>Suggested that “experts” should look at the primitives in their area(s) and confirm that </a:t>
            </a:r>
          </a:p>
          <a:p>
            <a:pPr lvl="1"/>
            <a:r>
              <a:rPr lang="en-US" dirty="0"/>
              <a:t>they are content that the new format works for them.</a:t>
            </a:r>
          </a:p>
          <a:p>
            <a:pPr lvl="1"/>
            <a:r>
              <a:rPr lang="en-US" dirty="0"/>
              <a:t>Also, check that the references in the Table are correct</a:t>
            </a:r>
          </a:p>
          <a:p>
            <a:endParaRPr lang="en-US" dirty="0"/>
          </a:p>
          <a:p>
            <a:endParaRPr lang="en-US" dirty="0"/>
          </a:p>
        </p:txBody>
      </p:sp>
      <p:sp>
        <p:nvSpPr>
          <p:cNvPr id="3" name="Title 2">
            <a:extLst>
              <a:ext uri="{FF2B5EF4-FFF2-40B4-BE49-F238E27FC236}">
                <a16:creationId xmlns:a16="http://schemas.microsoft.com/office/drawing/2014/main" id="{A1E5CFB8-1BB9-BB68-BD34-10FA46E79A5F}"/>
              </a:ext>
            </a:extLst>
          </p:cNvPr>
          <p:cNvSpPr>
            <a:spLocks noGrp="1"/>
          </p:cNvSpPr>
          <p:nvPr>
            <p:ph type="title"/>
          </p:nvPr>
        </p:nvSpPr>
        <p:spPr/>
        <p:txBody>
          <a:bodyPr/>
          <a:lstStyle/>
          <a:p>
            <a:r>
              <a:rPr lang="en-US" dirty="0" err="1"/>
              <a:t>REVme</a:t>
            </a:r>
            <a:r>
              <a:rPr lang="en-US" dirty="0"/>
              <a:t> New Text in 22/0916r9</a:t>
            </a:r>
          </a:p>
        </p:txBody>
      </p:sp>
      <p:sp>
        <p:nvSpPr>
          <p:cNvPr id="4" name="Date Placeholder 3">
            <a:extLst>
              <a:ext uri="{FF2B5EF4-FFF2-40B4-BE49-F238E27FC236}">
                <a16:creationId xmlns:a16="http://schemas.microsoft.com/office/drawing/2014/main" id="{6F6735DA-1DDD-E53B-F76C-56C6675FC515}"/>
              </a:ext>
            </a:extLst>
          </p:cNvPr>
          <p:cNvSpPr>
            <a:spLocks noGrp="1"/>
          </p:cNvSpPr>
          <p:nvPr>
            <p:ph type="dt" sz="half" idx="10"/>
          </p:nvPr>
        </p:nvSpPr>
        <p:spPr>
          <a:xfrm>
            <a:off x="2453218" y="332602"/>
            <a:ext cx="955390" cy="276999"/>
          </a:xfrm>
        </p:spPr>
        <p:txBody>
          <a:bodyPr/>
          <a:lstStyle/>
          <a:p>
            <a:pPr defTabSz="914400">
              <a:buClrTx/>
              <a:buSzTx/>
              <a:defRPr/>
            </a:pPr>
            <a:r>
              <a:rPr lang="en-US" b="1">
                <a:solidFill>
                  <a:srgbClr val="000000"/>
                </a:solidFill>
                <a:latin typeface="Times New Roman" pitchFamily="18" charset="0"/>
                <a:ea typeface="+mn-ea"/>
              </a:rPr>
              <a:t>Sept 2022</a:t>
            </a:r>
            <a:endParaRPr lang="en-US" b="1" dirty="0">
              <a:solidFill>
                <a:srgbClr val="000000"/>
              </a:solidFill>
              <a:latin typeface="Times New Roman" pitchFamily="18" charset="0"/>
              <a:ea typeface="+mn-ea"/>
            </a:endParaRPr>
          </a:p>
        </p:txBody>
      </p:sp>
      <p:sp>
        <p:nvSpPr>
          <p:cNvPr id="5" name="Footer Placeholder 4">
            <a:extLst>
              <a:ext uri="{FF2B5EF4-FFF2-40B4-BE49-F238E27FC236}">
                <a16:creationId xmlns:a16="http://schemas.microsoft.com/office/drawing/2014/main" id="{8E4C12C9-6EAC-8F9C-3DE7-E7AE301E581E}"/>
              </a:ext>
            </a:extLst>
          </p:cNvPr>
          <p:cNvSpPr>
            <a:spLocks noGrp="1"/>
          </p:cNvSpPr>
          <p:nvPr>
            <p:ph type="ftr" sz="quarter" idx="11"/>
          </p:nvPr>
        </p:nvSpPr>
        <p:spPr/>
        <p:txBody>
          <a:bodyPr/>
          <a:lstStyle/>
          <a:p>
            <a:pPr defTabSz="914400">
              <a:buClrTx/>
              <a:buSzTx/>
              <a:defRPr/>
            </a:pPr>
            <a:r>
              <a:rPr lang="en-US">
                <a:solidFill>
                  <a:srgbClr val="000000"/>
                </a:solidFill>
                <a:latin typeface="Times New Roman" pitchFamily="18" charset="0"/>
                <a:ea typeface="+mn-ea"/>
              </a:rPr>
              <a:t>Graham Smith, SR Technologies</a:t>
            </a:r>
          </a:p>
        </p:txBody>
      </p:sp>
      <p:sp>
        <p:nvSpPr>
          <p:cNvPr id="6" name="Slide Number Placeholder 5">
            <a:extLst>
              <a:ext uri="{FF2B5EF4-FFF2-40B4-BE49-F238E27FC236}">
                <a16:creationId xmlns:a16="http://schemas.microsoft.com/office/drawing/2014/main" id="{AB8C8C97-39AF-93AC-C5B7-CB71FC9AFE2D}"/>
              </a:ext>
            </a:extLst>
          </p:cNvPr>
          <p:cNvSpPr>
            <a:spLocks noGrp="1"/>
          </p:cNvSpPr>
          <p:nvPr>
            <p:ph type="sldNum" sz="quarter" idx="12"/>
          </p:nvPr>
        </p:nvSpPr>
        <p:spPr>
          <a:xfrm>
            <a:off x="7415925" y="6475413"/>
            <a:ext cx="509755" cy="184666"/>
          </a:xfrm>
        </p:spPr>
        <p:txBody>
          <a:bodyPr/>
          <a:lstStyle/>
          <a:p>
            <a:pPr defTabSz="914400">
              <a:buClrTx/>
              <a:buSzTx/>
              <a:defRPr/>
            </a:pPr>
            <a:r>
              <a:rPr lang="en-US">
                <a:solidFill>
                  <a:srgbClr val="000000"/>
                </a:solidFill>
                <a:latin typeface="Times New Roman" pitchFamily="18" charset="0"/>
                <a:ea typeface="+mn-ea"/>
              </a:rPr>
              <a:t>Slide </a:t>
            </a:r>
            <a:fld id="{31D45EC1-4C6A-4C4C-A230-3BDF24B584F8}" type="slidenum">
              <a:rPr lang="en-US">
                <a:solidFill>
                  <a:srgbClr val="000000"/>
                </a:solidFill>
                <a:latin typeface="Times New Roman" pitchFamily="18" charset="0"/>
                <a:ea typeface="+mn-ea"/>
              </a:rPr>
              <a:pPr defTabSz="914400">
                <a:buClrTx/>
                <a:buSzTx/>
                <a:defRPr/>
              </a:pPr>
              <a:t>15</a:t>
            </a:fld>
            <a:endParaRPr lang="en-US" dirty="0">
              <a:solidFill>
                <a:srgbClr val="000000"/>
              </a:solidFill>
              <a:latin typeface="Times New Roman" pitchFamily="18" charset="0"/>
              <a:ea typeface="+mn-ea"/>
            </a:endParaRPr>
          </a:p>
        </p:txBody>
      </p:sp>
    </p:spTree>
    <p:extLst>
      <p:ext uri="{BB962C8B-B14F-4D97-AF65-F5344CB8AC3E}">
        <p14:creationId xmlns:p14="http://schemas.microsoft.com/office/powerpoint/2010/main" val="4215992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E0AB3-49FC-6828-B470-7B5D7094E0AA}"/>
              </a:ext>
            </a:extLst>
          </p:cNvPr>
          <p:cNvSpPr>
            <a:spLocks noGrp="1"/>
          </p:cNvSpPr>
          <p:nvPr>
            <p:ph idx="1"/>
          </p:nvPr>
        </p:nvSpPr>
        <p:spPr>
          <a:xfrm>
            <a:off x="2220913" y="1981200"/>
            <a:ext cx="7761287" cy="4114800"/>
          </a:xfrm>
        </p:spPr>
        <p:txBody>
          <a:bodyPr/>
          <a:lstStyle/>
          <a:p>
            <a:r>
              <a:rPr lang="en-US" dirty="0"/>
              <a:t>New amendments can simply add a line to the Table in 6.4 for each service</a:t>
            </a:r>
          </a:p>
          <a:p>
            <a:pPr lvl="1"/>
            <a:r>
              <a:rPr lang="en-US" dirty="0"/>
              <a:t>Include the correct text references </a:t>
            </a:r>
          </a:p>
          <a:p>
            <a:pPr lvl="1"/>
            <a:r>
              <a:rPr lang="en-US" dirty="0"/>
              <a:t>Include references to the primitives in text plus how to and when to use them (no difference to previous) </a:t>
            </a:r>
          </a:p>
          <a:p>
            <a:pPr marL="0" indent="0">
              <a:buNone/>
            </a:pPr>
            <a:r>
              <a:rPr lang="en-US" dirty="0"/>
              <a:t>OR</a:t>
            </a:r>
          </a:p>
          <a:p>
            <a:r>
              <a:rPr lang="en-US" dirty="0"/>
              <a:t>They can add to the Table in 6.4 AND insert the full primitives, in all their glory, in 6.5</a:t>
            </a:r>
          </a:p>
          <a:p>
            <a:endParaRPr lang="en-US" dirty="0"/>
          </a:p>
          <a:p>
            <a:pPr marL="0" indent="0">
              <a:buNone/>
            </a:pPr>
            <a:r>
              <a:rPr lang="en-US" dirty="0"/>
              <a:t>This change will reduce the work of every TG </a:t>
            </a:r>
          </a:p>
        </p:txBody>
      </p:sp>
      <p:sp>
        <p:nvSpPr>
          <p:cNvPr id="3" name="Title 2">
            <a:extLst>
              <a:ext uri="{FF2B5EF4-FFF2-40B4-BE49-F238E27FC236}">
                <a16:creationId xmlns:a16="http://schemas.microsoft.com/office/drawing/2014/main" id="{2D1F0BDB-5865-8098-C0BC-F5D90E7509EE}"/>
              </a:ext>
            </a:extLst>
          </p:cNvPr>
          <p:cNvSpPr>
            <a:spLocks noGrp="1"/>
          </p:cNvSpPr>
          <p:nvPr>
            <p:ph type="title"/>
          </p:nvPr>
        </p:nvSpPr>
        <p:spPr/>
        <p:txBody>
          <a:bodyPr/>
          <a:lstStyle/>
          <a:p>
            <a:r>
              <a:rPr lang="en-US" dirty="0" err="1"/>
              <a:t>REVme</a:t>
            </a:r>
            <a:r>
              <a:rPr lang="en-US" dirty="0"/>
              <a:t> 22/1507r1 New Amendments</a:t>
            </a:r>
          </a:p>
        </p:txBody>
      </p:sp>
      <p:sp>
        <p:nvSpPr>
          <p:cNvPr id="4" name="Date Placeholder 3">
            <a:extLst>
              <a:ext uri="{FF2B5EF4-FFF2-40B4-BE49-F238E27FC236}">
                <a16:creationId xmlns:a16="http://schemas.microsoft.com/office/drawing/2014/main" id="{EFEEDA53-71D0-3DA6-4B71-52E00734865E}"/>
              </a:ext>
            </a:extLst>
          </p:cNvPr>
          <p:cNvSpPr>
            <a:spLocks noGrp="1"/>
          </p:cNvSpPr>
          <p:nvPr>
            <p:ph type="dt" sz="half" idx="10"/>
          </p:nvPr>
        </p:nvSpPr>
        <p:spPr>
          <a:xfrm>
            <a:off x="2453218" y="332602"/>
            <a:ext cx="955390" cy="276999"/>
          </a:xfrm>
        </p:spPr>
        <p:txBody>
          <a:bodyPr/>
          <a:lstStyle/>
          <a:p>
            <a:pPr defTabSz="914400">
              <a:buClrTx/>
              <a:buSzTx/>
              <a:defRPr/>
            </a:pPr>
            <a:r>
              <a:rPr lang="en-US" b="1">
                <a:solidFill>
                  <a:srgbClr val="000000"/>
                </a:solidFill>
                <a:latin typeface="Times New Roman" pitchFamily="18" charset="0"/>
                <a:ea typeface="+mn-ea"/>
              </a:rPr>
              <a:t>Sept 2022</a:t>
            </a:r>
            <a:endParaRPr lang="en-US" b="1" dirty="0">
              <a:solidFill>
                <a:srgbClr val="000000"/>
              </a:solidFill>
              <a:latin typeface="Times New Roman" pitchFamily="18" charset="0"/>
              <a:ea typeface="+mn-ea"/>
            </a:endParaRPr>
          </a:p>
        </p:txBody>
      </p:sp>
      <p:sp>
        <p:nvSpPr>
          <p:cNvPr id="5" name="Footer Placeholder 4">
            <a:extLst>
              <a:ext uri="{FF2B5EF4-FFF2-40B4-BE49-F238E27FC236}">
                <a16:creationId xmlns:a16="http://schemas.microsoft.com/office/drawing/2014/main" id="{E03069AF-EBB3-E9C6-D7FE-230B6A65F0BA}"/>
              </a:ext>
            </a:extLst>
          </p:cNvPr>
          <p:cNvSpPr>
            <a:spLocks noGrp="1"/>
          </p:cNvSpPr>
          <p:nvPr>
            <p:ph type="ftr" sz="quarter" idx="11"/>
          </p:nvPr>
        </p:nvSpPr>
        <p:spPr/>
        <p:txBody>
          <a:bodyPr/>
          <a:lstStyle/>
          <a:p>
            <a:pPr defTabSz="914400">
              <a:buClrTx/>
              <a:buSzTx/>
              <a:defRPr/>
            </a:pPr>
            <a:r>
              <a:rPr lang="en-US">
                <a:solidFill>
                  <a:srgbClr val="000000"/>
                </a:solidFill>
                <a:latin typeface="Times New Roman" pitchFamily="18" charset="0"/>
                <a:ea typeface="+mn-ea"/>
              </a:rPr>
              <a:t>Graham Smith, SR Technologies</a:t>
            </a:r>
          </a:p>
        </p:txBody>
      </p:sp>
      <p:sp>
        <p:nvSpPr>
          <p:cNvPr id="6" name="Slide Number Placeholder 5">
            <a:extLst>
              <a:ext uri="{FF2B5EF4-FFF2-40B4-BE49-F238E27FC236}">
                <a16:creationId xmlns:a16="http://schemas.microsoft.com/office/drawing/2014/main" id="{120BE64A-3057-B257-24EF-A9AD9C109F0F}"/>
              </a:ext>
            </a:extLst>
          </p:cNvPr>
          <p:cNvSpPr>
            <a:spLocks noGrp="1"/>
          </p:cNvSpPr>
          <p:nvPr>
            <p:ph type="sldNum" sz="quarter" idx="12"/>
          </p:nvPr>
        </p:nvSpPr>
        <p:spPr>
          <a:xfrm>
            <a:off x="7418778" y="6475413"/>
            <a:ext cx="504049" cy="184666"/>
          </a:xfrm>
        </p:spPr>
        <p:txBody>
          <a:bodyPr/>
          <a:lstStyle/>
          <a:p>
            <a:pPr defTabSz="914400">
              <a:buClrTx/>
              <a:buSzTx/>
              <a:defRPr/>
            </a:pPr>
            <a:r>
              <a:rPr lang="en-US">
                <a:solidFill>
                  <a:srgbClr val="000000"/>
                </a:solidFill>
                <a:latin typeface="Times New Roman" pitchFamily="18" charset="0"/>
                <a:ea typeface="+mn-ea"/>
              </a:rPr>
              <a:t>Slide </a:t>
            </a:r>
            <a:fld id="{31D45EC1-4C6A-4C4C-A230-3BDF24B584F8}" type="slidenum">
              <a:rPr lang="en-US">
                <a:solidFill>
                  <a:srgbClr val="000000"/>
                </a:solidFill>
                <a:latin typeface="Times New Roman" pitchFamily="18" charset="0"/>
                <a:ea typeface="+mn-ea"/>
              </a:rPr>
              <a:pPr defTabSz="914400">
                <a:buClrTx/>
                <a:buSzTx/>
                <a:defRPr/>
              </a:pPr>
              <a:t>16</a:t>
            </a:fld>
            <a:endParaRPr lang="en-US" dirty="0">
              <a:solidFill>
                <a:srgbClr val="000000"/>
              </a:solidFill>
              <a:latin typeface="Times New Roman" pitchFamily="18" charset="0"/>
              <a:ea typeface="+mn-ea"/>
            </a:endParaRPr>
          </a:p>
        </p:txBody>
      </p:sp>
    </p:spTree>
    <p:extLst>
      <p:ext uri="{BB962C8B-B14F-4D97-AF65-F5344CB8AC3E}">
        <p14:creationId xmlns:p14="http://schemas.microsoft.com/office/powerpoint/2010/main" val="315722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September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22326911"/>
              </p:ext>
            </p:extLst>
          </p:nvPr>
        </p:nvGraphicFramePr>
        <p:xfrm>
          <a:off x="838200" y="2057400"/>
          <a:ext cx="10546268" cy="5551601"/>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292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115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July</a:t>
                      </a:r>
                      <a:r>
                        <a:rPr kumimoji="0" lang="en-US" sz="1600" b="0" i="0" u="none" strike="noStrike" cap="none" normalizeH="0" baseline="0" dirty="0">
                          <a:ln>
                            <a:noFill/>
                          </a:ln>
                          <a:solidFill>
                            <a:schemeClr val="tx1"/>
                          </a:solidFill>
                          <a:effectLst/>
                          <a:latin typeface="Times New Roman" pitchFamily="18" charset="0"/>
                        </a:rPr>
                        <a:t>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28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802.11-2024 Amendment 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802.11-2024 Amendment 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802.11-2024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6105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889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TGbf</a:t>
                      </a:r>
                      <a:r>
                        <a:rPr kumimoji="0" lang="en-US" sz="1600" b="0" i="0" u="none" strike="noStrike" cap="none" normalizeH="0" baseline="0" dirty="0">
                          <a:ln>
                            <a:noFill/>
                          </a:ln>
                          <a:solidFill>
                            <a:srgbClr val="FF0000"/>
                          </a:solidFill>
                          <a:effectLst/>
                          <a:latin typeface="Times New Roman" pitchFamily="18" charset="0"/>
                        </a:rPr>
                        <a:t> – 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TGbh</a:t>
                      </a:r>
                      <a:r>
                        <a:rPr kumimoji="0" lang="en-US" sz="1600" b="0" i="0" u="none" strike="noStrike" cap="none" normalizeH="0" baseline="0" dirty="0">
                          <a:ln>
                            <a:noFill/>
                          </a:ln>
                          <a:solidFill>
                            <a:srgbClr val="FF0000"/>
                          </a:solidFill>
                          <a:effectLst/>
                          <a:latin typeface="Times New Roman" pitchFamily="18" charset="0"/>
                        </a:rPr>
                        <a:t> - 34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2023</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a:t>
            </a:r>
            <a:r>
              <a:rPr lang="en-US">
                <a:solidFill>
                  <a:srgbClr val="FF0000"/>
                </a:solidFill>
              </a:rPr>
              <a:t>Thursday Sep </a:t>
            </a:r>
            <a:r>
              <a:rPr lang="en-US" dirty="0">
                <a:solidFill>
                  <a:srgbClr val="FF0000"/>
                </a:solidFill>
              </a:rPr>
              <a:t>15 end of am1 (10am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59552919"/>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az</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bc</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bb</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me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bf </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FF0000"/>
                          </a:solidFill>
                          <a:effectLst/>
                        </a:rPr>
                        <a:t>bh</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13-Sep</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a:t>
                      </a:r>
                    </a:p>
                    <a:p>
                      <a:pPr algn="ctr"/>
                      <a:r>
                        <a:rPr lang="en-US" sz="1200" kern="1200" dirty="0">
                          <a:solidFill>
                            <a:schemeClr val="tx1"/>
                          </a:solidFill>
                          <a:effectLst/>
                          <a:latin typeface="+mn-lt"/>
                          <a:ea typeface="+mn-ea"/>
                          <a:cs typeface="+mn-cs"/>
                        </a:rPr>
                        <a:t>2020 release</a:t>
                      </a:r>
                      <a:endParaRPr lang="en-US" sz="1200" dirty="0">
                        <a:solidFill>
                          <a:schemeClr val="tx1"/>
                        </a:solidFill>
                      </a:endParaRPr>
                    </a:p>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 release</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Y</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r>
                        <a:rPr lang="en-US" sz="1200" dirty="0">
                          <a:solidFill>
                            <a:schemeClr val="tx1"/>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u="none" dirty="0" err="1">
                          <a:solidFill>
                            <a:srgbClr val="FF0000"/>
                          </a:solidFill>
                        </a:rPr>
                        <a:t>bh</a:t>
                      </a:r>
                      <a:endParaRPr lang="en-US" sz="1600" u="non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FF0000"/>
                          </a:solidFill>
                        </a:rPr>
                        <a:t>Carol Ansley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FF0000"/>
                          </a:solidFill>
                        </a:rPr>
                        <a:t>13-Sep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normAutofit/>
          </a:bodyPr>
          <a:lstStyle/>
          <a:p>
            <a:r>
              <a:rPr lang="en-US" sz="3200" dirty="0">
                <a:latin typeface="Times New Roman" panose="02020603050405020304" pitchFamily="18" charset="0"/>
                <a:cs typeface="Times New Roman" panose="02020603050405020304" pitchFamily="18" charset="0"/>
              </a:rPr>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normAutofit fontScale="85000" lnSpcReduction="20000"/>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meeting is part of the September 802 wireless interim session</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You must pay the registration fee whether attending in-person or remotely</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meeting is part of the September 802 wireless interim session</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You must pay the registration fee whether attending in-person or remotely</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 you have not already done so, you can register here: </a:t>
            </a:r>
            <a:r>
              <a:rPr lang="en-US" dirty="0">
                <a:latin typeface="Times New Roman" panose="02020603050405020304" pitchFamily="18" charset="0"/>
                <a:cs typeface="Times New Roman" panose="02020603050405020304" pitchFamily="18" charset="0"/>
                <a:hlinkClick r:id="rId2"/>
              </a:rPr>
              <a:t>https://web.cvent.com/event/ae5c1e5a-6074-492a-9cd7-16b5ddc15864/summary</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Peter Ecclesine (Cisco Systems)</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2022</a:t>
            </a:r>
            <a:endParaRPr lang="en-GB" dirty="0"/>
          </a:p>
        </p:txBody>
      </p:sp>
    </p:spTree>
    <p:extLst>
      <p:ext uri="{BB962C8B-B14F-4D97-AF65-F5344CB8AC3E}">
        <p14:creationId xmlns:p14="http://schemas.microsoft.com/office/powerpoint/2010/main" val="4007096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Review WG Style Guide, 11be and </a:t>
            </a:r>
            <a:r>
              <a:rPr lang="en-US" dirty="0" err="1"/>
              <a:t>REVme</a:t>
            </a:r>
            <a:r>
              <a:rPr lang="en-US" dirty="0"/>
              <a:t> practice</a:t>
            </a:r>
          </a:p>
          <a:p>
            <a:r>
              <a:rPr lang="en-US" dirty="0"/>
              <a:t>Clause 6 Re-Write</a:t>
            </a:r>
          </a:p>
          <a:p>
            <a:r>
              <a:rPr lang="en-US" dirty="0"/>
              <a:t>WG Style Guide for 802.11 draft </a:t>
            </a:r>
            <a:r>
              <a:rPr lang="en-US" dirty="0">
                <a:solidFill>
                  <a:schemeClr val="tx1"/>
                </a:solidFill>
              </a:rPr>
              <a:t>09/1034r20</a:t>
            </a:r>
          </a:p>
          <a:p>
            <a:r>
              <a:rPr lang="en-US" dirty="0"/>
              <a:t>Draft and Amendment alignments</a:t>
            </a:r>
          </a:p>
          <a:p>
            <a:r>
              <a:rPr lang="en-US" dirty="0"/>
              <a:t>AOB</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2022-09-13</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Catherine Berger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a:t>September </a:t>
            </a:r>
            <a:r>
              <a:rPr lang="en-GB" dirty="0"/>
              <a:t>13</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after SA2 recirc with 21 editorial comments, will take decision on them. May do 10 day recirc</a:t>
            </a:r>
            <a:endParaRPr lang="en-GB" sz="1600" b="0" dirty="0"/>
          </a:p>
          <a:p>
            <a:r>
              <a:rPr lang="en-GB" sz="1600" dirty="0"/>
              <a:t>11bc – hope to have D5.0 out of this week </a:t>
            </a:r>
            <a:r>
              <a:rPr lang="en-GB" sz="1600" b="0" dirty="0"/>
              <a:t> </a:t>
            </a:r>
          </a:p>
          <a:p>
            <a:r>
              <a:rPr lang="en-GB" sz="1600" dirty="0"/>
              <a:t>11bd – Have 4 comments on D6.0 , will resolve all comments and recirc out of this week. Will request </a:t>
            </a:r>
            <a:r>
              <a:rPr lang="en-GB" sz="1600" dirty="0" err="1"/>
              <a:t>RevCom</a:t>
            </a:r>
            <a:r>
              <a:rPr lang="en-GB" sz="1600" dirty="0"/>
              <a:t> conditional approval at WG plenary.</a:t>
            </a:r>
          </a:p>
          <a:p>
            <a:r>
              <a:rPr lang="en-GB" sz="1600" dirty="0"/>
              <a:t>11bb – have 55 comments on D3.0, will resolve and recirc out of this meeting. Will request SA ballot conditional approval at WG plenary.</a:t>
            </a:r>
            <a:endParaRPr lang="en-GB" sz="1600" b="0" dirty="0"/>
          </a:p>
          <a:p>
            <a:r>
              <a:rPr lang="en-GB" sz="1600" dirty="0"/>
              <a:t>11be – after MAC ad hoc last week, 4120 comments , 760 resolutions were approved and over 800 are ready for motion. Will have D2.2 out of this week, today over 900 pages. Hope to have D3.0 out of November. </a:t>
            </a:r>
            <a:endParaRPr lang="en-US" sz="1600" b="0" dirty="0"/>
          </a:p>
          <a:p>
            <a:r>
              <a:rPr lang="en-US" sz="1600" dirty="0"/>
              <a:t>11bf </a:t>
            </a:r>
            <a:r>
              <a:rPr lang="en-GB" sz="1600" dirty="0"/>
              <a:t>–</a:t>
            </a:r>
            <a:r>
              <a:rPr lang="en-US" sz="1600" dirty="0"/>
              <a:t> working on CC comments, approved 435 comment resolutions  out of ~900 comments.  Focus on technical and General comments. Posted D0.3 Sept 11, 120 pages. Hope to initial WG LB out of November.</a:t>
            </a:r>
          </a:p>
          <a:p>
            <a:r>
              <a:rPr lang="en-GB" sz="1600" dirty="0"/>
              <a:t>11bh – Have D0.2, may create a D0.3 out of September. Needing consensus on what is to be defined.</a:t>
            </a:r>
            <a:endParaRPr lang="en-GB" sz="1600" b="0" dirty="0"/>
          </a:p>
          <a:p>
            <a:r>
              <a:rPr lang="en-GB" sz="1600" dirty="0"/>
              <a:t>11bi – Doing Requirements doc with more than 20 remaining requirements, and some updates to accepted requirements. </a:t>
            </a:r>
          </a:p>
          <a:p>
            <a:r>
              <a:rPr lang="en-GB" sz="1600" dirty="0" err="1"/>
              <a:t>REVme</a:t>
            </a:r>
            <a:r>
              <a:rPr lang="en-GB" sz="1600" dirty="0"/>
              <a:t> – working on D1.4 with ~400 comments remaining. Expect to recirc D2.0 out of this week.</a:t>
            </a:r>
            <a:endParaRPr lang="en-GB" sz="1600" b="0" dirty="0"/>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12410</TotalTime>
  <Words>4520</Words>
  <Application>Microsoft Office PowerPoint</Application>
  <PresentationFormat>Widescreen</PresentationFormat>
  <Paragraphs>683</Paragraphs>
  <Slides>35</Slides>
  <Notes>24</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35</vt:i4>
      </vt:variant>
    </vt:vector>
  </HeadingPairs>
  <TitlesOfParts>
    <vt:vector size="43" baseType="lpstr">
      <vt:lpstr>Arial</vt:lpstr>
      <vt:lpstr>Calibri</vt:lpstr>
      <vt:lpstr>Calibri Light</vt:lpstr>
      <vt:lpstr>Times New Roman</vt:lpstr>
      <vt:lpstr>Office Theme</vt:lpstr>
      <vt:lpstr>Custom Design</vt:lpstr>
      <vt:lpstr>Default Design</vt:lpstr>
      <vt:lpstr>Document</vt:lpstr>
      <vt:lpstr>802.11 WG Editor’s Meeting (Sept 2022)</vt:lpstr>
      <vt:lpstr>Abstract</vt:lpstr>
      <vt:lpstr>Registration for the September 802 wireless interim session</vt:lpstr>
      <vt:lpstr>Agenda for 2022-09-13 meeting</vt:lpstr>
      <vt:lpstr>Roll Call – 2022-09-13</vt:lpstr>
      <vt:lpstr>Volunteer Editor Contacts</vt:lpstr>
      <vt:lpstr>September 13th roundtable status report</vt:lpstr>
      <vt:lpstr>Reflector Updates</vt:lpstr>
      <vt:lpstr>IEEE Publication Status</vt:lpstr>
      <vt:lpstr>IEEE 802.11-2020 Corrigendum 1 D2.1</vt:lpstr>
      <vt:lpstr>MDR Status</vt:lpstr>
      <vt:lpstr>WG Style Guide, 11be and REVme practice</vt:lpstr>
      <vt:lpstr>ANA assignments to Sept 10, 2022</vt:lpstr>
      <vt:lpstr>Clause 6 Re-Write</vt:lpstr>
      <vt:lpstr>REVme New Text in 22/0916r9</vt:lpstr>
      <vt:lpstr>REVme 22/1507r1 New Amendments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438</cp:revision>
  <cp:lastPrinted>1601-01-01T00:00:00Z</cp:lastPrinted>
  <dcterms:created xsi:type="dcterms:W3CDTF">2018-01-07T18:30:13Z</dcterms:created>
  <dcterms:modified xsi:type="dcterms:W3CDTF">2022-09-15T22:25:09Z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