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5"/>
  </p:notesMasterIdLst>
  <p:handoutMasterIdLst>
    <p:handoutMasterId r:id="rId66"/>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535" r:id="rId28"/>
    <p:sldId id="2541" r:id="rId29"/>
    <p:sldId id="2536" r:id="rId30"/>
    <p:sldId id="2534" r:id="rId31"/>
    <p:sldId id="2507" r:id="rId32"/>
    <p:sldId id="2508" r:id="rId33"/>
    <p:sldId id="679" r:id="rId34"/>
    <p:sldId id="680" r:id="rId35"/>
    <p:sldId id="686" r:id="rId36"/>
    <p:sldId id="2372" r:id="rId37"/>
    <p:sldId id="687" r:id="rId38"/>
    <p:sldId id="688" r:id="rId39"/>
    <p:sldId id="2537" r:id="rId40"/>
    <p:sldId id="2538" r:id="rId41"/>
    <p:sldId id="2539" r:id="rId42"/>
    <p:sldId id="2540" r:id="rId43"/>
    <p:sldId id="2375" r:id="rId44"/>
    <p:sldId id="2515" r:id="rId45"/>
    <p:sldId id="2516" r:id="rId46"/>
    <p:sldId id="2517" r:id="rId47"/>
    <p:sldId id="2400" r:id="rId48"/>
    <p:sldId id="2391" r:id="rId49"/>
    <p:sldId id="2512" r:id="rId50"/>
    <p:sldId id="2511" r:id="rId51"/>
    <p:sldId id="2513" r:id="rId52"/>
    <p:sldId id="709" r:id="rId53"/>
    <p:sldId id="315" r:id="rId54"/>
    <p:sldId id="312" r:id="rId55"/>
    <p:sldId id="318" r:id="rId56"/>
    <p:sldId id="472" r:id="rId57"/>
    <p:sldId id="473" r:id="rId58"/>
    <p:sldId id="474" r:id="rId59"/>
    <p:sldId id="480" r:id="rId60"/>
    <p:sldId id="259" r:id="rId61"/>
    <p:sldId id="260" r:id="rId62"/>
    <p:sldId id="261" r:id="rId63"/>
    <p:sldId id="2525" r:id="rId6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Sep. 12th - Sep. IEEE Hybrid Interim meeting" id="{DE843586-E506-4D30-A655-52B441F0114A}">
          <p14:sldIdLst>
            <p14:sldId id="690"/>
            <p14:sldId id="694"/>
            <p14:sldId id="2535"/>
            <p14:sldId id="2541"/>
            <p14:sldId id="2536"/>
            <p14:sldId id="2534"/>
            <p14:sldId id="2507"/>
            <p14:sldId id="2508"/>
            <p14:sldId id="679"/>
            <p14:sldId id="680"/>
          </p14:sldIdLst>
        </p14:section>
        <p14:section name="Sep. 13th - Sep. IEEE Hybrid Interim meeting" id="{347EDFAB-725B-4685-8406-804F1F654820}">
          <p14:sldIdLst>
            <p14:sldId id="686"/>
            <p14:sldId id="2372"/>
            <p14:sldId id="687"/>
            <p14:sldId id="688"/>
          </p14:sldIdLst>
        </p14:section>
        <p14:section name="Sep. 14th - Sep. IEEE Hybrid Interim meeting" id="{9611DD54-4890-41CE-A889-8005F26F5D2E}">
          <p14:sldIdLst>
            <p14:sldId id="2537"/>
            <p14:sldId id="2538"/>
            <p14:sldId id="2539"/>
            <p14:sldId id="2540"/>
          </p14:sldIdLst>
        </p14:section>
        <p14:section name="Sep. 15th - Sep. Interim Hybrid IEEE meeting" id="{2BDBDE46-E33B-430D-B7B5-FEE63CD1AC95}">
          <p14:sldIdLst>
            <p14:sldId id="2375"/>
            <p14:sldId id="2515"/>
            <p14:sldId id="2516"/>
            <p14:sldId id="2517"/>
            <p14:sldId id="2400"/>
            <p14:sldId id="2391"/>
            <p14:sldId id="2512"/>
            <p14:sldId id="2511"/>
            <p14:sldId id="2513"/>
            <p14:sldId id="709"/>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7D0DEF-8B45-4A8A-B749-98735128EBE3}" v="1" dt="2022-09-13T17:50:35.650"/>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78" autoAdjust="0"/>
    <p:restoredTop sz="96807" autoAdjust="0"/>
  </p:normalViewPr>
  <p:slideViewPr>
    <p:cSldViewPr>
      <p:cViewPr varScale="1">
        <p:scale>
          <a:sx n="76" d="100"/>
          <a:sy n="76" d="100"/>
        </p:scale>
        <p:origin x="196" y="64"/>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71"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577D0DEF-8B45-4A8A-B749-98735128EBE3}"/>
    <pc:docChg chg="undo custSel modSld modMainMaster">
      <pc:chgData name="Segev, Jonathan" userId="7c67a1b0-8725-4553-8055-0888dbcaef94" providerId="ADAL" clId="{577D0DEF-8B45-4A8A-B749-98735128EBE3}" dt="2022-09-13T17:51:10.910" v="191" actId="20577"/>
      <pc:docMkLst>
        <pc:docMk/>
      </pc:docMkLst>
      <pc:sldChg chg="modSp mod">
        <pc:chgData name="Segev, Jonathan" userId="7c67a1b0-8725-4553-8055-0888dbcaef94" providerId="ADAL" clId="{577D0DEF-8B45-4A8A-B749-98735128EBE3}" dt="2022-09-13T17:22:09.639" v="3" actId="20577"/>
        <pc:sldMkLst>
          <pc:docMk/>
          <pc:sldMk cId="0" sldId="256"/>
        </pc:sldMkLst>
        <pc:spChg chg="mod">
          <ac:chgData name="Segev, Jonathan" userId="7c67a1b0-8725-4553-8055-0888dbcaef94" providerId="ADAL" clId="{577D0DEF-8B45-4A8A-B749-98735128EBE3}" dt="2022-09-13T17:22:09.639" v="3" actId="20577"/>
          <ac:spMkLst>
            <pc:docMk/>
            <pc:sldMk cId="0" sldId="256"/>
            <ac:spMk id="3074" creationId="{00000000-0000-0000-0000-000000000000}"/>
          </ac:spMkLst>
        </pc:spChg>
      </pc:sldChg>
      <pc:sldChg chg="modSp mod">
        <pc:chgData name="Segev, Jonathan" userId="7c67a1b0-8725-4553-8055-0888dbcaef94" providerId="ADAL" clId="{577D0DEF-8B45-4A8A-B749-98735128EBE3}" dt="2022-09-13T17:51:10.910" v="191" actId="20577"/>
        <pc:sldMkLst>
          <pc:docMk/>
          <pc:sldMk cId="392818440" sldId="686"/>
        </pc:sldMkLst>
        <pc:spChg chg="mod">
          <ac:chgData name="Segev, Jonathan" userId="7c67a1b0-8725-4553-8055-0888dbcaef94" providerId="ADAL" clId="{577D0DEF-8B45-4A8A-B749-98735128EBE3}" dt="2022-09-13T17:51:10.910" v="191" actId="20577"/>
          <ac:spMkLst>
            <pc:docMk/>
            <pc:sldMk cId="392818440" sldId="686"/>
            <ac:spMk id="3" creationId="{00000000-0000-0000-0000-000000000000}"/>
          </ac:spMkLst>
        </pc:spChg>
      </pc:sldChg>
      <pc:sldChg chg="addSp delSp modSp mod">
        <pc:chgData name="Segev, Jonathan" userId="7c67a1b0-8725-4553-8055-0888dbcaef94" providerId="ADAL" clId="{577D0DEF-8B45-4A8A-B749-98735128EBE3}" dt="2022-09-13T17:50:52.099" v="189" actId="20577"/>
        <pc:sldMkLst>
          <pc:docMk/>
          <pc:sldMk cId="4056642371" sldId="2372"/>
        </pc:sldMkLst>
        <pc:spChg chg="mod">
          <ac:chgData name="Segev, Jonathan" userId="7c67a1b0-8725-4553-8055-0888dbcaef94" providerId="ADAL" clId="{577D0DEF-8B45-4A8A-B749-98735128EBE3}" dt="2022-09-13T17:50:52.099" v="189" actId="20577"/>
          <ac:spMkLst>
            <pc:docMk/>
            <pc:sldMk cId="4056642371" sldId="2372"/>
            <ac:spMk id="2" creationId="{00000000-0000-0000-0000-000000000000}"/>
          </ac:spMkLst>
        </pc:spChg>
        <pc:graphicFrameChg chg="mod modGraphic">
          <ac:chgData name="Segev, Jonathan" userId="7c67a1b0-8725-4553-8055-0888dbcaef94" providerId="ADAL" clId="{577D0DEF-8B45-4A8A-B749-98735128EBE3}" dt="2022-09-13T17:50:44.099" v="187" actId="20577"/>
          <ac:graphicFrameMkLst>
            <pc:docMk/>
            <pc:sldMk cId="4056642371" sldId="2372"/>
            <ac:graphicFrameMk id="7" creationId="{00000000-0000-0000-0000-000000000000}"/>
          </ac:graphicFrameMkLst>
        </pc:graphicFrameChg>
        <pc:picChg chg="add del">
          <ac:chgData name="Segev, Jonathan" userId="7c67a1b0-8725-4553-8055-0888dbcaef94" providerId="ADAL" clId="{577D0DEF-8B45-4A8A-B749-98735128EBE3}" dt="2022-09-13T17:50:22.956" v="177" actId="22"/>
          <ac:picMkLst>
            <pc:docMk/>
            <pc:sldMk cId="4056642371" sldId="2372"/>
            <ac:picMk id="8" creationId="{A894C728-8436-4402-9AB7-801FF815F35B}"/>
          </ac:picMkLst>
        </pc:picChg>
      </pc:sldChg>
      <pc:sldMasterChg chg="modSp mod">
        <pc:chgData name="Segev, Jonathan" userId="7c67a1b0-8725-4553-8055-0888dbcaef94" providerId="ADAL" clId="{577D0DEF-8B45-4A8A-B749-98735128EBE3}" dt="2022-09-13T17:21:59.219" v="1" actId="20577"/>
        <pc:sldMasterMkLst>
          <pc:docMk/>
          <pc:sldMasterMk cId="0" sldId="2147483648"/>
        </pc:sldMasterMkLst>
        <pc:spChg chg="mod">
          <ac:chgData name="Segev, Jonathan" userId="7c67a1b0-8725-4553-8055-0888dbcaef94" providerId="ADAL" clId="{577D0DEF-8B45-4A8A-B749-98735128EBE3}" dt="2022-09-13T17:21:59.219" v="1"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0</c:v>
                </c:pt>
                <c:pt idx="1">
                  <c:v>0</c:v>
                </c:pt>
                <c:pt idx="2">
                  <c:v>21</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0</c:v>
                </c:pt>
                <c:pt idx="1">
                  <c:v>0</c:v>
                </c:pt>
                <c:pt idx="2">
                  <c:v>0</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35</c:v>
                </c:pt>
                <c:pt idx="1">
                  <c:v>2</c:v>
                </c:pt>
                <c:pt idx="2">
                  <c:v>27</c:v>
                </c:pt>
              </c:numCache>
            </c:numRef>
          </c:val>
          <c:extLst>
            <c:ext xmlns:c16="http://schemas.microsoft.com/office/drawing/2014/chart" uri="{C3380CC4-5D6E-409C-BE32-E72D297353CC}">
              <c16:uniqueId val="{00000000-BC11-43C3-8FA5-90ADA9C1FECB}"/>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24</c:v>
                </c:pt>
                <c:pt idx="1">
                  <c:v>2</c:v>
                </c:pt>
                <c:pt idx="2">
                  <c:v>27</c:v>
                </c:pt>
              </c:numCache>
            </c:numRef>
          </c:val>
          <c:extLst>
            <c:ext xmlns:c16="http://schemas.microsoft.com/office/drawing/2014/chart" uri="{C3380CC4-5D6E-409C-BE32-E72D297353CC}">
              <c16:uniqueId val="{00000001-BC11-43C3-8FA5-90ADA9C1FECB}"/>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21705926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1455099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37192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802.11-22/1301r3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93-00-00az-resolutions-for-5-technical-cids-in-sa1-8000.docx" TargetMode="External"/><Relationship Id="rId2" Type="http://schemas.openxmlformats.org/officeDocument/2006/relationships/hyperlink" Target="https://mentor.ieee.org/802.11/dcn/22/11-22-0946-01-00az-cid-resolution-status-for-tgaz-sa1-8000.xls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99-00-00az-sab1-recirc1-cr.docx" TargetMode="External"/><Relationship Id="rId4" Type="http://schemas.openxmlformats.org/officeDocument/2006/relationships/hyperlink" Target="https://mentor.ieee.org/802.11/dcn/22/11-22-1085-00-00az-resolutions-for-20-editorial-cids-in-sa1-8000.xls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138-01-00az-comment-resolution-cid-8008-8009.docx" TargetMode="External"/><Relationship Id="rId2" Type="http://schemas.openxmlformats.org/officeDocument/2006/relationships/hyperlink" Target="https://mentor.ieee.org/802.11/dcn/22/11-22-1022-01-00az-comment-resolution-sa1-8000s-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106-00-00az-editorial-cid-resolutions-final-batch-in-sa1-8000.docx"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Sep.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2022-09-13</a:t>
            </a:r>
          </a:p>
        </p:txBody>
      </p:sp>
      <p:sp>
        <p:nvSpPr>
          <p:cNvPr id="6" name="Date Placeholder 3"/>
          <p:cNvSpPr>
            <a:spLocks noGrp="1"/>
          </p:cNvSpPr>
          <p:nvPr>
            <p:ph type="dt" idx="10"/>
          </p:nvPr>
        </p:nvSpPr>
        <p:spPr/>
        <p:txBody>
          <a:bodyPr/>
          <a:lstStyle/>
          <a:p>
            <a:r>
              <a:rPr lang="en-US"/>
              <a:t>Sep.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Sep. Electronic Meeting Agenda </a:t>
            </a:r>
          </a:p>
          <a:p>
            <a:pPr algn="ctr">
              <a:lnSpc>
                <a:spcPct val="90000"/>
              </a:lnSpc>
              <a:buFontTx/>
              <a:buNone/>
            </a:pPr>
            <a:r>
              <a:rPr lang="en-US" altLang="en-US" sz="3600" dirty="0">
                <a:cs typeface="Times New Roman" panose="02020603050405020304" pitchFamily="18" charset="0"/>
              </a:rPr>
              <a:t>And telecons meetings running between September and November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Sep.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September IEEE  Hybrid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2</a:t>
            </a:r>
            <a:r>
              <a:rPr lang="en-US" altLang="en-US" sz="1800" b="0" baseline="30000" dirty="0"/>
              <a:t>nd</a:t>
            </a:r>
            <a:r>
              <a:rPr lang="en-US" altLang="en-US" sz="1800" b="0" dirty="0"/>
              <a:t> SA recirculation ballot results.</a:t>
            </a:r>
          </a:p>
          <a:p>
            <a:pPr algn="just">
              <a:spcBef>
                <a:spcPct val="20000"/>
              </a:spcBef>
              <a:buFontTx/>
              <a:buChar char="•"/>
            </a:pPr>
            <a:r>
              <a:rPr lang="en-US" altLang="en-US" sz="1800" b="0" dirty="0"/>
              <a:t>Review and consider approval of PAR/CSD for 320MHz extensions.</a:t>
            </a:r>
          </a:p>
          <a:p>
            <a:pPr algn="just">
              <a:spcBef>
                <a:spcPct val="20000"/>
              </a:spcBef>
              <a:buFontTx/>
              <a:buChar char="•"/>
            </a:pPr>
            <a:r>
              <a:rPr lang="en-US" altLang="en-US" sz="1800" b="0" dirty="0"/>
              <a:t>Perform group CR (as needed).</a:t>
            </a:r>
            <a:endParaRPr lang="en-US" altLang="en-US" sz="1800" b="0" kern="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Consider EC report on SA ballot completion and forwarding to </a:t>
            </a:r>
            <a:r>
              <a:rPr lang="en-US" sz="1800" b="0" kern="0" dirty="0" err="1"/>
              <a:t>REVcom</a:t>
            </a:r>
            <a:r>
              <a:rPr lang="en-US" sz="1800" b="0" kern="0" dirty="0"/>
              <a:t> (as needed)</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23902799"/>
              </p:ext>
            </p:extLst>
          </p:nvPr>
        </p:nvGraphicFramePr>
        <p:xfrm>
          <a:off x="914401" y="1260086"/>
          <a:ext cx="10460567" cy="344406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11-22-1301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11-22-1581</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SA recirculation report</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152392">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8"/>
                  </a:ext>
                </a:extLst>
              </a:tr>
              <a:tr h="174090">
                <a:tc>
                  <a:txBody>
                    <a:bodyPr/>
                    <a:lstStyle/>
                    <a:p>
                      <a:r>
                        <a:rPr lang="en-US" sz="1400" kern="1200" dirty="0">
                          <a:solidFill>
                            <a:schemeClr val="dk1"/>
                          </a:solidFill>
                          <a:latin typeface="+mn-lt"/>
                          <a:ea typeface="+mn-ea"/>
                          <a:cs typeface="+mn-cs"/>
                        </a:rPr>
                        <a:t>11-22-1353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320MHz FTM CSD</a:t>
                      </a:r>
                    </a:p>
                  </a:txBody>
                  <a:tcPr marT="45712" marB="45712"/>
                </a:tc>
                <a:tc>
                  <a:txBody>
                    <a:bodyPr/>
                    <a:lstStyle/>
                    <a:p>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4101642387"/>
                  </a:ext>
                </a:extLst>
              </a:tr>
              <a:tr h="0">
                <a:tc>
                  <a:txBody>
                    <a:bodyPr/>
                    <a:lstStyle/>
                    <a:p>
                      <a:endParaRPr lang="en-US" dirty="0"/>
                    </a:p>
                  </a:txBody>
                  <a:tcPr marT="45712" marB="45712"/>
                </a:tc>
                <a:tc>
                  <a:txBody>
                    <a:bodyPr/>
                    <a:lstStyle/>
                    <a:p>
                      <a:endParaRPr lang="en-US"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1171443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7413218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  Sep.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11-22-771 Previous meeting minutes approval (Jonathan Segev)</a:t>
            </a:r>
          </a:p>
          <a:p>
            <a:pPr algn="just">
              <a:spcBef>
                <a:spcPct val="20000"/>
              </a:spcBef>
              <a:buFontTx/>
              <a:buChar char="•"/>
            </a:pPr>
            <a:r>
              <a:rPr lang="en-US" altLang="en-US" sz="1600" b="0" dirty="0"/>
              <a:t>Review 2</a:t>
            </a:r>
            <a:r>
              <a:rPr lang="en-US" altLang="en-US" sz="1600" b="0" baseline="30000" dirty="0"/>
              <a:t>nd</a:t>
            </a:r>
            <a:r>
              <a:rPr lang="en-US" altLang="en-US" sz="1600" b="0" dirty="0"/>
              <a:t> SA recirculation ballot results (Roy Want)</a:t>
            </a:r>
          </a:p>
          <a:p>
            <a:pPr algn="just">
              <a:spcBef>
                <a:spcPct val="20000"/>
              </a:spcBef>
              <a:buFontTx/>
              <a:buChar char="•"/>
            </a:pPr>
            <a:r>
              <a:rPr lang="en-US" altLang="en-US" sz="1600" b="0" dirty="0"/>
              <a:t>Review and consider approval of PAR/CSD for 320MHz extensions: (35min)</a:t>
            </a:r>
          </a:p>
          <a:p>
            <a:pPr lvl="1" algn="just">
              <a:spcBef>
                <a:spcPct val="20000"/>
              </a:spcBef>
              <a:buFontTx/>
              <a:buChar char="•"/>
            </a:pPr>
            <a:r>
              <a:rPr lang="en-US" sz="1400" dirty="0"/>
              <a:t>11-22-1325 320MHz 11bk PAR (Ali Raissinia)</a:t>
            </a:r>
          </a:p>
          <a:p>
            <a:pPr lvl="1" algn="just">
              <a:spcBef>
                <a:spcPct val="20000"/>
              </a:spcBef>
              <a:buFontTx/>
              <a:buChar char="•"/>
            </a:pPr>
            <a:r>
              <a:rPr lang="en-US" sz="1400" dirty="0"/>
              <a:t>11-22-1353 320MHz 11bk 320MHz FTM CSD (Ali Raissinia) </a:t>
            </a:r>
          </a:p>
          <a:p>
            <a:pPr algn="just">
              <a:spcBef>
                <a:spcPct val="20000"/>
              </a:spcBef>
              <a:buFontTx/>
              <a:buChar char="•"/>
            </a:pPr>
            <a:r>
              <a:rPr lang="en-US" sz="1600" b="0" dirty="0"/>
              <a:t>Group CR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8098893"/>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11-22-1301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11-22-1353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320MHz FTM CSD</a:t>
                      </a:r>
                    </a:p>
                  </a:txBody>
                  <a:tcPr marT="45712" marB="45712"/>
                </a:tc>
                <a:tc>
                  <a:txBody>
                    <a:bodyPr/>
                    <a:lstStyle/>
                    <a:p>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11-22-1581</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SA recirculation report</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868341811"/>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2</a:t>
            </a:r>
            <a:r>
              <a:rPr lang="en-GB" baseline="30000" dirty="0"/>
              <a:t>nd</a:t>
            </a:r>
            <a:r>
              <a:rPr lang="en-GB" dirty="0"/>
              <a:t> SA Recirculation Ballot Status</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July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Completed response to first SA recirculation, published P802.11az D6.0 and approved 2</a:t>
            </a:r>
            <a:r>
              <a:rPr lang="en-US" baseline="30000" dirty="0"/>
              <a:t>nd</a:t>
            </a:r>
            <a:r>
              <a:rPr lang="en-US" dirty="0"/>
              <a:t> SA recirculation ballot.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2</a:t>
            </a:r>
            <a:r>
              <a:rPr lang="en-US" baseline="30000" dirty="0"/>
              <a:t>nd</a:t>
            </a:r>
            <a:r>
              <a:rPr lang="en-US" dirty="0"/>
              <a:t> SA recirculation 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98.9% APPROVE / 1.1% DISAPPROVE / 3.8% ABSTAIN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Total: 21</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Technical: 0</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General: 0</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Editorial: 21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Sep.  2022</a:t>
            </a:r>
            <a:endParaRPr lang="en-GB" dirty="0"/>
          </a:p>
        </p:txBody>
      </p:sp>
      <p:graphicFrame>
        <p:nvGraphicFramePr>
          <p:cNvPr id="7" name="Chart 6">
            <a:extLst>
              <a:ext uri="{FF2B5EF4-FFF2-40B4-BE49-F238E27FC236}">
                <a16:creationId xmlns:a16="http://schemas.microsoft.com/office/drawing/2014/main" id="{C0807CB6-20C1-45B5-8F67-26150D548148}"/>
              </a:ext>
            </a:extLst>
          </p:cNvPr>
          <p:cNvGraphicFramePr/>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C25DC-D657-41F4-A9EC-B714A2487779}"/>
              </a:ext>
            </a:extLst>
          </p:cNvPr>
          <p:cNvSpPr>
            <a:spLocks noGrp="1"/>
          </p:cNvSpPr>
          <p:nvPr>
            <p:ph type="title"/>
          </p:nvPr>
        </p:nvSpPr>
        <p:spPr/>
        <p:txBody>
          <a:bodyPr/>
          <a:lstStyle/>
          <a:p>
            <a:r>
              <a:rPr lang="en-US" dirty="0"/>
              <a:t>Way forward toward publishing</a:t>
            </a:r>
          </a:p>
        </p:txBody>
      </p:sp>
      <p:sp>
        <p:nvSpPr>
          <p:cNvPr id="7" name="Text Placeholder 6">
            <a:extLst>
              <a:ext uri="{FF2B5EF4-FFF2-40B4-BE49-F238E27FC236}">
                <a16:creationId xmlns:a16="http://schemas.microsoft.com/office/drawing/2014/main" id="{72AC11B0-F39E-48DA-AF06-9788B914F64D}"/>
              </a:ext>
            </a:extLst>
          </p:cNvPr>
          <p:cNvSpPr>
            <a:spLocks noGrp="1"/>
          </p:cNvSpPr>
          <p:nvPr>
            <p:ph type="body" idx="1"/>
          </p:nvPr>
        </p:nvSpPr>
        <p:spPr>
          <a:xfrm>
            <a:off x="609600" y="1247081"/>
            <a:ext cx="5386917" cy="453727"/>
          </a:xfrm>
        </p:spPr>
        <p:txBody>
          <a:bodyPr/>
          <a:lstStyle/>
          <a:p>
            <a:pPr algn="ctr"/>
            <a:r>
              <a:rPr lang="en-US" dirty="0"/>
              <a:t>EC Unconditional</a:t>
            </a:r>
          </a:p>
        </p:txBody>
      </p:sp>
      <p:sp>
        <p:nvSpPr>
          <p:cNvPr id="3" name="Content Placeholder 2">
            <a:extLst>
              <a:ext uri="{FF2B5EF4-FFF2-40B4-BE49-F238E27FC236}">
                <a16:creationId xmlns:a16="http://schemas.microsoft.com/office/drawing/2014/main" id="{994AD06E-37DD-4535-9562-1BD7C4811AA7}"/>
              </a:ext>
            </a:extLst>
          </p:cNvPr>
          <p:cNvSpPr>
            <a:spLocks noGrp="1"/>
          </p:cNvSpPr>
          <p:nvPr>
            <p:ph sz="half" idx="2"/>
          </p:nvPr>
        </p:nvSpPr>
        <p:spPr>
          <a:xfrm>
            <a:off x="263352" y="1766889"/>
            <a:ext cx="5733165" cy="4359274"/>
          </a:xfrm>
        </p:spPr>
        <p:txBody>
          <a:bodyPr/>
          <a:lstStyle/>
          <a:p>
            <a:pPr>
              <a:spcAft>
                <a:spcPts val="800"/>
              </a:spcAft>
              <a:buFont typeface="Arial" panose="020B0604020202020204" pitchFamily="34" charset="0"/>
              <a:buChar char="•"/>
            </a:pPr>
            <a:r>
              <a:rPr lang="en-US" sz="180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If no changes to the draft, all comments forwarded to the publication editor, then: </a:t>
            </a:r>
            <a:endParaRPr lang="en-US" sz="1800" dirty="0">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WG11 approval of (a) Report to the EC and (b) Request to forward to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r>
              <a:rPr lang="en-US" sz="1800" b="0" dirty="0">
                <a:solidFill>
                  <a:srgbClr val="000000"/>
                </a:solidFill>
                <a:effectLst/>
                <a:highlight>
                  <a:srgbClr val="FFFF00"/>
                </a:highlight>
                <a:latin typeface="Calibri" panose="020F0502020204030204" pitchFamily="34" charset="0"/>
                <a:ea typeface="MS PGothic" panose="020B0600070205080204" pitchFamily="34" charset="-128"/>
                <a:cs typeface="MS PGothic" panose="020B0600070205080204" pitchFamily="34" charset="-128"/>
              </a:rPr>
              <a:t>2022-09-16</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Recirculation P802.11az D6.0 (unchanged) </a:t>
            </a:r>
            <a:r>
              <a:rPr lang="en-US" sz="1800" b="0" dirty="0">
                <a:solidFill>
                  <a:srgbClr val="000000"/>
                </a:solidFill>
                <a:effectLst/>
                <a:highlight>
                  <a:srgbClr val="FFFF00"/>
                </a:highlight>
                <a:latin typeface="Calibri" panose="020F0502020204030204" pitchFamily="34" charset="0"/>
                <a:ea typeface="MS PGothic" panose="020B0600070205080204" pitchFamily="34" charset="-128"/>
                <a:cs typeface="MS PGothic" panose="020B0600070205080204" pitchFamily="34" charset="-128"/>
              </a:rPr>
              <a:t>2022-09-16</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10 days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Notification to the SA Ballot Group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802 EC Approval to forward P802.11az D6.0 to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2020-10-04 (deadline for the 2022-12-02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is 2022-10-13)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endParaRPr lang="en-US" b="0" dirty="0"/>
          </a:p>
        </p:txBody>
      </p:sp>
      <p:sp>
        <p:nvSpPr>
          <p:cNvPr id="8" name="Text Placeholder 7">
            <a:extLst>
              <a:ext uri="{FF2B5EF4-FFF2-40B4-BE49-F238E27FC236}">
                <a16:creationId xmlns:a16="http://schemas.microsoft.com/office/drawing/2014/main" id="{CBF86267-BAB5-494E-9BCD-615FBD97526B}"/>
              </a:ext>
            </a:extLst>
          </p:cNvPr>
          <p:cNvSpPr>
            <a:spLocks noGrp="1"/>
          </p:cNvSpPr>
          <p:nvPr>
            <p:ph type="body" sz="quarter" idx="3"/>
          </p:nvPr>
        </p:nvSpPr>
        <p:spPr>
          <a:xfrm>
            <a:off x="6193368" y="1247081"/>
            <a:ext cx="5389033" cy="453727"/>
          </a:xfrm>
        </p:spPr>
        <p:txBody>
          <a:bodyPr/>
          <a:lstStyle/>
          <a:p>
            <a:pPr algn="ctr"/>
            <a:r>
              <a:rPr lang="en-US" dirty="0"/>
              <a:t>EC Conditional </a:t>
            </a:r>
          </a:p>
        </p:txBody>
      </p:sp>
      <p:sp>
        <p:nvSpPr>
          <p:cNvPr id="9" name="Content Placeholder 8">
            <a:extLst>
              <a:ext uri="{FF2B5EF4-FFF2-40B4-BE49-F238E27FC236}">
                <a16:creationId xmlns:a16="http://schemas.microsoft.com/office/drawing/2014/main" id="{EE3B7C6C-55F3-426F-BF07-AD3759DCC7B6}"/>
              </a:ext>
            </a:extLst>
          </p:cNvPr>
          <p:cNvSpPr>
            <a:spLocks noGrp="1"/>
          </p:cNvSpPr>
          <p:nvPr>
            <p:ph sz="quarter" idx="4"/>
          </p:nvPr>
        </p:nvSpPr>
        <p:spPr>
          <a:xfrm>
            <a:off x="6193368" y="1766889"/>
            <a:ext cx="5591264" cy="4359274"/>
          </a:xfrm>
        </p:spPr>
        <p:txBody>
          <a:bodyPr/>
          <a:lstStyle/>
          <a:p>
            <a:pPr marL="342900" lvl="0" indent="-342900" algn="l">
              <a:buSzPts val="1000"/>
              <a:buFont typeface="Symbol" panose="05050102010706020507" pitchFamily="18" charset="2"/>
              <a:buChar char=""/>
              <a:tabLst>
                <a:tab pos="457200" algn="l"/>
              </a:tabLst>
            </a:pPr>
            <a:r>
              <a:rPr lang="en-US" sz="180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If changes are made to the draft.</a:t>
            </a:r>
            <a:endPar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endParaRPr>
          </a:p>
          <a:p>
            <a:pPr marL="342900" lvl="0" indent="-342900" algn="l">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WG11 approval of Report to the EC and Conditional Request to forward to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r>
              <a:rPr lang="en-US" sz="1800" b="0" dirty="0">
                <a:solidFill>
                  <a:srgbClr val="000000"/>
                </a:solidFill>
                <a:effectLst/>
                <a:highlight>
                  <a:srgbClr val="FFFF00"/>
                </a:highlight>
                <a:latin typeface="Calibri" panose="020F0502020204030204" pitchFamily="34" charset="0"/>
                <a:ea typeface="MS PGothic" panose="020B0600070205080204" pitchFamily="34" charset="-128"/>
                <a:cs typeface="MS PGothic" panose="020B0600070205080204" pitchFamily="34" charset="-128"/>
              </a:rPr>
              <a:t>2022-09-16</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lgn="l">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Recirculation of P802.11az D7.0 </a:t>
            </a:r>
            <a:r>
              <a:rPr lang="en-US" sz="1800" b="0" dirty="0">
                <a:solidFill>
                  <a:srgbClr val="000000"/>
                </a:solidFill>
                <a:effectLst/>
                <a:highlight>
                  <a:srgbClr val="FFFF00"/>
                </a:highlight>
                <a:latin typeface="Calibri" panose="020F0502020204030204" pitchFamily="34" charset="0"/>
                <a:ea typeface="MS PGothic" panose="020B0600070205080204" pitchFamily="34" charset="-128"/>
                <a:cs typeface="MS PGothic" panose="020B0600070205080204" pitchFamily="34" charset="-128"/>
              </a:rPr>
              <a:t>2022-09-16</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Can be 10 days, or the usual 15 days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lgn="l">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Assuming no comments received or all comments out of scope, notification to the SA Ballot Group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lgn="l">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802 EC Approval to forward P802.11az D7.0 to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2020-10-04 (deadline for the 2022-12-02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is 2022-10-13)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algn="l"/>
            <a:endParaRPr lang="en-US" sz="1800" dirty="0"/>
          </a:p>
        </p:txBody>
      </p:sp>
      <p:sp>
        <p:nvSpPr>
          <p:cNvPr id="6" name="Date Placeholder 5">
            <a:extLst>
              <a:ext uri="{FF2B5EF4-FFF2-40B4-BE49-F238E27FC236}">
                <a16:creationId xmlns:a16="http://schemas.microsoft.com/office/drawing/2014/main" id="{4CCA25FC-497B-46CC-BBCE-248C3984DB4E}"/>
              </a:ext>
            </a:extLst>
          </p:cNvPr>
          <p:cNvSpPr>
            <a:spLocks noGrp="1"/>
          </p:cNvSpPr>
          <p:nvPr>
            <p:ph type="dt" idx="10"/>
          </p:nvPr>
        </p:nvSpPr>
        <p:spPr/>
        <p:txBody>
          <a:bodyPr/>
          <a:lstStyle/>
          <a:p>
            <a:r>
              <a:rPr lang="en-US"/>
              <a:t>Sep. 2022</a:t>
            </a:r>
            <a:endParaRPr lang="en-GB" dirty="0"/>
          </a:p>
        </p:txBody>
      </p:sp>
      <p:sp>
        <p:nvSpPr>
          <p:cNvPr id="5" name="Footer Placeholder 4">
            <a:extLst>
              <a:ext uri="{FF2B5EF4-FFF2-40B4-BE49-F238E27FC236}">
                <a16:creationId xmlns:a16="http://schemas.microsoft.com/office/drawing/2014/main" id="{BB3B2D2B-4CFD-4C14-8A55-F8388AB90302}"/>
              </a:ext>
            </a:extLst>
          </p:cNvPr>
          <p:cNvSpPr>
            <a:spLocks noGrp="1"/>
          </p:cNvSpPr>
          <p:nvPr>
            <p:ph type="ftr" idx="11"/>
          </p:nvPr>
        </p:nvSpPr>
        <p:spPr/>
        <p:txBody>
          <a:bodyPr/>
          <a:lstStyle/>
          <a:p>
            <a:r>
              <a:rPr lang="en-GB"/>
              <a:t>Jonathan Segev, Intel corporation</a:t>
            </a:r>
            <a:endParaRPr lang="en-GB" dirty="0"/>
          </a:p>
        </p:txBody>
      </p:sp>
      <p:sp>
        <p:nvSpPr>
          <p:cNvPr id="4" name="Slide Number Placeholder 3">
            <a:extLst>
              <a:ext uri="{FF2B5EF4-FFF2-40B4-BE49-F238E27FC236}">
                <a16:creationId xmlns:a16="http://schemas.microsoft.com/office/drawing/2014/main" id="{16EFBF31-A942-4FF4-872B-953FE8C041A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5167896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479376" y="1751015"/>
            <a:ext cx="11161240"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Status and Work completed </a:t>
            </a:r>
            <a:r>
              <a:rPr lang="en-US" sz="2800"/>
              <a:t>since July </a:t>
            </a:r>
            <a:r>
              <a:rPr lang="en-US" sz="2800" dirty="0"/>
              <a:t>meeting (con.):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320MHz channels are introduced as part of 11be, however no expansion to the Positioning protocol, while competing technologies on the rise.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Following the discussion on the need during the July meeting, </a:t>
            </a:r>
            <a:r>
              <a:rPr lang="en-US" sz="2200" dirty="0" err="1"/>
              <a:t>TGaz</a:t>
            </a:r>
            <a:r>
              <a:rPr lang="en-US" sz="2200" dirty="0"/>
              <a:t> reviewed and refined a 320MHz PAR CSD proposal.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Expect TG to consider and WNG presentation to inform members during the week.</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Targets for the Sep. IEEE week: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Consider response for SAB 2</a:t>
            </a:r>
            <a:r>
              <a:rPr lang="en-US" baseline="30000" dirty="0"/>
              <a:t>nd</a:t>
            </a:r>
            <a:r>
              <a:rPr lang="en-US" dirty="0"/>
              <a:t> recirculation ballot, possibly having technically unchanged draft, request WG approval to forward to </a:t>
            </a:r>
            <a:r>
              <a:rPr lang="en-US" dirty="0" err="1"/>
              <a:t>REVcom</a:t>
            </a:r>
            <a:r>
              <a:rPr lang="en-US" dirty="0"/>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Consider PAR and CSD for EHT 320MHz waveform support for positioning protocol.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577635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September 2022 Electronic meeting and teleconferences running between the September and November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A163D-0048-4EEF-A7F0-B3FB1561EAE2}"/>
              </a:ext>
            </a:extLst>
          </p:cNvPr>
          <p:cNvSpPr>
            <a:spLocks noGrp="1"/>
          </p:cNvSpPr>
          <p:nvPr>
            <p:ph type="title"/>
          </p:nvPr>
        </p:nvSpPr>
        <p:spPr/>
        <p:txBody>
          <a:bodyPr/>
          <a:lstStyle/>
          <a:p>
            <a:r>
              <a:rPr lang="en-US" dirty="0"/>
              <a:t>Consideration 320MHz PAR and CSD </a:t>
            </a:r>
          </a:p>
        </p:txBody>
      </p:sp>
      <p:sp>
        <p:nvSpPr>
          <p:cNvPr id="3" name="Content Placeholder 2">
            <a:extLst>
              <a:ext uri="{FF2B5EF4-FFF2-40B4-BE49-F238E27FC236}">
                <a16:creationId xmlns:a16="http://schemas.microsoft.com/office/drawing/2014/main" id="{F77382A1-83C1-4540-9659-A5394D9D1A55}"/>
              </a:ext>
            </a:extLst>
          </p:cNvPr>
          <p:cNvSpPr>
            <a:spLocks noGrp="1"/>
          </p:cNvSpPr>
          <p:nvPr>
            <p:ph idx="1"/>
          </p:nvPr>
        </p:nvSpPr>
        <p:spPr/>
        <p:txBody>
          <a:bodyPr/>
          <a:lstStyle/>
          <a:p>
            <a:r>
              <a:rPr lang="en-US" dirty="0"/>
              <a:t>Previously:</a:t>
            </a:r>
          </a:p>
          <a:p>
            <a:r>
              <a:rPr lang="en-US" dirty="0"/>
              <a:t>Had marketing and technical feasibility presentation</a:t>
            </a:r>
          </a:p>
          <a:p>
            <a:r>
              <a:rPr lang="en-US" dirty="0"/>
              <a:t>Presentation of CSD / PAR  </a:t>
            </a:r>
          </a:p>
        </p:txBody>
      </p:sp>
      <p:sp>
        <p:nvSpPr>
          <p:cNvPr id="4" name="Slide Number Placeholder 3">
            <a:extLst>
              <a:ext uri="{FF2B5EF4-FFF2-40B4-BE49-F238E27FC236}">
                <a16:creationId xmlns:a16="http://schemas.microsoft.com/office/drawing/2014/main" id="{8A77A9E9-C1A7-459B-93D2-E2DE267EEBD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6AACEEB1-56FA-4084-8CF5-8AEF1C6086E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0C40394-444A-4C39-A4C7-A46DD1DD1E5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4944120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 202207-04</a:t>
            </a:r>
          </a:p>
          <a:p>
            <a:pPr marL="0" indent="0"/>
            <a:r>
              <a:rPr lang="en-US" b="0" dirty="0"/>
              <a:t>Move to adopt document 11-22-1075r0 to the 802.11az draft, instruct the technical editor to incorporate it in the 802.11az draft amendment text and empower the editor to perform editorial changes.</a:t>
            </a:r>
          </a:p>
          <a:p>
            <a:pPr marL="0" indent="0"/>
            <a:endParaRPr lang="en-US" b="0" dirty="0"/>
          </a:p>
          <a:p>
            <a:r>
              <a:rPr lang="en-US" dirty="0"/>
              <a:t>Moved: Christian Berger</a:t>
            </a:r>
          </a:p>
          <a:p>
            <a:r>
              <a:rPr lang="en-US" dirty="0"/>
              <a:t>Seconded:  Ali Raissinia</a:t>
            </a:r>
          </a:p>
          <a:p>
            <a:r>
              <a:rPr lang="en-US" dirty="0"/>
              <a:t>Results: Approved By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441490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Document 11-22-1071r0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202207-05:</a:t>
            </a:r>
            <a:endParaRPr lang="en-US" dirty="0"/>
          </a:p>
          <a:p>
            <a:pPr marL="0" indent="0"/>
            <a:r>
              <a:rPr lang="en-US" sz="2000" b="0" dirty="0"/>
              <a:t>Move to adopt the resolutions depicted by document 11-22-1071r0 for CIDs 8072, 8073,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Roy Want </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9978424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altLang="en-US" sz="2000" b="0" dirty="0"/>
              <a:t>Continue CR as a group:</a:t>
            </a:r>
          </a:p>
          <a:p>
            <a:pPr lvl="1" algn="just">
              <a:spcBef>
                <a:spcPct val="20000"/>
              </a:spcBef>
              <a:buFontTx/>
              <a:buChar char="•"/>
            </a:pPr>
            <a:r>
              <a:rPr lang="en-US" altLang="en-US" dirty="0"/>
              <a:t>11-22-1581 Group CR (Chair)</a:t>
            </a:r>
          </a:p>
          <a:p>
            <a:pPr lvl="1" algn="just">
              <a:spcBef>
                <a:spcPct val="20000"/>
              </a:spcBef>
              <a:buFontTx/>
              <a:buChar char="•"/>
            </a:pPr>
            <a:r>
              <a:rPr lang="en-US" altLang="en-US" b="0"/>
              <a:t>11-22-1592 </a:t>
            </a:r>
            <a:r>
              <a:rPr lang="en-US" altLang="en-US" b="0" dirty="0"/>
              <a:t>Comment Resolution SA2 (Christian Berger)</a:t>
            </a:r>
            <a:endParaRPr lang="en-US" altLang="en-US" sz="2400" b="0" dirty="0"/>
          </a:p>
          <a:p>
            <a:pPr algn="just">
              <a:spcBef>
                <a:spcPct val="20000"/>
              </a:spcBef>
              <a:buFontTx/>
              <a:buChar char="•"/>
            </a:pPr>
            <a:r>
              <a:rPr lang="en-US" sz="20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76161592"/>
              </p:ext>
            </p:extLst>
          </p:nvPr>
        </p:nvGraphicFramePr>
        <p:xfrm>
          <a:off x="911424" y="1260086"/>
          <a:ext cx="10463544" cy="307832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11-22-1581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SA ballot</a:t>
                      </a:r>
                    </a:p>
                  </a:txBody>
                  <a:tcPr marT="45712" marB="45712"/>
                </a:tc>
                <a:extLst>
                  <a:ext uri="{0D108BD9-81ED-4DB2-BD59-A6C34878D82A}">
                    <a16:rowId xmlns:a16="http://schemas.microsoft.com/office/drawing/2014/main" val="10001"/>
                  </a:ext>
                </a:extLst>
              </a:tr>
              <a:tr h="0">
                <a:tc>
                  <a:txBody>
                    <a:bodyPr/>
                    <a:lstStyle/>
                    <a:p>
                      <a:r>
                        <a:rPr lang="en-US" sz="1400" dirty="0"/>
                        <a:t>11-22-1592</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Comment Resolution SA2</a:t>
                      </a:r>
                      <a:endParaRPr lang="en-US" sz="1400" dirty="0"/>
                    </a:p>
                  </a:txBody>
                  <a:tcPr marT="45712" marB="45712"/>
                </a:tc>
                <a:tc>
                  <a:txBody>
                    <a:bodyPr/>
                    <a:lstStyle/>
                    <a:p>
                      <a:r>
                        <a:rPr lang="en-US" sz="1400" dirty="0"/>
                        <a:t>SA ballot</a:t>
                      </a: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566423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SA2 comment resolution status?</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2"/>
              </a:rPr>
              <a:t>https://mentor.ieee.org/802.11/dcn/22/11-22-0946-01-00az-cid-resolution-status-for-tgaz-sa1-8000.xlsx</a:t>
            </a:r>
            <a:endParaRPr lang="en-US" sz="1800" u="sng" dirty="0">
              <a:solidFill>
                <a:srgbClr val="0000FF"/>
              </a:solidFill>
              <a:effectLst/>
              <a:latin typeface="Calibri" panose="020F0502020204030204" pitchFamily="34" charset="0"/>
              <a:ea typeface="Times New Roman" panose="02020603050405020304" pitchFamily="18" charset="0"/>
            </a:endParaRPr>
          </a:p>
          <a:p>
            <a:pPr algn="just">
              <a:spcBef>
                <a:spcPct val="20000"/>
              </a:spcBef>
              <a:buFontTx/>
              <a:buChar char="•"/>
            </a:pPr>
            <a:endParaRPr lang="en-US" altLang="en-US" sz="1600" b="0" dirty="0"/>
          </a:p>
          <a:p>
            <a:pPr algn="just">
              <a:spcBef>
                <a:spcPct val="20000"/>
              </a:spcBef>
              <a:buFontTx/>
              <a:buChar char="•"/>
            </a:pPr>
            <a:r>
              <a:rPr lang="en-US" sz="1600" b="0" dirty="0"/>
              <a:t>Review CR submissions:</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3"/>
              </a:rPr>
              <a:t>https://mentor.ieee.org/802.11/dcn/22/11-22-1093-00-00az-resolutions-for-5-technical-cids-in-sa1-8000.docx</a:t>
            </a:r>
            <a:r>
              <a:rPr lang="en-US" sz="1800" u="sng" dirty="0">
                <a:solidFill>
                  <a:srgbClr val="0000FF"/>
                </a:solidFill>
                <a:effectLst/>
                <a:latin typeface="Calibri" panose="020F0502020204030204" pitchFamily="34" charset="0"/>
                <a:ea typeface="Times New Roman" panose="02020603050405020304" pitchFamily="18" charset="0"/>
              </a:rPr>
              <a:t> (</a:t>
            </a:r>
            <a:r>
              <a:rPr lang="en-US" sz="1800" u="sng" dirty="0" err="1">
                <a:solidFill>
                  <a:srgbClr val="0000FF"/>
                </a:solidFill>
                <a:effectLst/>
                <a:latin typeface="Calibri" panose="020F0502020204030204" pitchFamily="34" charset="0"/>
                <a:ea typeface="Times New Roman" panose="02020603050405020304" pitchFamily="18" charset="0"/>
              </a:rPr>
              <a:t>roy</a:t>
            </a:r>
            <a:r>
              <a:rPr lang="en-US" sz="1800" u="sng" dirty="0">
                <a:solidFill>
                  <a:srgbClr val="0000FF"/>
                </a:solidFill>
                <a:effectLst/>
                <a:latin typeface="Calibri" panose="020F0502020204030204" pitchFamily="34" charset="0"/>
                <a:ea typeface="Times New Roman" panose="02020603050405020304" pitchFamily="18" charset="0"/>
              </a:rPr>
              <a:t> want)</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4"/>
              </a:rPr>
              <a:t>https://mentor.ieee.org/802.11/dcn/22/11-22-1085-00-00az-resolutions-for-20-editorial-cids-in-sa1-8000.xlsx</a:t>
            </a:r>
            <a:endParaRPr lang="en-US" sz="1800" u="sng" dirty="0">
              <a:solidFill>
                <a:srgbClr val="0000FF"/>
              </a:solidFill>
              <a:effectLst/>
              <a:latin typeface="Calibri" panose="020F0502020204030204" pitchFamily="34" charset="0"/>
              <a:ea typeface="Times New Roman" panose="02020603050405020304" pitchFamily="18" charset="0"/>
            </a:endParaRPr>
          </a:p>
          <a:p>
            <a:pPr lvl="1" algn="just">
              <a:spcBef>
                <a:spcPct val="20000"/>
              </a:spcBef>
              <a:buFontTx/>
              <a:buChar char="•"/>
            </a:pPr>
            <a:r>
              <a:rPr lang="en-US" sz="1800" u="sng" dirty="0">
                <a:solidFill>
                  <a:srgbClr val="0000FF"/>
                </a:solidFill>
                <a:latin typeface="Calibri" panose="020F0502020204030204" pitchFamily="34" charset="0"/>
                <a:hlinkClick r:id="rId5"/>
              </a:rPr>
              <a:t>https://mentor.ieee.org/802.11/dcn/22/11-22-1099-00-00az-sab1-recirc1-cr.docx</a:t>
            </a:r>
            <a:endParaRPr lang="en-US" sz="1800" u="sng" dirty="0">
              <a:solidFill>
                <a:srgbClr val="0000FF"/>
              </a:solidFill>
              <a:latin typeface="Calibri" panose="020F0502020204030204" pitchFamily="34" charset="0"/>
            </a:endParaRPr>
          </a:p>
          <a:p>
            <a:pPr algn="just">
              <a:spcBef>
                <a:spcPct val="20000"/>
              </a:spcBef>
              <a:buFontTx/>
              <a:buChar char="•"/>
            </a:pPr>
            <a:r>
              <a:rPr lang="en-US" b="0" dirty="0" err="1">
                <a:solidFill>
                  <a:srgbClr val="0000FF"/>
                </a:solidFill>
                <a:latin typeface="Calibri" panose="020F0502020204030204" pitchFamily="34" charset="0"/>
              </a:rPr>
              <a:t>AoB</a:t>
            </a:r>
            <a:endParaRPr lang="en-US" b="0" dirty="0"/>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39717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Sep. meeting:</a:t>
            </a:r>
            <a:endParaRPr lang="en-US" sz="2000" b="0" dirty="0"/>
          </a:p>
          <a:p>
            <a:pPr>
              <a:buFont typeface="Arial" panose="020B0604020202020204" pitchFamily="34" charset="0"/>
              <a:buChar char="•"/>
            </a:pPr>
            <a:r>
              <a:rPr lang="en-US" sz="2000" b="0" dirty="0"/>
              <a:t>This meeting is part of the Sep. 802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https://web.cvent.com/event/5ab3e363-ef4b-45fe-b35d-cd88bf622491/summary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nvPr>
        </p:nvGraphicFramePr>
        <p:xfrm>
          <a:off x="911424" y="1260086"/>
          <a:ext cx="10463544" cy="307832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271674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837878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652702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885751" y="1247802"/>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SA2 CR Status – 15min</a:t>
            </a:r>
          </a:p>
          <a:p>
            <a:pPr algn="just">
              <a:spcBef>
                <a:spcPct val="20000"/>
              </a:spcBef>
              <a:buFontTx/>
              <a:buChar char="•"/>
            </a:pPr>
            <a:r>
              <a:rPr lang="en-US" sz="1800" b="0" dirty="0"/>
              <a:t>Review submissions</a:t>
            </a:r>
          </a:p>
          <a:p>
            <a:pPr lvl="1" algn="just">
              <a:spcBef>
                <a:spcPct val="20000"/>
              </a:spcBef>
              <a:buFontTx/>
              <a:buChar char="•"/>
            </a:pPr>
            <a:r>
              <a:rPr lang="en-US" sz="1400" b="0" dirty="0">
                <a:hlinkClick r:id="rId2"/>
              </a:rPr>
              <a:t>https://mentor.ieee.org/802.11/dcn/22/11-22-1022-01-00az-comment-resolution-sa1-8000s-part1.docx</a:t>
            </a:r>
            <a:endParaRPr lang="en-US" sz="1400" dirty="0"/>
          </a:p>
          <a:p>
            <a:pPr lvl="1" algn="just">
              <a:spcBef>
                <a:spcPct val="20000"/>
              </a:spcBef>
              <a:buFontTx/>
              <a:buChar char="•"/>
            </a:pPr>
            <a:r>
              <a:rPr lang="en-US" sz="1400" b="0" dirty="0">
                <a:hlinkClick r:id="rId3"/>
              </a:rPr>
              <a:t>https://mentor.ieee.org/802.11/dcn/22/11-22-1138-01-00az-comment-resolution-cid-8008-8009.docx</a:t>
            </a:r>
            <a:endParaRPr lang="en-US" sz="1400" b="0" dirty="0"/>
          </a:p>
          <a:p>
            <a:pPr lvl="1" algn="just">
              <a:spcBef>
                <a:spcPct val="20000"/>
              </a:spcBef>
              <a:buFontTx/>
              <a:buChar char="•"/>
            </a:pPr>
            <a:r>
              <a:rPr lang="en-US" sz="1400" b="0" dirty="0">
                <a:hlinkClick r:id="rId4"/>
              </a:rPr>
              <a:t>https://mentor.ieee.org/802.11/dcn/22/11-22-1106-00-00az-editorial-cid-resolutions-final-batch-in-sa1-8000.docx</a:t>
            </a:r>
            <a:endParaRPr lang="en-US" sz="1400" b="0" dirty="0"/>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endParaRPr 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11-22-1106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202207-10:</a:t>
            </a:r>
            <a:endParaRPr lang="en-US" dirty="0"/>
          </a:p>
          <a:p>
            <a:pPr marL="0" indent="0"/>
            <a:r>
              <a:rPr lang="en-US" sz="2000" b="0" dirty="0"/>
              <a:t>Move to adopt the resolutions depicted by document 11-20-1106r1 for CIDs 8002, 8021, 8022, 8024, 8038, 8068, 8069 and 8042 (total of 8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0719433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11-22-1138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202207-09:</a:t>
            </a:r>
            <a:endParaRPr lang="en-US" dirty="0"/>
          </a:p>
          <a:p>
            <a:pPr marL="0" indent="0"/>
            <a:r>
              <a:rPr lang="en-US" sz="2000" b="0" dirty="0"/>
              <a:t>Move to adopt the resolutions depicted by document 11-20-1138r3 for CIDs 8008 and 8009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Anuj Batra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330036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11-22-1022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202207-11:</a:t>
            </a:r>
            <a:endParaRPr lang="en-US" dirty="0"/>
          </a:p>
          <a:p>
            <a:pPr marL="0" indent="0"/>
            <a:r>
              <a:rPr lang="en-US" sz="2000" b="0" dirty="0"/>
              <a:t>Move to adopt the resolutions depicted by document 11-22-1022r2 for CIDs 8049, and 8052 (total of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Niranjan </a:t>
            </a:r>
            <a:r>
              <a:rPr lang="en-US" sz="2000" b="0" dirty="0" err="1"/>
              <a:t>Grandhe</a:t>
            </a:r>
            <a:endParaRPr lang="en-US" sz="2000" b="0" dirty="0"/>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234297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z="1600" b="0" kern="0" dirty="0"/>
              <a:t>July 20</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b="0" kern="0" dirty="0"/>
              <a:t>August 3</a:t>
            </a:r>
            <a:r>
              <a:rPr lang="en-US" altLang="en-US" sz="1600" b="0" kern="0" baseline="30000" dirty="0"/>
              <a:t>rd* </a:t>
            </a:r>
            <a:r>
              <a:rPr lang="en-US" altLang="en-US" sz="1600" b="0" kern="0" dirty="0"/>
              <a:t>- 13:00-15:00 ET</a:t>
            </a:r>
          </a:p>
          <a:p>
            <a:pPr lvl="1">
              <a:buFont typeface="Arial" panose="020B0604020202020204" pitchFamily="34" charset="0"/>
              <a:buChar char="•"/>
            </a:pPr>
            <a:r>
              <a:rPr lang="en-US" altLang="en-US" sz="1600" b="0" kern="0" dirty="0"/>
              <a:t>August 10</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b="0" kern="0" dirty="0"/>
              <a:t>August 17</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kern="0" dirty="0"/>
              <a:t>August 24</a:t>
            </a:r>
            <a:r>
              <a:rPr lang="en-US" altLang="en-US" sz="1600" kern="0" baseline="30000" dirty="0"/>
              <a:t>th</a:t>
            </a:r>
            <a:r>
              <a:rPr lang="en-US" altLang="en-US" sz="1600" kern="0" dirty="0"/>
              <a:t> - </a:t>
            </a:r>
            <a:r>
              <a:rPr lang="en-US" altLang="en-US" sz="1600" b="0" kern="0" dirty="0"/>
              <a:t> 13:00-15:00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Sep.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Sep.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gradFill>
            <a:gsLst>
              <a:gs pos="1000">
                <a:schemeClr val="accent1">
                  <a:lumMod val="5000"/>
                  <a:lumOff val="95000"/>
                </a:schemeClr>
              </a:gs>
              <a:gs pos="0">
                <a:srgbClr val="00B050"/>
              </a:gs>
              <a:gs pos="0">
                <a:srgbClr val="00B050"/>
              </a:gs>
              <a:gs pos="0">
                <a:srgbClr val="00B050"/>
              </a:gs>
              <a:gs pos="0">
                <a:srgbClr val="00B050"/>
              </a:gs>
              <a:gs pos="4000">
                <a:srgbClr val="00B050"/>
              </a:gs>
              <a:gs pos="61000">
                <a:srgbClr val="00B050"/>
              </a:gs>
              <a:gs pos="82000">
                <a:srgbClr val="FFFF00"/>
              </a:gs>
            </a:gsLst>
            <a:lin ang="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100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768432"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828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65" name="Straight Connector 64">
            <a:extLst>
              <a:ext uri="{FF2B5EF4-FFF2-40B4-BE49-F238E27FC236}">
                <a16:creationId xmlns:a16="http://schemas.microsoft.com/office/drawing/2014/main" id="{F2C52677-C8EC-4B8F-A750-6A62E816A0CB}"/>
              </a:ext>
            </a:extLst>
          </p:cNvPr>
          <p:cNvCxnSpPr>
            <a:cxnSpLocks/>
          </p:cNvCxnSpPr>
          <p:nvPr/>
        </p:nvCxnSpPr>
        <p:spPr bwMode="auto">
          <a:xfrm flipV="1">
            <a:off x="8136906" y="3980624"/>
            <a:ext cx="324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7713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1A7D-4482-ED28-13E5-CE14DC654049}"/>
              </a:ext>
            </a:extLst>
          </p:cNvPr>
          <p:cNvSpPr>
            <a:spLocks noGrp="1"/>
          </p:cNvSpPr>
          <p:nvPr>
            <p:ph type="title"/>
          </p:nvPr>
        </p:nvSpPr>
        <p:spPr/>
        <p:txBody>
          <a:bodyPr/>
          <a:lstStyle/>
          <a:p>
            <a:r>
              <a:rPr lang="en-US" dirty="0"/>
              <a:t>Progress Made throughout the meeting</a:t>
            </a:r>
          </a:p>
        </p:txBody>
      </p:sp>
      <p:sp>
        <p:nvSpPr>
          <p:cNvPr id="3" name="Content Placeholder 2">
            <a:extLst>
              <a:ext uri="{FF2B5EF4-FFF2-40B4-BE49-F238E27FC236}">
                <a16:creationId xmlns:a16="http://schemas.microsoft.com/office/drawing/2014/main" id="{119149CA-A3FF-5B50-8C9E-B55B42B98FAC}"/>
              </a:ext>
            </a:extLst>
          </p:cNvPr>
          <p:cNvSpPr>
            <a:spLocks noGrp="1"/>
          </p:cNvSpPr>
          <p:nvPr>
            <p:ph idx="1"/>
          </p:nvPr>
        </p:nvSpPr>
        <p:spPr/>
        <p:txBody>
          <a:bodyPr/>
          <a:lstStyle/>
          <a:p>
            <a:r>
              <a:rPr lang="en-US" dirty="0"/>
              <a:t>TGaz have met for 3 session</a:t>
            </a:r>
          </a:p>
          <a:p>
            <a:r>
              <a:rPr lang="en-US" dirty="0"/>
              <a:t>We have reviewed 11 CR submission</a:t>
            </a:r>
          </a:p>
          <a:p>
            <a:r>
              <a:rPr lang="en-US" dirty="0"/>
              <a:t>Resolved 10 technical and 27 editorial CIDs</a:t>
            </a:r>
          </a:p>
          <a:p>
            <a:r>
              <a:rPr lang="en-US" dirty="0"/>
              <a:t>Reviewed a proposal for 320MHz BW ranging</a:t>
            </a:r>
          </a:p>
          <a:p>
            <a:endParaRPr lang="en-US" dirty="0"/>
          </a:p>
        </p:txBody>
      </p:sp>
      <p:sp>
        <p:nvSpPr>
          <p:cNvPr id="4" name="Slide Number Placeholder 3">
            <a:extLst>
              <a:ext uri="{FF2B5EF4-FFF2-40B4-BE49-F238E27FC236}">
                <a16:creationId xmlns:a16="http://schemas.microsoft.com/office/drawing/2014/main" id="{B1171046-B262-9185-2092-0819160CF413}"/>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DEFD2E-67C7-194F-AC6E-006D5DBBF76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E1A7B9-AD42-2A02-79E3-6338ADF510EB}"/>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01032859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July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14 Technical and General comments which constitutes  35% of the received Technical and General comments received. (Including 14 Technical CIDs resolved before the meeting, </a:t>
            </a:r>
            <a:r>
              <a:rPr lang="en-US" dirty="0">
                <a:highlight>
                  <a:srgbClr val="00FF00"/>
                </a:highlight>
              </a:rPr>
              <a:t>75%</a:t>
            </a:r>
            <a:r>
              <a:rPr lang="en-US" dirty="0"/>
              <a:t> have been resolved)</a:t>
            </a:r>
          </a:p>
          <a:p>
            <a:pPr lvl="1">
              <a:buFont typeface="Arial" panose="020B0604020202020204" pitchFamily="34" charset="0"/>
              <a:buChar char="•"/>
            </a:pPr>
            <a:r>
              <a:rPr lang="en-US" dirty="0"/>
              <a:t>Reviewed and approved resolutions to 27 Editorial which constitutes </a:t>
            </a:r>
            <a:r>
              <a:rPr lang="en-US" dirty="0">
                <a:highlight>
                  <a:srgbClr val="00FF00"/>
                </a:highlight>
              </a:rPr>
              <a:t>100</a:t>
            </a:r>
            <a:r>
              <a:rPr lang="en-US" dirty="0"/>
              <a:t>% of the Editorial comments received.</a:t>
            </a:r>
          </a:p>
          <a:p>
            <a:pPr>
              <a:buFont typeface="Arial" panose="020B0604020202020204" pitchFamily="34" charset="0"/>
              <a:buChar char="•"/>
            </a:pPr>
            <a:r>
              <a:rPr lang="en-US" b="0" dirty="0"/>
              <a:t>Targets towards the September meeting:</a:t>
            </a:r>
          </a:p>
          <a:p>
            <a:pPr lvl="1">
              <a:buFont typeface="Arial" panose="020B0604020202020204" pitchFamily="34" charset="0"/>
              <a:buChar char="•"/>
            </a:pPr>
            <a:r>
              <a:rPr lang="en-US" b="0" dirty="0"/>
              <a:t>Complete response to comments received as part of </a:t>
            </a:r>
            <a:r>
              <a:rPr lang="en-US" dirty="0"/>
              <a:t>P802.11az SAB recirc #1.</a:t>
            </a:r>
          </a:p>
          <a:p>
            <a:pPr lvl="1">
              <a:buFont typeface="Arial" panose="020B0604020202020204" pitchFamily="34" charset="0"/>
              <a:buChar char="•"/>
            </a:pPr>
            <a:r>
              <a:rPr lang="en-US" b="0" dirty="0"/>
              <a:t>Publish new draft D6.0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2022</a:t>
            </a:r>
            <a:endParaRPr lang="en-GB" dirty="0"/>
          </a:p>
        </p:txBody>
      </p:sp>
      <p:graphicFrame>
        <p:nvGraphicFramePr>
          <p:cNvPr id="8" name="Chart 7">
            <a:extLst>
              <a:ext uri="{FF2B5EF4-FFF2-40B4-BE49-F238E27FC236}">
                <a16:creationId xmlns:a16="http://schemas.microsoft.com/office/drawing/2014/main" id="{ACE495C2-D59C-3F6D-16B9-DDE94A3F4F1B}"/>
              </a:ext>
            </a:extLst>
          </p:cNvPr>
          <p:cNvGraphicFramePr/>
          <p:nvPr>
            <p:extLst>
              <p:ext uri="{D42A27DB-BD31-4B8C-83A1-F6EECF244321}">
                <p14:modId xmlns:p14="http://schemas.microsoft.com/office/powerpoint/2010/main" val="1165789027"/>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574507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114670</TotalTime>
  <Words>6126</Words>
  <Application>Microsoft Office PowerPoint</Application>
  <PresentationFormat>Widescreen</PresentationFormat>
  <Paragraphs>859</Paragraphs>
  <Slides>63</Slides>
  <Notes>14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63</vt:i4>
      </vt:variant>
    </vt:vector>
  </HeadingPairs>
  <TitlesOfParts>
    <vt:vector size="73" baseType="lpstr">
      <vt:lpstr>MS PGothic</vt:lpstr>
      <vt:lpstr>Arial</vt:lpstr>
      <vt:lpstr>Calibri</vt:lpstr>
      <vt:lpstr>Monotype Sorts</vt:lpstr>
      <vt:lpstr>Montserrat</vt:lpstr>
      <vt:lpstr>Symbol</vt:lpstr>
      <vt:lpstr>Times</vt:lpstr>
      <vt:lpstr>Times New Roman</vt:lpstr>
      <vt:lpstr>Office Theme</vt:lpstr>
      <vt:lpstr>Document</vt:lpstr>
      <vt:lpstr>TGaz Next Generation Positioning  Agenda for the Sep.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September IEEE  Hybrid Interim Meeting Week Agenda</vt:lpstr>
      <vt:lpstr>Submission List for the week</vt:lpstr>
      <vt:lpstr>IEEE Electronic Meeting –  Sep. 12th </vt:lpstr>
      <vt:lpstr>Submission List for the Sep. 12th meeting</vt:lpstr>
      <vt:lpstr>2nd SA Recirculation Ballot Status</vt:lpstr>
      <vt:lpstr>Way forward toward publishing</vt:lpstr>
      <vt:lpstr>TGaz Next Generation Positioning</vt:lpstr>
      <vt:lpstr>Consideration 320MHz PAR and CSD </vt:lpstr>
      <vt:lpstr>Motion to adopt text</vt:lpstr>
      <vt:lpstr>Document 11-22-1071r0</vt:lpstr>
      <vt:lpstr>Review Submissions</vt:lpstr>
      <vt:lpstr>PowerPoint Presentation</vt:lpstr>
      <vt:lpstr>IEEE Electronic Meeting slot – Sep. 13th</vt:lpstr>
      <vt:lpstr>Submission List for the Sep. 13th meeting</vt:lpstr>
      <vt:lpstr>PowerPoint Presentation</vt:lpstr>
      <vt:lpstr>PowerPoint Presentation</vt:lpstr>
      <vt:lpstr>IEEE Electronic Meeting slot – Sep. 14th</vt:lpstr>
      <vt:lpstr>Submission List for the Sep. 12th meeting</vt:lpstr>
      <vt:lpstr>PowerPoint Presentation</vt:lpstr>
      <vt:lpstr>PowerPoint Presentation</vt:lpstr>
      <vt:lpstr>IEEE Electronic Meeting Week – July 14th </vt:lpstr>
      <vt:lpstr>11-22-1106</vt:lpstr>
      <vt:lpstr>11-22-1138</vt:lpstr>
      <vt:lpstr>11-22-1022</vt:lpstr>
      <vt:lpstr>Scheduled TGaz CRC telecons</vt:lpstr>
      <vt:lpstr>Timeline – previously approved</vt:lpstr>
      <vt:lpstr>Timeline – updated</vt:lpstr>
      <vt:lpstr>Progress Made throughout the meeting</vt:lpstr>
      <vt:lpstr>July Progress and Targets Towards the Sep. Meeting</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721</cp:revision>
  <cp:lastPrinted>1601-01-01T00:00:00Z</cp:lastPrinted>
  <dcterms:created xsi:type="dcterms:W3CDTF">2018-08-06T10:28:59Z</dcterms:created>
  <dcterms:modified xsi:type="dcterms:W3CDTF">2022-09-13T17:51:14Z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