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5" r:id="rId28"/>
    <p:sldId id="2536" r:id="rId29"/>
    <p:sldId id="2541" r:id="rId30"/>
    <p:sldId id="2534" r:id="rId31"/>
    <p:sldId id="2507" r:id="rId32"/>
    <p:sldId id="2508" r:id="rId33"/>
    <p:sldId id="679" r:id="rId34"/>
    <p:sldId id="680" r:id="rId35"/>
    <p:sldId id="686" r:id="rId36"/>
    <p:sldId id="2372" r:id="rId37"/>
    <p:sldId id="687" r:id="rId38"/>
    <p:sldId id="688" r:id="rId39"/>
    <p:sldId id="2537" r:id="rId40"/>
    <p:sldId id="2538" r:id="rId41"/>
    <p:sldId id="2539" r:id="rId42"/>
    <p:sldId id="2540" r:id="rId43"/>
    <p:sldId id="2375" r:id="rId44"/>
    <p:sldId id="2515" r:id="rId45"/>
    <p:sldId id="2516" r:id="rId46"/>
    <p:sldId id="2517" r:id="rId47"/>
    <p:sldId id="2400" r:id="rId48"/>
    <p:sldId id="2391" r:id="rId49"/>
    <p:sldId id="2512" r:id="rId50"/>
    <p:sldId id="2511" r:id="rId51"/>
    <p:sldId id="2513" r:id="rId52"/>
    <p:sldId id="709" r:id="rId53"/>
    <p:sldId id="315" r:id="rId54"/>
    <p:sldId id="312" r:id="rId55"/>
    <p:sldId id="318" r:id="rId56"/>
    <p:sldId id="472" r:id="rId57"/>
    <p:sldId id="473" r:id="rId58"/>
    <p:sldId id="474" r:id="rId59"/>
    <p:sldId id="480" r:id="rId60"/>
    <p:sldId id="259" r:id="rId61"/>
    <p:sldId id="260" r:id="rId62"/>
    <p:sldId id="261" r:id="rId63"/>
    <p:sldId id="2525"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2th - Sep. IEEE Hybrid Interim meeting" id="{DE843586-E506-4D30-A655-52B441F0114A}">
          <p14:sldIdLst>
            <p14:sldId id="690"/>
            <p14:sldId id="694"/>
            <p14:sldId id="2535"/>
            <p14:sldId id="2536"/>
            <p14:sldId id="2541"/>
            <p14:sldId id="2534"/>
            <p14:sldId id="2507"/>
            <p14:sldId id="2508"/>
            <p14:sldId id="679"/>
            <p14:sldId id="680"/>
          </p14:sldIdLst>
        </p14:section>
        <p14:section name="Sep. 13th - Sep. IEEE Hybrid Interim meeting" id="{347EDFAB-725B-4685-8406-804F1F654820}">
          <p14:sldIdLst>
            <p14:sldId id="686"/>
            <p14:sldId id="2372"/>
            <p14:sldId id="687"/>
            <p14:sldId id="688"/>
          </p14:sldIdLst>
        </p14:section>
        <p14:section name="Sep. 14th - Sep. IEEE Hybrid Interim meeting" id="{9611DD54-4890-41CE-A889-8005F26F5D2E}">
          <p14:sldIdLst>
            <p14:sldId id="2537"/>
            <p14:sldId id="2538"/>
            <p14:sldId id="2539"/>
            <p14:sldId id="2540"/>
          </p14:sldIdLst>
        </p14:section>
        <p14:section name="Sep. 15th - Sep. Interim Hybrid IEEE meeting" id="{2BDBDE46-E33B-430D-B7B5-FEE63CD1AC95}">
          <p14:sldIdLst>
            <p14:sldId id="2375"/>
            <p14:sldId id="2515"/>
            <p14:sldId id="2516"/>
            <p14:sldId id="2517"/>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6807" autoAdjust="0"/>
  </p:normalViewPr>
  <p:slideViewPr>
    <p:cSldViewPr>
      <p:cViewPr>
        <p:scale>
          <a:sx n="100" d="100"/>
          <a:sy n="100" d="100"/>
        </p:scale>
        <p:origin x="48" y="4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6CECBE5-90D1-4000-92C4-46DCC48CC552}"/>
    <pc:docChg chg="modSld modMainMaster">
      <pc:chgData name="Segev, Jonathan" userId="7c67a1b0-8725-4553-8055-0888dbcaef94" providerId="ADAL" clId="{F6CECBE5-90D1-4000-92C4-46DCC48CC552}" dt="2022-09-12T23:50:20.400" v="62" actId="20577"/>
      <pc:docMkLst>
        <pc:docMk/>
      </pc:docMkLst>
      <pc:sldChg chg="modSp mod">
        <pc:chgData name="Segev, Jonathan" userId="7c67a1b0-8725-4553-8055-0888dbcaef94" providerId="ADAL" clId="{F6CECBE5-90D1-4000-92C4-46DCC48CC552}" dt="2022-09-12T23:48:23.341" v="19" actId="14734"/>
        <pc:sldMkLst>
          <pc:docMk/>
          <pc:sldMk cId="1606978152" sldId="345"/>
        </pc:sldMkLst>
        <pc:graphicFrameChg chg="modGraphic">
          <ac:chgData name="Segev, Jonathan" userId="7c67a1b0-8725-4553-8055-0888dbcaef94" providerId="ADAL" clId="{F6CECBE5-90D1-4000-92C4-46DCC48CC552}" dt="2022-09-12T23:48:23.341" v="19" actId="14734"/>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F6CECBE5-90D1-4000-92C4-46DCC48CC552}" dt="2022-09-12T23:49:51.624" v="60" actId="20577"/>
        <pc:sldMkLst>
          <pc:docMk/>
          <pc:sldMk cId="2279493781" sldId="690"/>
        </pc:sldMkLst>
        <pc:spChg chg="mod">
          <ac:chgData name="Segev, Jonathan" userId="7c67a1b0-8725-4553-8055-0888dbcaef94" providerId="ADAL" clId="{F6CECBE5-90D1-4000-92C4-46DCC48CC552}" dt="2022-09-12T23:48:38.753" v="20" actId="6549"/>
          <ac:spMkLst>
            <pc:docMk/>
            <pc:sldMk cId="2279493781" sldId="690"/>
            <ac:spMk id="2" creationId="{00000000-0000-0000-0000-000000000000}"/>
          </ac:spMkLst>
        </pc:spChg>
        <pc:spChg chg="mod">
          <ac:chgData name="Segev, Jonathan" userId="7c67a1b0-8725-4553-8055-0888dbcaef94" providerId="ADAL" clId="{F6CECBE5-90D1-4000-92C4-46DCC48CC552}" dt="2022-09-12T23:49:51.624" v="60" actId="20577"/>
          <ac:spMkLst>
            <pc:docMk/>
            <pc:sldMk cId="2279493781" sldId="690"/>
            <ac:spMk id="3" creationId="{00000000-0000-0000-0000-000000000000}"/>
          </ac:spMkLst>
        </pc:spChg>
      </pc:sldChg>
      <pc:sldChg chg="modSp mod">
        <pc:chgData name="Segev, Jonathan" userId="7c67a1b0-8725-4553-8055-0888dbcaef94" providerId="ADAL" clId="{F6CECBE5-90D1-4000-92C4-46DCC48CC552}" dt="2022-09-12T23:35:11.506" v="14" actId="20577"/>
        <pc:sldMkLst>
          <pc:docMk/>
          <pc:sldMk cId="1968720319" sldId="2366"/>
        </pc:sldMkLst>
        <pc:spChg chg="mod">
          <ac:chgData name="Segev, Jonathan" userId="7c67a1b0-8725-4553-8055-0888dbcaef94" providerId="ADAL" clId="{F6CECBE5-90D1-4000-92C4-46DCC48CC552}" dt="2022-09-12T23:35:11.506" v="14" actId="20577"/>
          <ac:spMkLst>
            <pc:docMk/>
            <pc:sldMk cId="1968720319" sldId="2366"/>
            <ac:spMk id="3" creationId="{00000000-0000-0000-0000-000000000000}"/>
          </ac:spMkLst>
        </pc:spChg>
      </pc:sldChg>
      <pc:sldMasterChg chg="modSp mod">
        <pc:chgData name="Segev, Jonathan" userId="7c67a1b0-8725-4553-8055-0888dbcaef94" providerId="ADAL" clId="{F6CECBE5-90D1-4000-92C4-46DCC48CC552}" dt="2022-09-12T23:50:20.400" v="62" actId="20577"/>
        <pc:sldMasterMkLst>
          <pc:docMk/>
          <pc:sldMasterMk cId="0" sldId="2147483648"/>
        </pc:sldMasterMkLst>
        <pc:spChg chg="mod">
          <ac:chgData name="Segev, Jonathan" userId="7c67a1b0-8725-4553-8055-0888dbcaef94" providerId="ADAL" clId="{F6CECBE5-90D1-4000-92C4-46DCC48CC552}" dt="2022-09-12T23:50:20.400" v="62"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2022-09-12</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 Electronic Meeting Agenda </a:t>
            </a:r>
          </a:p>
          <a:p>
            <a:pPr algn="ctr">
              <a:lnSpc>
                <a:spcPct val="90000"/>
              </a:lnSpc>
              <a:buFontTx/>
              <a:buNone/>
            </a:pPr>
            <a:r>
              <a:rPr lang="en-US" altLang="en-US" sz="3600" dirty="0">
                <a:cs typeface="Times New Roman" panose="02020603050405020304" pitchFamily="18" charset="0"/>
              </a:rPr>
              <a:t>And telecons meetings running between September and November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Hybrid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2</a:t>
            </a:r>
            <a:r>
              <a:rPr lang="en-US" altLang="en-US" sz="1800" b="0" baseline="30000" dirty="0"/>
              <a:t>nd</a:t>
            </a:r>
            <a:r>
              <a:rPr lang="en-US" altLang="en-US" sz="1800" b="0" dirty="0"/>
              <a:t> SA recirculation ballot results.</a:t>
            </a:r>
          </a:p>
          <a:p>
            <a:pPr algn="just">
              <a:spcBef>
                <a:spcPct val="20000"/>
              </a:spcBef>
              <a:buFontTx/>
              <a:buChar char="•"/>
            </a:pPr>
            <a:r>
              <a:rPr lang="en-US" altLang="en-US" sz="1800" b="0" dirty="0"/>
              <a:t>Review and consider approval of PAR/CSD for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EC report on SA ballot completion and forwarding to </a:t>
            </a:r>
            <a:r>
              <a:rPr lang="en-US" sz="1800" b="0" kern="0" dirty="0" err="1"/>
              <a:t>REVcom</a:t>
            </a:r>
            <a:r>
              <a:rPr lang="en-US" sz="1800" b="0" kern="0" dirty="0"/>
              <a:t> (as needed)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3902799"/>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altLang="en-US" sz="1600" b="0" dirty="0"/>
              <a:t>Review 2</a:t>
            </a:r>
            <a:r>
              <a:rPr lang="en-US" altLang="en-US" sz="1600" b="0" baseline="30000" dirty="0"/>
              <a:t>nd</a:t>
            </a:r>
            <a:r>
              <a:rPr lang="en-US" altLang="en-US" sz="1600" b="0" dirty="0"/>
              <a:t> SA recirculation ballot results (Roy Want)</a:t>
            </a:r>
          </a:p>
          <a:p>
            <a:pPr algn="just">
              <a:spcBef>
                <a:spcPct val="20000"/>
              </a:spcBef>
              <a:buFontTx/>
              <a:buChar char="•"/>
            </a:pPr>
            <a:r>
              <a:rPr lang="en-US" altLang="en-US" sz="1600" b="0" dirty="0"/>
              <a:t>Review and consider approval of PAR/CSD for 320MHz extensions: (35min)</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p>
          <a:p>
            <a:pPr algn="just">
              <a:spcBef>
                <a:spcPct val="20000"/>
              </a:spcBef>
              <a:buFontTx/>
              <a:buChar char="•"/>
            </a:pPr>
            <a:r>
              <a:rPr lang="en-US" sz="1600" b="0" dirty="0"/>
              <a:t>Group CR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098893"/>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a:t>
            </a:r>
            <a:r>
              <a:rPr lang="en-GB" baseline="30000" dirty="0"/>
              <a:t>nd</a:t>
            </a:r>
            <a:r>
              <a:rPr lang="en-GB" dirty="0"/>
              <a:t> SA Recirculation Ballot Status</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since Sep. 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25DC-D657-41F4-A9EC-B714A2487779}"/>
              </a:ext>
            </a:extLst>
          </p:cNvPr>
          <p:cNvSpPr>
            <a:spLocks noGrp="1"/>
          </p:cNvSpPr>
          <p:nvPr>
            <p:ph type="title"/>
          </p:nvPr>
        </p:nvSpPr>
        <p:spPr/>
        <p:txBody>
          <a:bodyPr/>
          <a:lstStyle/>
          <a:p>
            <a:r>
              <a:rPr lang="en-US" dirty="0"/>
              <a:t>Way forward toward publishing</a:t>
            </a:r>
          </a:p>
        </p:txBody>
      </p:sp>
      <p:sp>
        <p:nvSpPr>
          <p:cNvPr id="7" name="Text Placeholder 6">
            <a:extLst>
              <a:ext uri="{FF2B5EF4-FFF2-40B4-BE49-F238E27FC236}">
                <a16:creationId xmlns:a16="http://schemas.microsoft.com/office/drawing/2014/main" id="{72AC11B0-F39E-48DA-AF06-9788B914F64D}"/>
              </a:ext>
            </a:extLst>
          </p:cNvPr>
          <p:cNvSpPr>
            <a:spLocks noGrp="1"/>
          </p:cNvSpPr>
          <p:nvPr>
            <p:ph type="body" idx="1"/>
          </p:nvPr>
        </p:nvSpPr>
        <p:spPr>
          <a:xfrm>
            <a:off x="609600" y="1247081"/>
            <a:ext cx="5386917" cy="453727"/>
          </a:xfrm>
        </p:spPr>
        <p:txBody>
          <a:bodyPr/>
          <a:lstStyle/>
          <a:p>
            <a:pPr algn="ctr"/>
            <a:r>
              <a:rPr lang="en-US" dirty="0"/>
              <a:t>EC Unconditional</a:t>
            </a:r>
          </a:p>
        </p:txBody>
      </p:sp>
      <p:sp>
        <p:nvSpPr>
          <p:cNvPr id="3" name="Content Placeholder 2">
            <a:extLst>
              <a:ext uri="{FF2B5EF4-FFF2-40B4-BE49-F238E27FC236}">
                <a16:creationId xmlns:a16="http://schemas.microsoft.com/office/drawing/2014/main" id="{994AD06E-37DD-4535-9562-1BD7C4811AA7}"/>
              </a:ext>
            </a:extLst>
          </p:cNvPr>
          <p:cNvSpPr>
            <a:spLocks noGrp="1"/>
          </p:cNvSpPr>
          <p:nvPr>
            <p:ph sz="half" idx="2"/>
          </p:nvPr>
        </p:nvSpPr>
        <p:spPr>
          <a:xfrm>
            <a:off x="263352" y="1766889"/>
            <a:ext cx="5733165" cy="4359274"/>
          </a:xfrm>
        </p:spPr>
        <p:txBody>
          <a:bodyPr/>
          <a:lstStyle/>
          <a:p>
            <a:pPr>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no changes to the draft, all comments forwarded to the publication editor, then: </a:t>
            </a:r>
            <a:endParaRPr lang="en-US" sz="1800" dirty="0">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(a) Report to the EC and (b)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P802.11az D6.0 (unchanged)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10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D6.0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endParaRPr lang="en-US" b="0" dirty="0"/>
          </a:p>
        </p:txBody>
      </p:sp>
      <p:sp>
        <p:nvSpPr>
          <p:cNvPr id="8" name="Text Placeholder 7">
            <a:extLst>
              <a:ext uri="{FF2B5EF4-FFF2-40B4-BE49-F238E27FC236}">
                <a16:creationId xmlns:a16="http://schemas.microsoft.com/office/drawing/2014/main" id="{CBF86267-BAB5-494E-9BCD-615FBD97526B}"/>
              </a:ext>
            </a:extLst>
          </p:cNvPr>
          <p:cNvSpPr>
            <a:spLocks noGrp="1"/>
          </p:cNvSpPr>
          <p:nvPr>
            <p:ph type="body" sz="quarter" idx="3"/>
          </p:nvPr>
        </p:nvSpPr>
        <p:spPr>
          <a:xfrm>
            <a:off x="6193368" y="1247081"/>
            <a:ext cx="5389033" cy="453727"/>
          </a:xfrm>
        </p:spPr>
        <p:txBody>
          <a:bodyPr/>
          <a:lstStyle/>
          <a:p>
            <a:pPr algn="ctr"/>
            <a:r>
              <a:rPr lang="en-US" dirty="0"/>
              <a:t>EC Conditional </a:t>
            </a:r>
          </a:p>
        </p:txBody>
      </p:sp>
      <p:sp>
        <p:nvSpPr>
          <p:cNvPr id="9" name="Content Placeholder 8">
            <a:extLst>
              <a:ext uri="{FF2B5EF4-FFF2-40B4-BE49-F238E27FC236}">
                <a16:creationId xmlns:a16="http://schemas.microsoft.com/office/drawing/2014/main" id="{EE3B7C6C-55F3-426F-BF07-AD3759DCC7B6}"/>
              </a:ext>
            </a:extLst>
          </p:cNvPr>
          <p:cNvSpPr>
            <a:spLocks noGrp="1"/>
          </p:cNvSpPr>
          <p:nvPr>
            <p:ph sz="quarter" idx="4"/>
          </p:nvPr>
        </p:nvSpPr>
        <p:spPr>
          <a:xfrm>
            <a:off x="6193368" y="1766889"/>
            <a:ext cx="5591264" cy="4359274"/>
          </a:xfrm>
        </p:spPr>
        <p:txBody>
          <a:bodyPr/>
          <a:lstStyle/>
          <a:p>
            <a:pPr marL="342900" lvl="0" indent="-342900" algn="l">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changes are made to the draft.</a:t>
            </a:r>
            <a:endPar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Report to the EC and Conditional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of P802.11az D7.0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Can be 10 days, or the usual 15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Assuming no comments received or all comments out of scope, 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D7.0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algn="l"/>
            <a:endParaRPr lang="en-US" sz="1800" dirty="0"/>
          </a:p>
        </p:txBody>
      </p:sp>
      <p:sp>
        <p:nvSpPr>
          <p:cNvPr id="6" name="Date Placeholder 5">
            <a:extLst>
              <a:ext uri="{FF2B5EF4-FFF2-40B4-BE49-F238E27FC236}">
                <a16:creationId xmlns:a16="http://schemas.microsoft.com/office/drawing/2014/main" id="{4CCA25FC-497B-46CC-BBCE-248C3984DB4E}"/>
              </a:ext>
            </a:extLst>
          </p:cNvPr>
          <p:cNvSpPr>
            <a:spLocks noGrp="1"/>
          </p:cNvSpPr>
          <p:nvPr>
            <p:ph type="dt" idx="10"/>
          </p:nvPr>
        </p:nvSpPr>
        <p:spPr/>
        <p:txBody>
          <a:bodyPr/>
          <a:lstStyle/>
          <a:p>
            <a:r>
              <a:rPr lang="en-US"/>
              <a:t>Sep. 2022</a:t>
            </a:r>
            <a:endParaRPr lang="en-GB" dirty="0"/>
          </a:p>
        </p:txBody>
      </p:sp>
      <p:sp>
        <p:nvSpPr>
          <p:cNvPr id="5" name="Footer Placeholder 4">
            <a:extLst>
              <a:ext uri="{FF2B5EF4-FFF2-40B4-BE49-F238E27FC236}">
                <a16:creationId xmlns:a16="http://schemas.microsoft.com/office/drawing/2014/main" id="{BB3B2D2B-4CFD-4C14-8A55-F8388AB90302}"/>
              </a:ext>
            </a:extLst>
          </p:cNvPr>
          <p:cNvSpPr>
            <a:spLocks noGrp="1"/>
          </p:cNvSpPr>
          <p:nvPr>
            <p:ph type="ftr" idx="11"/>
          </p:nvPr>
        </p:nvSpPr>
        <p:spPr/>
        <p:txBody>
          <a:bodyPr/>
          <a:lstStyle/>
          <a:p>
            <a:r>
              <a:rPr lang="en-GB"/>
              <a:t>Jonathan Segev, Intel corporation</a:t>
            </a:r>
            <a:endParaRPr lang="en-GB" dirty="0"/>
          </a:p>
        </p:txBody>
      </p:sp>
      <p:sp>
        <p:nvSpPr>
          <p:cNvPr id="4" name="Slide Number Placeholder 3">
            <a:extLst>
              <a:ext uri="{FF2B5EF4-FFF2-40B4-BE49-F238E27FC236}">
                <a16:creationId xmlns:a16="http://schemas.microsoft.com/office/drawing/2014/main" id="{16EFBF31-A942-4FF4-872B-953FE8C041A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51678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2022 Electronic meeting and teleconferences running between the September and November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63D-0048-4EEF-A7F0-B3FB1561EAE2}"/>
              </a:ext>
            </a:extLst>
          </p:cNvPr>
          <p:cNvSpPr>
            <a:spLocks noGrp="1"/>
          </p:cNvSpPr>
          <p:nvPr>
            <p:ph type="title"/>
          </p:nvPr>
        </p:nvSpPr>
        <p:spPr/>
        <p:txBody>
          <a:bodyPr/>
          <a:lstStyle/>
          <a:p>
            <a:r>
              <a:rPr lang="en-US" dirty="0"/>
              <a:t>Consideration 320MHz PAR and CSD </a:t>
            </a:r>
          </a:p>
        </p:txBody>
      </p:sp>
      <p:sp>
        <p:nvSpPr>
          <p:cNvPr id="3" name="Content Placeholder 2">
            <a:extLst>
              <a:ext uri="{FF2B5EF4-FFF2-40B4-BE49-F238E27FC236}">
                <a16:creationId xmlns:a16="http://schemas.microsoft.com/office/drawing/2014/main" id="{F77382A1-83C1-4540-9659-A5394D9D1A55}"/>
              </a:ext>
            </a:extLst>
          </p:cNvPr>
          <p:cNvSpPr>
            <a:spLocks noGrp="1"/>
          </p:cNvSpPr>
          <p:nvPr>
            <p:ph idx="1"/>
          </p:nvPr>
        </p:nvSpPr>
        <p:spPr/>
        <p:txBody>
          <a:bodyPr/>
          <a:lstStyle/>
          <a:p>
            <a:r>
              <a:rPr lang="en-US" dirty="0"/>
              <a:t>Previously:</a:t>
            </a:r>
          </a:p>
          <a:p>
            <a:r>
              <a:rPr lang="en-US" dirty="0"/>
              <a:t>Had marketing and technical feasibility presentation</a:t>
            </a:r>
          </a:p>
          <a:p>
            <a:r>
              <a:rPr lang="en-US" dirty="0"/>
              <a:t>Presentation of CSD / PAR  </a:t>
            </a:r>
          </a:p>
        </p:txBody>
      </p:sp>
      <p:sp>
        <p:nvSpPr>
          <p:cNvPr id="4" name="Slide Number Placeholder 3">
            <a:extLst>
              <a:ext uri="{FF2B5EF4-FFF2-40B4-BE49-F238E27FC236}">
                <a16:creationId xmlns:a16="http://schemas.microsoft.com/office/drawing/2014/main" id="{8A77A9E9-C1A7-459B-93D2-E2DE267EEBD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ACEEB1-56FA-4084-8CF5-8AEF1C6086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40394-444A-4C39-A4C7-A46DD1DD1E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41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9813294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2702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114617</TotalTime>
  <Words>6166</Words>
  <Application>Microsoft Office PowerPoint</Application>
  <PresentationFormat>Widescreen</PresentationFormat>
  <Paragraphs>856</Paragraphs>
  <Slides>63</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MS PGothic</vt:lpstr>
      <vt:lpstr>Arial</vt:lpstr>
      <vt:lpstr>Calibri</vt:lpstr>
      <vt:lpstr>Monotype Sorts</vt:lpstr>
      <vt:lpstr>Montserrat</vt:lpstr>
      <vt:lpstr>Symbol</vt:lpstr>
      <vt:lpstr>Times</vt:lpstr>
      <vt:lpstr>Times New Roman</vt:lpstr>
      <vt:lpstr>Office Theme</vt:lpstr>
      <vt:lpstr>Document</vt:lpstr>
      <vt:lpstr>TGaz Next Generation Positioning  Agenda for the Sep.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September IEEE  Hybrid Interim Meeting Week Agenda</vt:lpstr>
      <vt:lpstr>Submission List for the week</vt:lpstr>
      <vt:lpstr>IEEE Electronic Meeting –  Sep. 12th </vt:lpstr>
      <vt:lpstr>Submission List for the Sep. 12th meeting</vt:lpstr>
      <vt:lpstr>2nd SA Recirculation Ballot Status</vt:lpstr>
      <vt:lpstr>TGaz Next Generation Positioning</vt:lpstr>
      <vt:lpstr>Way forward toward publishing</vt:lpstr>
      <vt:lpstr>Consideration 320MHz PAR and CSD </vt:lpstr>
      <vt:lpstr>Motion to adopt text</vt:lpstr>
      <vt:lpstr>Document 11-22-1071r0</vt:lpstr>
      <vt:lpstr>Review Submissions</vt:lpstr>
      <vt:lpstr>PowerPoint Presentation</vt:lpstr>
      <vt:lpstr>IEEE Electronic Meeting slot – Sep. 13th</vt:lpstr>
      <vt:lpstr>Submission List for the Sep. 12th meeting</vt:lpstr>
      <vt:lpstr>PowerPoint Presentation</vt:lpstr>
      <vt:lpstr>PowerPoint Presentation</vt:lpstr>
      <vt:lpstr>IEEE Electronic Meeting slot – Sep. 14th</vt:lpstr>
      <vt:lpstr>Submission List for the Sep. 12th meeting</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719</cp:revision>
  <cp:lastPrinted>1601-01-01T00:00:00Z</cp:lastPrinted>
  <dcterms:created xsi:type="dcterms:W3CDTF">2018-08-06T10:28:59Z</dcterms:created>
  <dcterms:modified xsi:type="dcterms:W3CDTF">2022-09-12T23:50:29Z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