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35" r:id="rId28"/>
    <p:sldId id="2536" r:id="rId29"/>
    <p:sldId id="2541" r:id="rId30"/>
    <p:sldId id="2534" r:id="rId31"/>
    <p:sldId id="2507" r:id="rId32"/>
    <p:sldId id="2508" r:id="rId33"/>
    <p:sldId id="679" r:id="rId34"/>
    <p:sldId id="680" r:id="rId35"/>
    <p:sldId id="686" r:id="rId36"/>
    <p:sldId id="2372" r:id="rId37"/>
    <p:sldId id="687" r:id="rId38"/>
    <p:sldId id="688" r:id="rId39"/>
    <p:sldId id="2537" r:id="rId40"/>
    <p:sldId id="2538" r:id="rId41"/>
    <p:sldId id="2539" r:id="rId42"/>
    <p:sldId id="2540" r:id="rId43"/>
    <p:sldId id="2375" r:id="rId44"/>
    <p:sldId id="2515" r:id="rId45"/>
    <p:sldId id="2516" r:id="rId46"/>
    <p:sldId id="2517" r:id="rId47"/>
    <p:sldId id="2400" r:id="rId48"/>
    <p:sldId id="2391" r:id="rId49"/>
    <p:sldId id="2512" r:id="rId50"/>
    <p:sldId id="2511" r:id="rId51"/>
    <p:sldId id="2513" r:id="rId52"/>
    <p:sldId id="709" r:id="rId53"/>
    <p:sldId id="315" r:id="rId54"/>
    <p:sldId id="312" r:id="rId55"/>
    <p:sldId id="318" r:id="rId56"/>
    <p:sldId id="472" r:id="rId57"/>
    <p:sldId id="473" r:id="rId58"/>
    <p:sldId id="474" r:id="rId59"/>
    <p:sldId id="480" r:id="rId60"/>
    <p:sldId id="259" r:id="rId61"/>
    <p:sldId id="260" r:id="rId62"/>
    <p:sldId id="261" r:id="rId63"/>
    <p:sldId id="2525" r:id="rId6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Sep. 12th - Sep. IEEE Hybrid Interim meeting" id="{DE843586-E506-4D30-A655-52B441F0114A}">
          <p14:sldIdLst>
            <p14:sldId id="690"/>
            <p14:sldId id="694"/>
            <p14:sldId id="2535"/>
            <p14:sldId id="2536"/>
            <p14:sldId id="2541"/>
            <p14:sldId id="2534"/>
            <p14:sldId id="2507"/>
            <p14:sldId id="2508"/>
            <p14:sldId id="679"/>
            <p14:sldId id="680"/>
          </p14:sldIdLst>
        </p14:section>
        <p14:section name="Sep. 13th - Sep. IEEE Hybrid Interim meeting" id="{347EDFAB-725B-4685-8406-804F1F654820}">
          <p14:sldIdLst>
            <p14:sldId id="686"/>
            <p14:sldId id="2372"/>
            <p14:sldId id="687"/>
            <p14:sldId id="688"/>
          </p14:sldIdLst>
        </p14:section>
        <p14:section name="Sep. 14th - Sep. IEEE Hybrid Interim meeting" id="{9611DD54-4890-41CE-A889-8005F26F5D2E}">
          <p14:sldIdLst>
            <p14:sldId id="2537"/>
            <p14:sldId id="2538"/>
            <p14:sldId id="2539"/>
            <p14:sldId id="2540"/>
          </p14:sldIdLst>
        </p14:section>
        <p14:section name="Sep. 15th - Sep. Interim Hybrid IEEE meeting" id="{2BDBDE46-E33B-430D-B7B5-FEE63CD1AC95}">
          <p14:sldIdLst>
            <p14:sldId id="2375"/>
            <p14:sldId id="2515"/>
            <p14:sldId id="2516"/>
            <p14:sldId id="2517"/>
            <p14:sldId id="2400"/>
            <p14:sldId id="2391"/>
            <p14:sldId id="2512"/>
            <p14:sldId id="2511"/>
            <p14:sldId id="2513"/>
            <p14:sldId id="709"/>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01" autoAdjust="0"/>
    <p:restoredTop sz="96807" autoAdjust="0"/>
  </p:normalViewPr>
  <p:slideViewPr>
    <p:cSldViewPr>
      <p:cViewPr>
        <p:scale>
          <a:sx n="100" d="100"/>
          <a:sy n="100" d="100"/>
        </p:scale>
        <p:origin x="48" y="4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F6CECBE5-90D1-4000-92C4-46DCC48CC552}"/>
    <pc:docChg chg="modSld modMainMaster">
      <pc:chgData name="Segev, Jonathan" userId="7c67a1b0-8725-4553-8055-0888dbcaef94" providerId="ADAL" clId="{F6CECBE5-90D1-4000-92C4-46DCC48CC552}" dt="2022-09-12T23:50:20.400" v="62" actId="20577"/>
      <pc:docMkLst>
        <pc:docMk/>
      </pc:docMkLst>
      <pc:sldChg chg="modSp mod">
        <pc:chgData name="Segev, Jonathan" userId="7c67a1b0-8725-4553-8055-0888dbcaef94" providerId="ADAL" clId="{F6CECBE5-90D1-4000-92C4-46DCC48CC552}" dt="2022-09-12T23:48:23.341" v="19" actId="14734"/>
        <pc:sldMkLst>
          <pc:docMk/>
          <pc:sldMk cId="1606978152" sldId="345"/>
        </pc:sldMkLst>
        <pc:graphicFrameChg chg="modGraphic">
          <ac:chgData name="Segev, Jonathan" userId="7c67a1b0-8725-4553-8055-0888dbcaef94" providerId="ADAL" clId="{F6CECBE5-90D1-4000-92C4-46DCC48CC552}" dt="2022-09-12T23:48:23.341" v="19" actId="14734"/>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F6CECBE5-90D1-4000-92C4-46DCC48CC552}" dt="2022-09-12T23:49:51.624" v="60" actId="20577"/>
        <pc:sldMkLst>
          <pc:docMk/>
          <pc:sldMk cId="2279493781" sldId="690"/>
        </pc:sldMkLst>
        <pc:spChg chg="mod">
          <ac:chgData name="Segev, Jonathan" userId="7c67a1b0-8725-4553-8055-0888dbcaef94" providerId="ADAL" clId="{F6CECBE5-90D1-4000-92C4-46DCC48CC552}" dt="2022-09-12T23:48:38.753" v="20" actId="6549"/>
          <ac:spMkLst>
            <pc:docMk/>
            <pc:sldMk cId="2279493781" sldId="690"/>
            <ac:spMk id="2" creationId="{00000000-0000-0000-0000-000000000000}"/>
          </ac:spMkLst>
        </pc:spChg>
        <pc:spChg chg="mod">
          <ac:chgData name="Segev, Jonathan" userId="7c67a1b0-8725-4553-8055-0888dbcaef94" providerId="ADAL" clId="{F6CECBE5-90D1-4000-92C4-46DCC48CC552}" dt="2022-09-12T23:49:51.624" v="60" actId="20577"/>
          <ac:spMkLst>
            <pc:docMk/>
            <pc:sldMk cId="2279493781" sldId="690"/>
            <ac:spMk id="3" creationId="{00000000-0000-0000-0000-000000000000}"/>
          </ac:spMkLst>
        </pc:spChg>
      </pc:sldChg>
      <pc:sldChg chg="modSp mod">
        <pc:chgData name="Segev, Jonathan" userId="7c67a1b0-8725-4553-8055-0888dbcaef94" providerId="ADAL" clId="{F6CECBE5-90D1-4000-92C4-46DCC48CC552}" dt="2022-09-12T23:35:11.506" v="14" actId="20577"/>
        <pc:sldMkLst>
          <pc:docMk/>
          <pc:sldMk cId="1968720319" sldId="2366"/>
        </pc:sldMkLst>
        <pc:spChg chg="mod">
          <ac:chgData name="Segev, Jonathan" userId="7c67a1b0-8725-4553-8055-0888dbcaef94" providerId="ADAL" clId="{F6CECBE5-90D1-4000-92C4-46DCC48CC552}" dt="2022-09-12T23:35:11.506" v="14" actId="20577"/>
          <ac:spMkLst>
            <pc:docMk/>
            <pc:sldMk cId="1968720319" sldId="2366"/>
            <ac:spMk id="3" creationId="{00000000-0000-0000-0000-000000000000}"/>
          </ac:spMkLst>
        </pc:spChg>
      </pc:sldChg>
      <pc:sldMasterChg chg="modSp mod">
        <pc:chgData name="Segev, Jonathan" userId="7c67a1b0-8725-4553-8055-0888dbcaef94" providerId="ADAL" clId="{F6CECBE5-90D1-4000-92C4-46DCC48CC552}" dt="2022-09-12T23:50:20.400" v="62" actId="20577"/>
        <pc:sldMasterMkLst>
          <pc:docMk/>
          <pc:sldMasterMk cId="0" sldId="2147483648"/>
        </pc:sldMasterMkLst>
        <pc:spChg chg="mod">
          <ac:chgData name="Segev, Jonathan" userId="7c67a1b0-8725-4553-8055-0888dbcaef94" providerId="ADAL" clId="{F6CECBE5-90D1-4000-92C4-46DCC48CC552}" dt="2022-09-12T23:50:20.400" v="62"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0</c:v>
                </c:pt>
                <c:pt idx="1">
                  <c:v>0</c:v>
                </c:pt>
                <c:pt idx="2">
                  <c:v>21</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0</c:v>
                </c:pt>
                <c:pt idx="1">
                  <c:v>0</c:v>
                </c:pt>
                <c:pt idx="2">
                  <c:v>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BC11-43C3-8FA5-90ADA9C1FECB}"/>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24</c:v>
                </c:pt>
                <c:pt idx="1">
                  <c:v>2</c:v>
                </c:pt>
                <c:pt idx="2">
                  <c:v>27</c:v>
                </c:pt>
              </c:numCache>
            </c:numRef>
          </c:val>
          <c:extLst>
            <c:ext xmlns:c16="http://schemas.microsoft.com/office/drawing/2014/chart" uri="{C3380CC4-5D6E-409C-BE32-E72D297353CC}">
              <c16:uniqueId val="{00000001-BC11-43C3-8FA5-90ADA9C1FECB}"/>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2170592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1455099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3719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802.11-22/1301r2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2/11-22-1093-00-00az-resolutions-for-5-technical-cids-in-sa1-8000.docx" TargetMode="External"/><Relationship Id="rId2" Type="http://schemas.openxmlformats.org/officeDocument/2006/relationships/hyperlink" Target="https://mentor.ieee.org/802.11/dcn/22/11-22-0946-01-00az-cid-resolution-status-for-tgaz-sa1-8000.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99-00-00az-sab1-recirc1-cr.docx" TargetMode="External"/><Relationship Id="rId4" Type="http://schemas.openxmlformats.org/officeDocument/2006/relationships/hyperlink" Target="https://mentor.ieee.org/802.11/dcn/22/11-22-1085-00-00az-resolutions-for-20-editorial-cids-in-sa1-8000.xls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93-00-00az-resolutions-for-5-technical-cids-in-sa1-8000.docx" TargetMode="External"/><Relationship Id="rId2" Type="http://schemas.openxmlformats.org/officeDocument/2006/relationships/hyperlink" Target="https://mentor.ieee.org/802.11/dcn/22/11-22-0946-01-00az-cid-resolution-status-for-tgaz-sa1-8000.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99-00-00az-sab1-recirc1-cr.docx" TargetMode="External"/><Relationship Id="rId4" Type="http://schemas.openxmlformats.org/officeDocument/2006/relationships/hyperlink" Target="https://mentor.ieee.org/802.11/dcn/22/11-22-1085-00-00az-resolutions-for-20-editorial-cids-in-sa1-8000.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138-01-00az-comment-resolution-cid-8008-8009.docx" TargetMode="External"/><Relationship Id="rId2" Type="http://schemas.openxmlformats.org/officeDocument/2006/relationships/hyperlink" Target="https://mentor.ieee.org/802.11/dcn/22/11-22-1022-01-00az-comment-resolution-sa1-8000s-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106-00-00az-editorial-cid-resolutions-final-batch-in-sa1-8000.doc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Sep.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2022-09-12</a:t>
            </a:r>
          </a:p>
        </p:txBody>
      </p:sp>
      <p:sp>
        <p:nvSpPr>
          <p:cNvPr id="6" name="Date Placeholder 3"/>
          <p:cNvSpPr>
            <a:spLocks noGrp="1"/>
          </p:cNvSpPr>
          <p:nvPr>
            <p:ph type="dt" idx="10"/>
          </p:nvPr>
        </p:nvSpPr>
        <p:spPr/>
        <p:txBody>
          <a:bodyPr/>
          <a:lstStyle/>
          <a:p>
            <a:r>
              <a:rPr lang="en-US"/>
              <a:t>Sep.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Sep. Electronic Meeting Agenda </a:t>
            </a:r>
          </a:p>
          <a:p>
            <a:pPr algn="ctr">
              <a:lnSpc>
                <a:spcPct val="90000"/>
              </a:lnSpc>
              <a:buFontTx/>
              <a:buNone/>
            </a:pPr>
            <a:r>
              <a:rPr lang="en-US" altLang="en-US" sz="3600" dirty="0">
                <a:cs typeface="Times New Roman" panose="02020603050405020304" pitchFamily="18" charset="0"/>
              </a:rPr>
              <a:t>And telecons meetings running between September and November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Sep.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September IEEE  Hybrid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2</a:t>
            </a:r>
            <a:r>
              <a:rPr lang="en-US" altLang="en-US" sz="1800" b="0" baseline="30000" dirty="0"/>
              <a:t>nd</a:t>
            </a:r>
            <a:r>
              <a:rPr lang="en-US" altLang="en-US" sz="1800" b="0" dirty="0"/>
              <a:t> SA recirculation ballot results.</a:t>
            </a:r>
          </a:p>
          <a:p>
            <a:pPr algn="just">
              <a:spcBef>
                <a:spcPct val="20000"/>
              </a:spcBef>
              <a:buFontTx/>
              <a:buChar char="•"/>
            </a:pPr>
            <a:r>
              <a:rPr lang="en-US" altLang="en-US" sz="1800" b="0" dirty="0"/>
              <a:t>Review and consider approval of PAR/CSD for 320MHz extensions.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EC report on SA ballot completion and forwarding to </a:t>
            </a:r>
            <a:r>
              <a:rPr lang="en-US" sz="1800" b="0" kern="0" dirty="0" err="1"/>
              <a:t>REVcom</a:t>
            </a:r>
            <a:r>
              <a:rPr lang="en-US" sz="1800" b="0" kern="0" dirty="0"/>
              <a:t> (as needed)</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3902799"/>
              </p:ext>
            </p:extLst>
          </p:nvPr>
        </p:nvGraphicFramePr>
        <p:xfrm>
          <a:off x="914401" y="1260086"/>
          <a:ext cx="10460567" cy="34440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4101642387"/>
                  </a:ext>
                </a:extLst>
              </a:tr>
              <a:tr h="0">
                <a:tc>
                  <a:txBody>
                    <a:bodyPr/>
                    <a:lstStyle/>
                    <a:p>
                      <a:endParaRPr lang="en-US" dirty="0"/>
                    </a:p>
                  </a:txBody>
                  <a:tcPr marT="45712" marB="45712"/>
                </a:tc>
                <a:tc>
                  <a:txBody>
                    <a:bodyPr/>
                    <a:lstStyle/>
                    <a:p>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  Sep.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(Jonathan Segev)</a:t>
            </a:r>
          </a:p>
          <a:p>
            <a:pPr algn="just">
              <a:spcBef>
                <a:spcPct val="20000"/>
              </a:spcBef>
              <a:buFontTx/>
              <a:buChar char="•"/>
            </a:pPr>
            <a:r>
              <a:rPr lang="en-US" altLang="en-US" sz="1600" b="0" dirty="0"/>
              <a:t>Review 2</a:t>
            </a:r>
            <a:r>
              <a:rPr lang="en-US" altLang="en-US" sz="1600" b="0" baseline="30000" dirty="0"/>
              <a:t>nd</a:t>
            </a:r>
            <a:r>
              <a:rPr lang="en-US" altLang="en-US" sz="1600" b="0" dirty="0"/>
              <a:t> SA recirculation ballot results (Roy Want)</a:t>
            </a:r>
          </a:p>
          <a:p>
            <a:pPr algn="just">
              <a:spcBef>
                <a:spcPct val="20000"/>
              </a:spcBef>
              <a:buFontTx/>
              <a:buChar char="•"/>
            </a:pPr>
            <a:r>
              <a:rPr lang="en-US" altLang="en-US" sz="1600" b="0" dirty="0"/>
              <a:t>Review and consider approval of PAR/CSD for 320MHz extensions: (35min)</a:t>
            </a:r>
          </a:p>
          <a:p>
            <a:pPr lvl="1" algn="just">
              <a:spcBef>
                <a:spcPct val="20000"/>
              </a:spcBef>
              <a:buFontTx/>
              <a:buChar char="•"/>
            </a:pPr>
            <a:r>
              <a:rPr lang="en-US" sz="1400" dirty="0"/>
              <a:t>11-22-1325 320MHz 11bk PAR (Ali Raissinia)</a:t>
            </a:r>
          </a:p>
          <a:p>
            <a:pPr lvl="1" algn="just">
              <a:spcBef>
                <a:spcPct val="20000"/>
              </a:spcBef>
              <a:buFontTx/>
              <a:buChar char="•"/>
            </a:pPr>
            <a:r>
              <a:rPr lang="en-US" sz="1400" dirty="0"/>
              <a:t>11-22-1353 320MHz 11bk 320MHz FTM CSD (Ali Raissinia) </a:t>
            </a:r>
          </a:p>
          <a:p>
            <a:pPr algn="just">
              <a:spcBef>
                <a:spcPct val="20000"/>
              </a:spcBef>
              <a:buFontTx/>
              <a:buChar char="•"/>
            </a:pPr>
            <a:r>
              <a:rPr lang="en-US" sz="1600" b="0" dirty="0"/>
              <a:t>Group CR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8098893"/>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2</a:t>
            </a:r>
            <a:r>
              <a:rPr lang="en-GB" baseline="30000" dirty="0"/>
              <a:t>nd</a:t>
            </a:r>
            <a:r>
              <a:rPr lang="en-GB" dirty="0"/>
              <a:t> SA Recirculation Ballot Status</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Completed response to first SA recirculation, published P802.11az D6.0 and approved 2</a:t>
            </a:r>
            <a:r>
              <a:rPr lang="en-US" baseline="30000" dirty="0"/>
              <a:t>nd</a:t>
            </a:r>
            <a:r>
              <a:rPr lang="en-US" dirty="0"/>
              <a:t> SA recirculation ballot.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2</a:t>
            </a:r>
            <a:r>
              <a:rPr lang="en-US" baseline="30000" dirty="0"/>
              <a:t>nd</a:t>
            </a:r>
            <a:r>
              <a:rPr lang="en-US" dirty="0"/>
              <a:t> SA recirculation 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98.9% APPROVE / 1.1% DISAPPROVE / 3.8% ABSTAIN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Total: 21</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Technical: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General: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Editorial: 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751015"/>
            <a:ext cx="1116124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Status and Work completed since Sep. meeting (con.):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320MHz channels are introduced as part of 11be, however no expansion to the Positioning protocol, while competing technologies on the rise.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Following the discussion on the need during the July meeting, </a:t>
            </a:r>
            <a:r>
              <a:rPr lang="en-US" sz="2200" dirty="0" err="1"/>
              <a:t>TGaz</a:t>
            </a:r>
            <a:r>
              <a:rPr lang="en-US" sz="2200" dirty="0"/>
              <a:t> reviewed and refined a 320MHz PAR CSD proposal.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Expect TG to consider and WNG presentation to inform members during the week.</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the Sep. IEEE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response for SAB 2</a:t>
            </a:r>
            <a:r>
              <a:rPr lang="en-US" baseline="30000" dirty="0"/>
              <a:t>nd</a:t>
            </a:r>
            <a:r>
              <a:rPr lang="en-US" dirty="0"/>
              <a:t> recirculation ballot, possibly having technically unchanged draft, request WG approval to forward to </a:t>
            </a:r>
            <a:r>
              <a:rPr lang="en-US" dirty="0" err="1"/>
              <a:t>REVcom</a:t>
            </a:r>
            <a:r>
              <a:rPr lang="en-US"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PAR and CSD for EHT 320MHz waveform support for positioning protocol.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577635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C25DC-D657-41F4-A9EC-B714A2487779}"/>
              </a:ext>
            </a:extLst>
          </p:cNvPr>
          <p:cNvSpPr>
            <a:spLocks noGrp="1"/>
          </p:cNvSpPr>
          <p:nvPr>
            <p:ph type="title"/>
          </p:nvPr>
        </p:nvSpPr>
        <p:spPr/>
        <p:txBody>
          <a:bodyPr/>
          <a:lstStyle/>
          <a:p>
            <a:r>
              <a:rPr lang="en-US" dirty="0"/>
              <a:t>Way forward toward publishing</a:t>
            </a:r>
          </a:p>
        </p:txBody>
      </p:sp>
      <p:sp>
        <p:nvSpPr>
          <p:cNvPr id="7" name="Text Placeholder 6">
            <a:extLst>
              <a:ext uri="{FF2B5EF4-FFF2-40B4-BE49-F238E27FC236}">
                <a16:creationId xmlns:a16="http://schemas.microsoft.com/office/drawing/2014/main" id="{72AC11B0-F39E-48DA-AF06-9788B914F64D}"/>
              </a:ext>
            </a:extLst>
          </p:cNvPr>
          <p:cNvSpPr>
            <a:spLocks noGrp="1"/>
          </p:cNvSpPr>
          <p:nvPr>
            <p:ph type="body" idx="1"/>
          </p:nvPr>
        </p:nvSpPr>
        <p:spPr>
          <a:xfrm>
            <a:off x="609600" y="1247081"/>
            <a:ext cx="5386917" cy="453727"/>
          </a:xfrm>
        </p:spPr>
        <p:txBody>
          <a:bodyPr/>
          <a:lstStyle/>
          <a:p>
            <a:pPr algn="ctr"/>
            <a:r>
              <a:rPr lang="en-US" dirty="0"/>
              <a:t>EC Unconditional</a:t>
            </a:r>
          </a:p>
        </p:txBody>
      </p:sp>
      <p:sp>
        <p:nvSpPr>
          <p:cNvPr id="3" name="Content Placeholder 2">
            <a:extLst>
              <a:ext uri="{FF2B5EF4-FFF2-40B4-BE49-F238E27FC236}">
                <a16:creationId xmlns:a16="http://schemas.microsoft.com/office/drawing/2014/main" id="{994AD06E-37DD-4535-9562-1BD7C4811AA7}"/>
              </a:ext>
            </a:extLst>
          </p:cNvPr>
          <p:cNvSpPr>
            <a:spLocks noGrp="1"/>
          </p:cNvSpPr>
          <p:nvPr>
            <p:ph sz="half" idx="2"/>
          </p:nvPr>
        </p:nvSpPr>
        <p:spPr>
          <a:xfrm>
            <a:off x="263352" y="1766889"/>
            <a:ext cx="5733165" cy="4359274"/>
          </a:xfrm>
        </p:spPr>
        <p:txBody>
          <a:bodyPr/>
          <a:lstStyle/>
          <a:p>
            <a:pPr>
              <a:spcAft>
                <a:spcPts val="800"/>
              </a:spcAft>
              <a:buFont typeface="Arial" panose="020B0604020202020204" pitchFamily="34" charset="0"/>
              <a:buChar char="•"/>
            </a:pPr>
            <a:r>
              <a:rPr lang="en-US" sz="18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If no changes to the draft, all comments forwarded to the publication editor, then: </a:t>
            </a:r>
            <a:endParaRPr lang="en-US" sz="1800" dirty="0">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WG11 approval of (a) Report to the EC and (b) Request to forward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Recirculation P802.11az D6.0 (unchanged)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10 days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Notification to the SA Ballot Group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802 EC Approval to forward P802.11az D6.0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2020-10-04 (deadline for the 2022-12-02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is 2022-10-13)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endParaRPr lang="en-US" b="0" dirty="0"/>
          </a:p>
        </p:txBody>
      </p:sp>
      <p:sp>
        <p:nvSpPr>
          <p:cNvPr id="8" name="Text Placeholder 7">
            <a:extLst>
              <a:ext uri="{FF2B5EF4-FFF2-40B4-BE49-F238E27FC236}">
                <a16:creationId xmlns:a16="http://schemas.microsoft.com/office/drawing/2014/main" id="{CBF86267-BAB5-494E-9BCD-615FBD97526B}"/>
              </a:ext>
            </a:extLst>
          </p:cNvPr>
          <p:cNvSpPr>
            <a:spLocks noGrp="1"/>
          </p:cNvSpPr>
          <p:nvPr>
            <p:ph type="body" sz="quarter" idx="3"/>
          </p:nvPr>
        </p:nvSpPr>
        <p:spPr>
          <a:xfrm>
            <a:off x="6193368" y="1247081"/>
            <a:ext cx="5389033" cy="453727"/>
          </a:xfrm>
        </p:spPr>
        <p:txBody>
          <a:bodyPr/>
          <a:lstStyle/>
          <a:p>
            <a:pPr algn="ctr"/>
            <a:r>
              <a:rPr lang="en-US" dirty="0"/>
              <a:t>EC Conditional </a:t>
            </a:r>
          </a:p>
        </p:txBody>
      </p:sp>
      <p:sp>
        <p:nvSpPr>
          <p:cNvPr id="9" name="Content Placeholder 8">
            <a:extLst>
              <a:ext uri="{FF2B5EF4-FFF2-40B4-BE49-F238E27FC236}">
                <a16:creationId xmlns:a16="http://schemas.microsoft.com/office/drawing/2014/main" id="{EE3B7C6C-55F3-426F-BF07-AD3759DCC7B6}"/>
              </a:ext>
            </a:extLst>
          </p:cNvPr>
          <p:cNvSpPr>
            <a:spLocks noGrp="1"/>
          </p:cNvSpPr>
          <p:nvPr>
            <p:ph sz="quarter" idx="4"/>
          </p:nvPr>
        </p:nvSpPr>
        <p:spPr>
          <a:xfrm>
            <a:off x="6193368" y="1766889"/>
            <a:ext cx="5591264" cy="4359274"/>
          </a:xfrm>
        </p:spPr>
        <p:txBody>
          <a:bodyPr/>
          <a:lstStyle/>
          <a:p>
            <a:pPr marL="342900" lvl="0" indent="-342900" algn="l">
              <a:buSzPts val="1000"/>
              <a:buFont typeface="Symbol" panose="05050102010706020507" pitchFamily="18" charset="2"/>
              <a:buChar char=""/>
              <a:tabLst>
                <a:tab pos="457200" algn="l"/>
              </a:tabLst>
            </a:pPr>
            <a:r>
              <a:rPr lang="en-US" sz="18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If changes are made to the draft.</a:t>
            </a:r>
            <a:endPar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WG11 approval of Report to the EC and Conditional Request to forward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Recirculation of P802.11az D7.0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Can be 10 days, or the usual 15 days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Assuming no comments received or all comments out of scope, notification to the SA Ballot Group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802 EC Approval to forward P802.11az D7.0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2020-10-04 (deadline for the 2022-12-02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is 2022-10-13)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algn="l"/>
            <a:endParaRPr lang="en-US" sz="1800" dirty="0"/>
          </a:p>
        </p:txBody>
      </p:sp>
      <p:sp>
        <p:nvSpPr>
          <p:cNvPr id="6" name="Date Placeholder 5">
            <a:extLst>
              <a:ext uri="{FF2B5EF4-FFF2-40B4-BE49-F238E27FC236}">
                <a16:creationId xmlns:a16="http://schemas.microsoft.com/office/drawing/2014/main" id="{4CCA25FC-497B-46CC-BBCE-248C3984DB4E}"/>
              </a:ext>
            </a:extLst>
          </p:cNvPr>
          <p:cNvSpPr>
            <a:spLocks noGrp="1"/>
          </p:cNvSpPr>
          <p:nvPr>
            <p:ph type="dt" idx="10"/>
          </p:nvPr>
        </p:nvSpPr>
        <p:spPr/>
        <p:txBody>
          <a:bodyPr/>
          <a:lstStyle/>
          <a:p>
            <a:r>
              <a:rPr lang="en-US"/>
              <a:t>Sep. 2022</a:t>
            </a:r>
            <a:endParaRPr lang="en-GB" dirty="0"/>
          </a:p>
        </p:txBody>
      </p:sp>
      <p:sp>
        <p:nvSpPr>
          <p:cNvPr id="5" name="Footer Placeholder 4">
            <a:extLst>
              <a:ext uri="{FF2B5EF4-FFF2-40B4-BE49-F238E27FC236}">
                <a16:creationId xmlns:a16="http://schemas.microsoft.com/office/drawing/2014/main" id="{BB3B2D2B-4CFD-4C14-8A55-F8388AB90302}"/>
              </a:ext>
            </a:extLst>
          </p:cNvPr>
          <p:cNvSpPr>
            <a:spLocks noGrp="1"/>
          </p:cNvSpPr>
          <p:nvPr>
            <p:ph type="ftr" idx="11"/>
          </p:nvPr>
        </p:nvSpPr>
        <p:spPr/>
        <p:txBody>
          <a:bodyPr/>
          <a:lstStyle/>
          <a:p>
            <a:r>
              <a:rPr lang="en-GB"/>
              <a:t>Jonathan Segev, Intel corporation</a:t>
            </a:r>
            <a:endParaRPr lang="en-GB" dirty="0"/>
          </a:p>
        </p:txBody>
      </p:sp>
      <p:sp>
        <p:nvSpPr>
          <p:cNvPr id="4" name="Slide Number Placeholder 3">
            <a:extLst>
              <a:ext uri="{FF2B5EF4-FFF2-40B4-BE49-F238E27FC236}">
                <a16:creationId xmlns:a16="http://schemas.microsoft.com/office/drawing/2014/main" id="{16EFBF31-A942-4FF4-872B-953FE8C041A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1516789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September 2022 Electronic meeting and teleconferences running between the September and November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163D-0048-4EEF-A7F0-B3FB1561EAE2}"/>
              </a:ext>
            </a:extLst>
          </p:cNvPr>
          <p:cNvSpPr>
            <a:spLocks noGrp="1"/>
          </p:cNvSpPr>
          <p:nvPr>
            <p:ph type="title"/>
          </p:nvPr>
        </p:nvSpPr>
        <p:spPr/>
        <p:txBody>
          <a:bodyPr/>
          <a:lstStyle/>
          <a:p>
            <a:r>
              <a:rPr lang="en-US" dirty="0"/>
              <a:t>Consideration 320MHz PAR and CSD </a:t>
            </a:r>
          </a:p>
        </p:txBody>
      </p:sp>
      <p:sp>
        <p:nvSpPr>
          <p:cNvPr id="3" name="Content Placeholder 2">
            <a:extLst>
              <a:ext uri="{FF2B5EF4-FFF2-40B4-BE49-F238E27FC236}">
                <a16:creationId xmlns:a16="http://schemas.microsoft.com/office/drawing/2014/main" id="{F77382A1-83C1-4540-9659-A5394D9D1A55}"/>
              </a:ext>
            </a:extLst>
          </p:cNvPr>
          <p:cNvSpPr>
            <a:spLocks noGrp="1"/>
          </p:cNvSpPr>
          <p:nvPr>
            <p:ph idx="1"/>
          </p:nvPr>
        </p:nvSpPr>
        <p:spPr/>
        <p:txBody>
          <a:bodyPr/>
          <a:lstStyle/>
          <a:p>
            <a:r>
              <a:rPr lang="en-US" dirty="0"/>
              <a:t>Previously:</a:t>
            </a:r>
          </a:p>
          <a:p>
            <a:r>
              <a:rPr lang="en-US" dirty="0"/>
              <a:t>Had marketing and technical feasibility presentation</a:t>
            </a:r>
          </a:p>
          <a:p>
            <a:r>
              <a:rPr lang="en-US" dirty="0"/>
              <a:t>Presentation of CSD / PAR  </a:t>
            </a:r>
          </a:p>
        </p:txBody>
      </p:sp>
      <p:sp>
        <p:nvSpPr>
          <p:cNvPr id="4" name="Slide Number Placeholder 3">
            <a:extLst>
              <a:ext uri="{FF2B5EF4-FFF2-40B4-BE49-F238E27FC236}">
                <a16:creationId xmlns:a16="http://schemas.microsoft.com/office/drawing/2014/main" id="{8A77A9E9-C1A7-459B-93D2-E2DE267EEBD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AACEEB1-56FA-4084-8CF5-8AEF1C6086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0C40394-444A-4C39-A4C7-A46DD1DD1E5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94412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SA2 comment resolution status?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2"/>
              </a:rPr>
              <a:t>https://mentor.ieee.org/802.11/dcn/22/11-22-0946-01-00az-cid-resolution-status-for-tgaz-sa1-8000.xlsx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algn="just">
              <a:spcBef>
                <a:spcPct val="20000"/>
              </a:spcBef>
              <a:buFontTx/>
              <a:buChar char="•"/>
            </a:pPr>
            <a:endParaRPr lang="en-US" altLang="en-US" sz="1600" b="0" dirty="0"/>
          </a:p>
          <a:p>
            <a:pPr algn="just">
              <a:spcBef>
                <a:spcPct val="20000"/>
              </a:spcBef>
              <a:buFontTx/>
              <a:buChar char="•"/>
            </a:pPr>
            <a:r>
              <a:rPr lang="en-US" sz="1600" b="0" dirty="0"/>
              <a:t>Review CR submissions: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3"/>
              </a:rPr>
              <a:t>https://mentor.ieee.org/802.11/dcn/22/11-22-1093-00-00az-resolutions-for-5-technical-cids-in-sa1-8000.docx</a:t>
            </a:r>
            <a:r>
              <a:rPr lang="en-US" sz="1800" u="sng" dirty="0">
                <a:solidFill>
                  <a:srgbClr val="0000FF"/>
                </a:solidFill>
                <a:effectLst/>
                <a:latin typeface="Calibri" panose="020F0502020204030204" pitchFamily="34" charset="0"/>
                <a:ea typeface="Times New Roman" panose="02020603050405020304" pitchFamily="18" charset="0"/>
              </a:rPr>
              <a:t> (</a:t>
            </a:r>
            <a:r>
              <a:rPr lang="en-US" sz="1800" u="sng" dirty="0" err="1">
                <a:solidFill>
                  <a:srgbClr val="0000FF"/>
                </a:solidFill>
                <a:effectLst/>
                <a:latin typeface="Calibri" panose="020F0502020204030204" pitchFamily="34" charset="0"/>
                <a:ea typeface="Times New Roman" panose="02020603050405020304" pitchFamily="18" charset="0"/>
              </a:rPr>
              <a:t>roy</a:t>
            </a:r>
            <a:r>
              <a:rPr lang="en-US" sz="1800" u="sng" dirty="0">
                <a:solidFill>
                  <a:srgbClr val="0000FF"/>
                </a:solidFill>
                <a:effectLst/>
                <a:latin typeface="Calibri" panose="020F0502020204030204" pitchFamily="34" charset="0"/>
                <a:ea typeface="Times New Roman" panose="02020603050405020304" pitchFamily="18" charset="0"/>
              </a:rPr>
              <a:t> want)</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4"/>
              </a:rPr>
              <a:t>https://mentor.ieee.org/802.11/dcn/22/11-22-1085-00-00az-resolutions-for-20-editorial-cids-in-sa1-8000.xlsx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lvl="1" algn="just">
              <a:spcBef>
                <a:spcPct val="20000"/>
              </a:spcBef>
              <a:buFontTx/>
              <a:buChar char="•"/>
            </a:pPr>
            <a:r>
              <a:rPr lang="en-US" sz="1800" u="sng" dirty="0">
                <a:solidFill>
                  <a:srgbClr val="0000FF"/>
                </a:solidFill>
                <a:latin typeface="Calibri" panose="020F0502020204030204" pitchFamily="34" charset="0"/>
                <a:hlinkClick r:id="rId5"/>
              </a:rPr>
              <a:t>https://mentor.ieee.org/802.11/dcn/22/11-22-1099-00-00az-sab1-recirc1-cr.docx</a:t>
            </a:r>
            <a:endParaRPr lang="en-US" sz="1800" u="sng" dirty="0">
              <a:solidFill>
                <a:srgbClr val="0000FF"/>
              </a:solidFill>
              <a:latin typeface="Calibri" panose="020F0502020204030204" pitchFamily="34" charset="0"/>
            </a:endParaRPr>
          </a:p>
          <a:p>
            <a:pPr algn="just">
              <a:spcBef>
                <a:spcPct val="20000"/>
              </a:spcBef>
              <a:buFontTx/>
              <a:buChar char="•"/>
            </a:pPr>
            <a:r>
              <a:rPr lang="en-US" b="0" dirty="0" err="1">
                <a:solidFill>
                  <a:srgbClr val="0000FF"/>
                </a:solidFill>
                <a:latin typeface="Calibri" panose="020F0502020204030204" pitchFamily="34" charset="0"/>
              </a:rPr>
              <a:t>AoB</a:t>
            </a:r>
            <a:endParaRPr lang="en-US"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98132942"/>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SA2 comment resolution status?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2"/>
              </a:rPr>
              <a:t>https://mentor.ieee.org/802.11/dcn/22/11-22-0946-01-00az-cid-resolution-status-for-tgaz-sa1-8000.xlsx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algn="just">
              <a:spcBef>
                <a:spcPct val="20000"/>
              </a:spcBef>
              <a:buFontTx/>
              <a:buChar char="•"/>
            </a:pPr>
            <a:endParaRPr lang="en-US" altLang="en-US" sz="1600" b="0" dirty="0"/>
          </a:p>
          <a:p>
            <a:pPr algn="just">
              <a:spcBef>
                <a:spcPct val="20000"/>
              </a:spcBef>
              <a:buFontTx/>
              <a:buChar char="•"/>
            </a:pPr>
            <a:r>
              <a:rPr lang="en-US" sz="1600" b="0" dirty="0"/>
              <a:t>Review CR submissions: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3"/>
              </a:rPr>
              <a:t>https://mentor.ieee.org/802.11/dcn/22/11-22-1093-00-00az-resolutions-for-5-technical-cids-in-sa1-8000.docx</a:t>
            </a:r>
            <a:r>
              <a:rPr lang="en-US" sz="1800" u="sng" dirty="0">
                <a:solidFill>
                  <a:srgbClr val="0000FF"/>
                </a:solidFill>
                <a:effectLst/>
                <a:latin typeface="Calibri" panose="020F0502020204030204" pitchFamily="34" charset="0"/>
                <a:ea typeface="Times New Roman" panose="02020603050405020304" pitchFamily="18" charset="0"/>
              </a:rPr>
              <a:t> (</a:t>
            </a:r>
            <a:r>
              <a:rPr lang="en-US" sz="1800" u="sng" dirty="0" err="1">
                <a:solidFill>
                  <a:srgbClr val="0000FF"/>
                </a:solidFill>
                <a:effectLst/>
                <a:latin typeface="Calibri" panose="020F0502020204030204" pitchFamily="34" charset="0"/>
                <a:ea typeface="Times New Roman" panose="02020603050405020304" pitchFamily="18" charset="0"/>
              </a:rPr>
              <a:t>roy</a:t>
            </a:r>
            <a:r>
              <a:rPr lang="en-US" sz="1800" u="sng" dirty="0">
                <a:solidFill>
                  <a:srgbClr val="0000FF"/>
                </a:solidFill>
                <a:effectLst/>
                <a:latin typeface="Calibri" panose="020F0502020204030204" pitchFamily="34" charset="0"/>
                <a:ea typeface="Times New Roman" panose="02020603050405020304" pitchFamily="18" charset="0"/>
              </a:rPr>
              <a:t> want)</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4"/>
              </a:rPr>
              <a:t>https://mentor.ieee.org/802.11/dcn/22/11-22-1085-00-00az-resolutions-for-20-editorial-cids-in-sa1-8000.xlsx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lvl="1" algn="just">
              <a:spcBef>
                <a:spcPct val="20000"/>
              </a:spcBef>
              <a:buFontTx/>
              <a:buChar char="•"/>
            </a:pPr>
            <a:r>
              <a:rPr lang="en-US" sz="1800" u="sng" dirty="0">
                <a:solidFill>
                  <a:srgbClr val="0000FF"/>
                </a:solidFill>
                <a:latin typeface="Calibri" panose="020F0502020204030204" pitchFamily="34" charset="0"/>
                <a:hlinkClick r:id="rId5"/>
              </a:rPr>
              <a:t>https://mentor.ieee.org/802.11/dcn/22/11-22-1099-00-00az-sab1-recirc1-cr.docx</a:t>
            </a:r>
            <a:endParaRPr lang="en-US" sz="1800" u="sng" dirty="0">
              <a:solidFill>
                <a:srgbClr val="0000FF"/>
              </a:solidFill>
              <a:latin typeface="Calibri" panose="020F0502020204030204" pitchFamily="34" charset="0"/>
            </a:endParaRPr>
          </a:p>
          <a:p>
            <a:pPr algn="just">
              <a:spcBef>
                <a:spcPct val="20000"/>
              </a:spcBef>
              <a:buFontTx/>
              <a:buChar char="•"/>
            </a:pPr>
            <a:r>
              <a:rPr lang="en-US" b="0" dirty="0" err="1">
                <a:solidFill>
                  <a:srgbClr val="0000FF"/>
                </a:solidFill>
                <a:latin typeface="Calibri" panose="020F0502020204030204" pitchFamily="34" charset="0"/>
              </a:rPr>
              <a:t>AoB</a:t>
            </a:r>
            <a:endParaRPr lang="en-US"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39717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Sep. meeting:</a:t>
            </a:r>
            <a:endParaRPr lang="en-US" sz="2000" b="0" dirty="0"/>
          </a:p>
          <a:p>
            <a:pPr>
              <a:buFont typeface="Arial" panose="020B0604020202020204" pitchFamily="34" charset="0"/>
              <a:buChar char="•"/>
            </a:pPr>
            <a:r>
              <a:rPr lang="en-US" sz="2000" b="0" dirty="0"/>
              <a:t>This meeting is part of the Sep.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https://web.cvent.com/event/5ab3e363-ef4b-45fe-b35d-cd88bf622491/summary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271674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837878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652702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885751" y="1247802"/>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SA2 CR Status – 15min</a:t>
            </a:r>
          </a:p>
          <a:p>
            <a:pPr algn="just">
              <a:spcBef>
                <a:spcPct val="20000"/>
              </a:spcBef>
              <a:buFontTx/>
              <a:buChar char="•"/>
            </a:pPr>
            <a:r>
              <a:rPr lang="en-US" sz="1800" b="0" dirty="0"/>
              <a:t>Review submissions</a:t>
            </a:r>
          </a:p>
          <a:p>
            <a:pPr lvl="1" algn="just">
              <a:spcBef>
                <a:spcPct val="20000"/>
              </a:spcBef>
              <a:buFontTx/>
              <a:buChar char="•"/>
            </a:pPr>
            <a:r>
              <a:rPr lang="en-US" sz="1400" b="0" dirty="0">
                <a:hlinkClick r:id="rId2"/>
              </a:rPr>
              <a:t>https://mentor.ieee.org/802.11/dcn/22/11-22-1022-01-00az-comment-resolution-sa1-8000s-part1.docx</a:t>
            </a:r>
            <a:endParaRPr lang="en-US" sz="1400" dirty="0"/>
          </a:p>
          <a:p>
            <a:pPr lvl="1" algn="just">
              <a:spcBef>
                <a:spcPct val="20000"/>
              </a:spcBef>
              <a:buFontTx/>
              <a:buChar char="•"/>
            </a:pPr>
            <a:r>
              <a:rPr lang="en-US" sz="1400" b="0" dirty="0">
                <a:hlinkClick r:id="rId3"/>
              </a:rPr>
              <a:t>https://mentor.ieee.org/802.11/dcn/22/11-22-1138-01-00az-comment-resolution-cid-8008-8009.docx</a:t>
            </a:r>
            <a:endParaRPr lang="en-US" sz="1400" b="0" dirty="0"/>
          </a:p>
          <a:p>
            <a:pPr lvl="1" algn="just">
              <a:spcBef>
                <a:spcPct val="20000"/>
              </a:spcBef>
              <a:buFontTx/>
              <a:buChar char="•"/>
            </a:pPr>
            <a:r>
              <a:rPr lang="en-US" sz="1400" b="0" dirty="0">
                <a:hlinkClick r:id="rId4"/>
              </a:rPr>
              <a:t>https://mentor.ieee.org/802.11/dcn/22/11-22-1106-00-00az-editorial-cid-resolutions-final-batch-in-sa1-8000.docx</a:t>
            </a:r>
            <a:endParaRPr lang="en-US" sz="1400" b="0" dirty="0"/>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1600" b="0" kern="0" dirty="0"/>
              <a:t>July 20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3</a:t>
            </a:r>
            <a:r>
              <a:rPr lang="en-US" altLang="en-US" sz="1600" b="0" kern="0" baseline="30000" dirty="0"/>
              <a:t>rd* </a:t>
            </a:r>
            <a:r>
              <a:rPr lang="en-US" altLang="en-US" sz="1600" b="0" kern="0" dirty="0"/>
              <a:t>- 13:00-15:00 ET</a:t>
            </a:r>
          </a:p>
          <a:p>
            <a:pPr lvl="1">
              <a:buFont typeface="Arial" panose="020B0604020202020204" pitchFamily="34" charset="0"/>
              <a:buChar char="•"/>
            </a:pPr>
            <a:r>
              <a:rPr lang="en-US" altLang="en-US" sz="1600" b="0" kern="0" dirty="0"/>
              <a:t>August 10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17</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kern="0" dirty="0"/>
              <a:t>August 24</a:t>
            </a:r>
            <a:r>
              <a:rPr lang="en-US" altLang="en-US" sz="1600" kern="0" baseline="30000" dirty="0"/>
              <a:t>th</a:t>
            </a:r>
            <a:r>
              <a:rPr lang="en-US" altLang="en-US" sz="1600" kern="0" dirty="0"/>
              <a:t> - </a:t>
            </a:r>
            <a:r>
              <a:rPr lang="en-US" altLang="en-US" sz="1600" b="0" kern="0" dirty="0"/>
              <a:t> 13:00-15:00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2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324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7713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throughout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p:txBody>
          <a:bodyPr/>
          <a:lstStyle/>
          <a:p>
            <a:r>
              <a:rPr lang="en-US" dirty="0"/>
              <a:t>TGaz have met for 3 session</a:t>
            </a:r>
          </a:p>
          <a:p>
            <a:r>
              <a:rPr lang="en-US" dirty="0"/>
              <a:t>We have reviewed 11 CR submission</a:t>
            </a:r>
          </a:p>
          <a:p>
            <a:r>
              <a:rPr lang="en-US" dirty="0"/>
              <a:t>Resolved 10 technical and 27 editorial CIDs</a:t>
            </a:r>
          </a:p>
          <a:p>
            <a:r>
              <a:rPr lang="en-US" dirty="0"/>
              <a:t>Reviewed a proposal for 320MHz BW ranging</a:t>
            </a:r>
          </a:p>
          <a:p>
            <a:endParaRPr lang="en-US" dirty="0"/>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103285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14 Technical and General comments which constitutes  35% of the received Technical and General comments received. (Including 14 Technical CIDs resolved before the meeting, </a:t>
            </a:r>
            <a:r>
              <a:rPr lang="en-US" dirty="0">
                <a:highlight>
                  <a:srgbClr val="00FF00"/>
                </a:highlight>
              </a:rPr>
              <a:t>75%</a:t>
            </a:r>
            <a:r>
              <a:rPr lang="en-US" dirty="0"/>
              <a:t> have been resolved)</a:t>
            </a:r>
          </a:p>
          <a:p>
            <a:pPr lvl="1">
              <a:buFont typeface="Arial" panose="020B0604020202020204" pitchFamily="34" charset="0"/>
              <a:buChar char="•"/>
            </a:pPr>
            <a:r>
              <a:rPr lang="en-US" dirty="0"/>
              <a:t>Reviewed and approved resolutions to 27 Editorial which constitutes </a:t>
            </a:r>
            <a:r>
              <a:rPr lang="en-US" dirty="0">
                <a:highlight>
                  <a:srgbClr val="00FF00"/>
                </a:highlight>
              </a:rPr>
              <a:t>100</a:t>
            </a:r>
            <a:r>
              <a:rPr lang="en-US" dirty="0"/>
              <a:t>% of the Editorial comments received.</a:t>
            </a:r>
          </a:p>
          <a:p>
            <a:pPr>
              <a:buFont typeface="Arial" panose="020B0604020202020204" pitchFamily="34" charset="0"/>
              <a:buChar char="•"/>
            </a:pPr>
            <a:r>
              <a:rPr lang="en-US" b="0" dirty="0"/>
              <a:t>Targets towards the September meeting:</a:t>
            </a:r>
          </a:p>
          <a:p>
            <a:pPr lvl="1">
              <a:buFont typeface="Arial" panose="020B0604020202020204" pitchFamily="34" charset="0"/>
              <a:buChar char="•"/>
            </a:pPr>
            <a:r>
              <a:rPr lang="en-US" b="0" dirty="0"/>
              <a:t>Complete response to comments received as part of </a:t>
            </a:r>
            <a:r>
              <a:rPr lang="en-US" dirty="0"/>
              <a:t>P802.11az SAB recirc #1.</a:t>
            </a:r>
          </a:p>
          <a:p>
            <a:pPr lvl="1">
              <a:buFont typeface="Arial" panose="020B0604020202020204" pitchFamily="34" charset="0"/>
              <a:buChar char="•"/>
            </a:pPr>
            <a:r>
              <a:rPr lang="en-US" b="0" dirty="0"/>
              <a:t>Publish new draft D6.0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2022</a:t>
            </a:r>
            <a:endParaRPr lang="en-GB" dirty="0"/>
          </a:p>
        </p:txBody>
      </p:sp>
      <p:graphicFrame>
        <p:nvGraphicFramePr>
          <p:cNvPr id="8" name="Chart 7">
            <a:extLst>
              <a:ext uri="{FF2B5EF4-FFF2-40B4-BE49-F238E27FC236}">
                <a16:creationId xmlns:a16="http://schemas.microsoft.com/office/drawing/2014/main" id="{ACE495C2-D59C-3F6D-16B9-DDE94A3F4F1B}"/>
              </a:ext>
            </a:extLst>
          </p:cNvPr>
          <p:cNvGraphicFramePr/>
          <p:nvPr>
            <p:extLst>
              <p:ext uri="{D42A27DB-BD31-4B8C-83A1-F6EECF244321}">
                <p14:modId xmlns:p14="http://schemas.microsoft.com/office/powerpoint/2010/main" val="1165789027"/>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74507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114617</TotalTime>
  <Words>6166</Words>
  <Application>Microsoft Office PowerPoint</Application>
  <PresentationFormat>Widescreen</PresentationFormat>
  <Paragraphs>856</Paragraphs>
  <Slides>63</Slides>
  <Notes>14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3" baseType="lpstr">
      <vt:lpstr>MS PGothic</vt:lpstr>
      <vt:lpstr>Arial</vt:lpstr>
      <vt:lpstr>Calibri</vt:lpstr>
      <vt:lpstr>Monotype Sorts</vt:lpstr>
      <vt:lpstr>Montserrat</vt:lpstr>
      <vt:lpstr>Symbol</vt:lpstr>
      <vt:lpstr>Times</vt:lpstr>
      <vt:lpstr>Times New Roman</vt:lpstr>
      <vt:lpstr>Office Theme</vt:lpstr>
      <vt:lpstr>Document</vt:lpstr>
      <vt:lpstr>TGaz Next Generation Positioning  Agenda for the Sep.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September IEEE  Hybrid Interim Meeting Week Agenda</vt:lpstr>
      <vt:lpstr>Submission List for the week</vt:lpstr>
      <vt:lpstr>IEEE Electronic Meeting –  Sep. 12th </vt:lpstr>
      <vt:lpstr>Submission List for the Sep. 12th meeting</vt:lpstr>
      <vt:lpstr>2nd SA Recirculation Ballot Status</vt:lpstr>
      <vt:lpstr>TGaz Next Generation Positioning</vt:lpstr>
      <vt:lpstr>Way forward toward publishing</vt:lpstr>
      <vt:lpstr>Consideration 320MHz PAR and CSD </vt:lpstr>
      <vt:lpstr>Motion to adopt text</vt:lpstr>
      <vt:lpstr>Document 11-22-1071r0</vt:lpstr>
      <vt:lpstr>Review Submissions</vt:lpstr>
      <vt:lpstr>PowerPoint Presentation</vt:lpstr>
      <vt:lpstr>IEEE Electronic Meeting slot – Sep. 13th</vt:lpstr>
      <vt:lpstr>Submission List for the Sep. 12th meeting</vt:lpstr>
      <vt:lpstr>PowerPoint Presentation</vt:lpstr>
      <vt:lpstr>PowerPoint Presentation</vt:lpstr>
      <vt:lpstr>IEEE Electronic Meeting slot – Sep. 14th</vt:lpstr>
      <vt:lpstr>Submission List for the Sep. 12th meeting</vt:lpstr>
      <vt:lpstr>PowerPoint Presentation</vt:lpstr>
      <vt:lpstr>PowerPoint Presentation</vt:lpstr>
      <vt:lpstr>IEEE Electronic Meeting Week – July 14th </vt:lpstr>
      <vt:lpstr>11-22-1106</vt:lpstr>
      <vt:lpstr>11-22-1138</vt:lpstr>
      <vt:lpstr>11-22-1022</vt:lpstr>
      <vt:lpstr>Scheduled TGaz CRC telecons</vt:lpstr>
      <vt:lpstr>Timeline – previously approved</vt:lpstr>
      <vt:lpstr>Timeline – updated</vt:lpstr>
      <vt:lpstr>Progress Made throughout the meeting</vt:lpstr>
      <vt:lpstr>July Progress and Targets Towards the Sep.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719</cp:revision>
  <cp:lastPrinted>1601-01-01T00:00:00Z</cp:lastPrinted>
  <dcterms:created xsi:type="dcterms:W3CDTF">2018-08-06T10:28:59Z</dcterms:created>
  <dcterms:modified xsi:type="dcterms:W3CDTF">2022-09-12T23:50:29Z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