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530" r:id="rId3"/>
    <p:sldId id="580" r:id="rId4"/>
    <p:sldId id="618" r:id="rId5"/>
    <p:sldId id="560" r:id="rId6"/>
    <p:sldId id="620" r:id="rId7"/>
    <p:sldId id="621" r:id="rId8"/>
    <p:sldId id="622" r:id="rId9"/>
    <p:sldId id="615" r:id="rId10"/>
    <p:sldId id="683" r:id="rId11"/>
    <p:sldId id="619" r:id="rId12"/>
    <p:sldId id="671" r:id="rId13"/>
    <p:sldId id="653" r:id="rId14"/>
    <p:sldId id="623" r:id="rId15"/>
    <p:sldId id="624" r:id="rId16"/>
    <p:sldId id="627" r:id="rId17"/>
    <p:sldId id="628" r:id="rId18"/>
    <p:sldId id="625" r:id="rId19"/>
    <p:sldId id="626" r:id="rId20"/>
    <p:sldId id="629" r:id="rId21"/>
    <p:sldId id="630" r:id="rId22"/>
    <p:sldId id="682" r:id="rId23"/>
    <p:sldId id="681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77" d="100"/>
          <a:sy n="77" d="100"/>
        </p:scale>
        <p:origin x="68" y="1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802.11-22/1297r5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802.11-22/1297r5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802.11-22/1297r5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05-18-000m-revme-cc35-sec-comments.xlsx" TargetMode="External"/><Relationship Id="rId3" Type="http://schemas.openxmlformats.org/officeDocument/2006/relationships/hyperlink" Target="https://mentor.ieee.org/802.11/dcn/22/11-22-0073-15-000m-revme-wg-lb258-editor1-ad-hoc-comments.xlsx" TargetMode="External"/><Relationship Id="rId7" Type="http://schemas.openxmlformats.org/officeDocument/2006/relationships/hyperlink" Target="https://mentor.ieee.org/802.11/dcn/21/11-21-0727-17-000m-revme-phy-comments.xls" TargetMode="External"/><Relationship Id="rId2" Type="http://schemas.openxmlformats.org/officeDocument/2006/relationships/hyperlink" Target="https://mentor.ieee.org/802.11/dcn/22/11-22-0065-11-000m-revme-wg-ballot-comments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93-29-000m-revme-mac-comments.xls" TargetMode="External"/><Relationship Id="rId5" Type="http://schemas.openxmlformats.org/officeDocument/2006/relationships/hyperlink" Target="https://mentor.ieee.org/802.11/dcn/22/11-22-0067-23-000m-gen-adhoc-revme-wg-lb258-comments.xlsx" TargetMode="External"/><Relationship Id="rId4" Type="http://schemas.openxmlformats.org/officeDocument/2006/relationships/hyperlink" Target="https://mentor.ieee.org/802.11/dcn/22/11-22-0064-16-000m-revme-editor2-ad-hoc-comments-on-working-group-letter-ballots.xlsx" TargetMode="External"/><Relationship Id="rId9" Type="http://schemas.openxmlformats.org/officeDocument/2006/relationships/hyperlink" Target="https://mentor.ieee.org/802.11/dcn/22/11-22-0056-23-000m-revme-motions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1-00-ACSD-p802-11bd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Operations Manual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11-22-1638r0 as the current 802.11 operations manual.</a:t>
            </a:r>
          </a:p>
          <a:p>
            <a:endParaRPr lang="en-US" sz="2000" dirty="0"/>
          </a:p>
          <a:p>
            <a:r>
              <a:rPr lang="en-US" sz="2000" dirty="0"/>
              <a:t>Moved: Robert Stacey, Seconded: Assaf Kasher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10352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IEEE 802.15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Jonathan </a:t>
            </a:r>
            <a:r>
              <a:rPr lang="en-US" sz="2000" dirty="0" err="1"/>
              <a:t>Segev</a:t>
            </a:r>
            <a:r>
              <a:rPr lang="en-US" sz="2000" dirty="0"/>
              <a:t> as the WG11 liaison to 802.15.</a:t>
            </a:r>
          </a:p>
          <a:p>
            <a:endParaRPr lang="en-US" sz="2000" dirty="0"/>
          </a:p>
          <a:p>
            <a:r>
              <a:rPr lang="en-US" sz="2000" dirty="0"/>
              <a:t>Moved: Ian Sherlock, Seconded: Rich Kennedy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216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TGme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1400" dirty="0">
                <a:solidFill>
                  <a:schemeClr val="tx1"/>
                </a:solidFill>
              </a:rPr>
              <a:t>Having approved comment resolutions for all of the comments received from LB 258 on </a:t>
            </a:r>
            <a:r>
              <a:rPr lang="en-US" sz="1400" dirty="0" err="1">
                <a:solidFill>
                  <a:schemeClr val="tx1"/>
                </a:solidFill>
              </a:rPr>
              <a:t>REVme</a:t>
            </a:r>
            <a:r>
              <a:rPr lang="en-US" sz="1400" dirty="0">
                <a:solidFill>
                  <a:schemeClr val="tx1"/>
                </a:solidFill>
              </a:rPr>
              <a:t> D1.0 as contained in documents</a:t>
            </a:r>
          </a:p>
          <a:p>
            <a:r>
              <a:rPr lang="en-US" sz="1400" dirty="0">
                <a:solidFill>
                  <a:schemeClr val="tx1"/>
                </a:solidFill>
                <a:hlinkClick r:id="rId2"/>
              </a:rPr>
              <a:t>https://mentor.ieee.org/802.11/dcn/22/11-22-0065-11-000m-revme-wg-ballot-comments.xls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3"/>
              </a:rPr>
              <a:t>https://mentor.ieee.org/802.11/dcn/22/11-22-0073-15-000m-revme-wg-lb258-editor1-ad-hoc-comments.xlsx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4"/>
              </a:rPr>
              <a:t>https://mentor.ieee.org/802.11/dcn/22/11-22-0064-16-000m-revme-editor2-ad-hoc-comments-on-working-group-letter-ballots.xlsx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5"/>
              </a:rPr>
              <a:t>https://mentor.ieee.org/802.11/dcn/22/11-22-0067-23-000m-gen-adhoc-revme-wg-lb258-comments.xlsx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6"/>
              </a:rPr>
              <a:t>https://mentor.ieee.org/802.11/dcn/21/11-21-0793-29-000m-revme-mac-comments.xls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7"/>
              </a:rPr>
              <a:t>https://mentor.ieee.org/802.11/dcn/21/11-21-0727-17-000m-revme-phy-comments.xls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8"/>
              </a:rPr>
              <a:t>https://mentor.ieee.org/802.11/dcn/21/11-21-0105-18-000m-revme-cc35-sec-comments.xlsx</a:t>
            </a:r>
            <a:r>
              <a:rPr lang="en-US" sz="1400" dirty="0">
                <a:solidFill>
                  <a:schemeClr val="tx1"/>
                </a:solidFill>
              </a:rPr>
              <a:t> ,</a:t>
            </a:r>
          </a:p>
          <a:p>
            <a:r>
              <a:rPr lang="en-US" sz="1400" dirty="0">
                <a:solidFill>
                  <a:schemeClr val="tx1"/>
                </a:solidFill>
                <a:hlinkClick r:id="rId9"/>
              </a:rPr>
              <a:t>https://mentor.ieee.org/802.11/dcn/22/11-22-0056-23-000m-revme-motions.pptx</a:t>
            </a:r>
            <a:r>
              <a:rPr lang="en-US" sz="1400" dirty="0">
                <a:solidFill>
                  <a:schemeClr val="tx1"/>
                </a:solidFill>
              </a:rPr>
              <a:t> 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Instruct the editor to prepare Draft 2.0 incorporating these resolutions and,</a:t>
            </a:r>
          </a:p>
          <a:p>
            <a:r>
              <a:rPr lang="en-US" sz="1400" dirty="0">
                <a:solidFill>
                  <a:schemeClr val="tx1"/>
                </a:solidFill>
              </a:rPr>
              <a:t>Approve a 25 day Working Group Recirculation Ballot asking the question “Should P802.11REVme D2.0 be forwarded to SA Ballot?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/>
              <a:t>Moved: Mike Montemurro on behalf of </a:t>
            </a:r>
            <a:r>
              <a:rPr lang="en-US" sz="1600" dirty="0" err="1"/>
              <a:t>TGme</a:t>
            </a:r>
            <a:r>
              <a:rPr lang="en-US" sz="1600" dirty="0"/>
              <a:t>, Second: Mark Hamilton</a:t>
            </a:r>
          </a:p>
          <a:p>
            <a:r>
              <a:rPr lang="en-US" sz="1600" dirty="0"/>
              <a:t>Result: Unanimous consent (motion passes)</a:t>
            </a:r>
          </a:p>
          <a:p>
            <a:r>
              <a:rPr lang="en-US" sz="1400" dirty="0"/>
              <a:t>[</a:t>
            </a:r>
            <a:r>
              <a:rPr lang="en-US" sz="1400" dirty="0" err="1"/>
              <a:t>TGme</a:t>
            </a:r>
            <a:r>
              <a:rPr lang="en-US" sz="1400" dirty="0"/>
              <a:t>: Moved: Jon </a:t>
            </a:r>
            <a:r>
              <a:rPr lang="en-US" sz="1400" dirty="0" err="1"/>
              <a:t>Rosdahl</a:t>
            </a:r>
            <a:r>
              <a:rPr lang="en-US" sz="1400" dirty="0"/>
              <a:t>, 2</a:t>
            </a:r>
            <a:r>
              <a:rPr lang="en-US" sz="1400" baseline="30000" dirty="0"/>
              <a:t>nd</a:t>
            </a:r>
            <a:r>
              <a:rPr lang="en-US" sz="1400" dirty="0"/>
              <a:t>: Stephen McCann</a:t>
            </a:r>
            <a:r>
              <a:rPr lang="en-GB" sz="1400" b="1" dirty="0"/>
              <a:t>, </a:t>
            </a:r>
            <a:r>
              <a:rPr lang="en-US" sz="1400" dirty="0"/>
              <a:t>Result: 10/0/0]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TGme</a:t>
            </a:r>
            <a:r>
              <a:rPr lang="en-US" dirty="0"/>
              <a:t> December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 </a:t>
            </a:r>
            <a:r>
              <a:rPr lang="en-US" sz="2000" dirty="0" err="1"/>
              <a:t>TGme</a:t>
            </a:r>
            <a:r>
              <a:rPr lang="en-US" sz="2000" dirty="0"/>
              <a:t> ad-hoc meeting on December 5-7 2022, in Piscataway, NJ or New York area for the purpose of </a:t>
            </a:r>
            <a:r>
              <a:rPr lang="en-US" sz="2000" dirty="0" err="1"/>
              <a:t>REVme</a:t>
            </a:r>
            <a:r>
              <a:rPr lang="en-US" sz="2000" dirty="0"/>
              <a:t> comment resolution and consideration of document submissions.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TGbe</a:t>
            </a:r>
            <a:r>
              <a:rPr lang="en-US" sz="1800" dirty="0"/>
              <a:t> moved: Stephen McCann, second: Emily Qi, Result: Unanimous consent]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TGaz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Re-affirm the CSD in https://mentor.ieee.org/802-ec/dcn/19/ec-19-0064-00-ACSD-p802-11az.docx.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TGaz</a:t>
            </a:r>
            <a:r>
              <a:rPr lang="en-US" sz="2000" dirty="0"/>
              <a:t>, Seconded: Assaf Kasher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81, No: 0, Abstain: 8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Jonathan </a:t>
            </a:r>
            <a:r>
              <a:rPr lang="en-US" sz="2000" dirty="0" err="1"/>
              <a:t>Segev</a:t>
            </a:r>
            <a:r>
              <a:rPr lang="en-US" sz="2000" dirty="0"/>
              <a:t>, 2nd: Assaf Kasher, Result 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1199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TGaz</a:t>
            </a:r>
            <a:r>
              <a:rPr lang="en-US" dirty="0"/>
              <a:t> conditional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11-22-1511r2 as the report to the IEEE 802 Executive Committee (EC) on the requirements for conditional approval to forward P802.11az to </a:t>
            </a:r>
            <a:r>
              <a:rPr lang="en-US" sz="2000" dirty="0" err="1"/>
              <a:t>RevCom</a:t>
            </a:r>
            <a:r>
              <a:rPr lang="en-US" sz="2000" dirty="0"/>
              <a:t>, and request the IEEE 802 EC to conditionally approve forwarding P802.11az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TGaz</a:t>
            </a:r>
            <a:r>
              <a:rPr lang="en-US" sz="2000" dirty="0"/>
              <a:t>, Seconded: Assaf Kasher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76, No: 1, Abstain: 9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Jonathan </a:t>
            </a:r>
            <a:r>
              <a:rPr lang="en-US" sz="2000" dirty="0" err="1"/>
              <a:t>Segev</a:t>
            </a:r>
            <a:r>
              <a:rPr lang="en-US" sz="2000" dirty="0"/>
              <a:t>, 2nd: Assaf Kasher, Result 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14553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TGbb</a:t>
            </a:r>
            <a:r>
              <a:rPr lang="en-US" dirty="0"/>
              <a:t> CSD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Re-affirm the P802.11bb CSD in </a:t>
            </a:r>
            <a:r>
              <a:rPr lang="en-US" sz="2000" dirty="0">
                <a:hlinkClick r:id="rId2"/>
              </a:rPr>
              <a:t>https://mentor.ieee.org/802-ec/dcn/18/ec-18-0080-00-ACSD-802-11bb.docx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, Seconded: 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54, No: 0, Abstain: 14 (Motion passes)</a:t>
            </a:r>
          </a:p>
          <a:p>
            <a:r>
              <a:rPr lang="en-US" sz="2000" dirty="0"/>
              <a:t>[Similar motion in 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Matthias Wendt, Result: 5/0/0]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35413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TGbb</a:t>
            </a:r>
            <a:r>
              <a:rPr lang="en-US" dirty="0"/>
              <a:t> </a:t>
            </a:r>
            <a:r>
              <a:rPr lang="en-GB" dirty="0"/>
              <a:t>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11-22-1593r2 as the report to the IEEE 802 Executive Committee (EC) on the requirements for conditional approval to forward P802.11bb to SA Ballot, and</a:t>
            </a:r>
          </a:p>
          <a:p>
            <a:r>
              <a:rPr lang="en-US" sz="2000" dirty="0"/>
              <a:t>Request the IEEE 802 EC to conditionally approve forwarding P802.11bb to SA ballot.</a:t>
            </a:r>
          </a:p>
          <a:p>
            <a:endParaRPr lang="en-US" sz="2000" dirty="0"/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, Seconded: Harry </a:t>
            </a:r>
            <a:r>
              <a:rPr lang="en-US" sz="2000" dirty="0" err="1"/>
              <a:t>Bims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55, No: 1, Abstain: 18 (Motion passes)</a:t>
            </a:r>
          </a:p>
          <a:p>
            <a:r>
              <a:rPr lang="en-US" sz="2000" dirty="0"/>
              <a:t>[Similar motion in 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Matthias Wendt, Result: 5/0/0]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60798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US" dirty="0" err="1"/>
              <a:t>TGbc</a:t>
            </a:r>
            <a:r>
              <a:rPr lang="en-US" dirty="0"/>
              <a:t> CSD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Re-affirm the P802.11bc CSD in </a:t>
            </a:r>
            <a:r>
              <a:rPr lang="en-US" sz="2000" dirty="0">
                <a:hlinkClick r:id="rId2"/>
              </a:rPr>
              <a:t>https://mentor.ieee.org/802-ec/dcn/18/ec-18-0250-00-ACSD-p802-11bc.pdf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, Seconded: Hitoshi Morioka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54, No: 0, Abstain: 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</a:t>
            </a:r>
            <a:r>
              <a:rPr lang="en-US" sz="2000" dirty="0" err="1"/>
              <a:t>Abhi</a:t>
            </a:r>
            <a:r>
              <a:rPr lang="en-US" sz="2000" dirty="0"/>
              <a:t> Patil, Result: 6/0/0]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002830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GB" dirty="0"/>
              <a:t>Unconditional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11-22/1405r2 as the report to the IEEE 802 Executive Committee (EC) on the requirements for unconditional approval to forward P802.11bc D4.0 to SA Ballot, and</a:t>
            </a:r>
          </a:p>
          <a:p>
            <a:r>
              <a:rPr lang="en-US" sz="2000" dirty="0"/>
              <a:t>Request the IEEE 802 EC to unconditionally approve forwarding P802.11bc D4.0 to SA ballot.</a:t>
            </a:r>
          </a:p>
          <a:p>
            <a:endParaRPr lang="en-US" sz="2000" dirty="0"/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, Seconded: Rich Kennedy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57, No: 0, Abstain: 9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</a:t>
            </a:r>
            <a:r>
              <a:rPr lang="en-US" sz="2000" dirty="0" err="1"/>
              <a:t>Abhi</a:t>
            </a:r>
            <a:r>
              <a:rPr lang="en-US" sz="2000" dirty="0"/>
              <a:t> Patil, Result: 6/0/0]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3664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2022 802.11 WG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Addition of motions for the mid-week plenary</a:t>
            </a:r>
          </a:p>
          <a:p>
            <a:r>
              <a:rPr lang="en-US" b="0" dirty="0"/>
              <a:t>R3 Results from mid-week plenary</a:t>
            </a:r>
          </a:p>
          <a:p>
            <a:r>
              <a:rPr lang="en-US" b="0" dirty="0"/>
              <a:t>R4 Addition of motions for the closing plenary</a:t>
            </a:r>
          </a:p>
          <a:p>
            <a:r>
              <a:rPr lang="en-US" b="0" dirty="0"/>
              <a:t>R5 Verified results from the closing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TGbd</a:t>
            </a:r>
            <a:r>
              <a:rPr lang="en-US" dirty="0"/>
              <a:t> CSD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Re-affirm the P802.11bd CSD in </a:t>
            </a:r>
            <a:r>
              <a:rPr lang="en-US" sz="2000" dirty="0">
                <a:hlinkClick r:id="rId2"/>
              </a:rPr>
              <a:t>https://mentor.ieee.org/802-ec/dcn/18/ec-18-0251-00-ACSD-p802-11bd.pdf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</a:t>
            </a:r>
            <a:r>
              <a:rPr lang="en-US" sz="2000" dirty="0" err="1"/>
              <a:t>TGbd</a:t>
            </a:r>
            <a:r>
              <a:rPr lang="en-US" sz="2000" dirty="0"/>
              <a:t>, Seconded: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56, No: 1, Abstain: 5 (Motion passes)</a:t>
            </a:r>
          </a:p>
          <a:p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89634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</a:t>
            </a:r>
            <a:r>
              <a:rPr lang="en-US" dirty="0" err="1"/>
              <a:t>TGbd</a:t>
            </a:r>
            <a:r>
              <a:rPr lang="en-US" dirty="0"/>
              <a:t> conditional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11-22-1521r2 as the report to the IEEE 802 Executive Committee on the requirements for conditional approval to forward P802.11bd to </a:t>
            </a:r>
            <a:r>
              <a:rPr lang="en-US" sz="2000" dirty="0" err="1"/>
              <a:t>RevCom</a:t>
            </a:r>
            <a:r>
              <a:rPr lang="en-US" sz="2000" dirty="0"/>
              <a:t>, and request the IEEE 802 Executive Committee to conditionally approve forwarding P802.11bd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</a:t>
            </a:r>
            <a:r>
              <a:rPr lang="en-US" sz="2000" dirty="0" err="1"/>
              <a:t>TGbd</a:t>
            </a:r>
            <a:r>
              <a:rPr lang="en-US" sz="2000" dirty="0"/>
              <a:t>, Seconded: Marc </a:t>
            </a:r>
            <a:r>
              <a:rPr lang="en-US" sz="2000" dirty="0" err="1"/>
              <a:t>Emmelmann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56, No: 0, Abstain: 10 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Bo Sun, 2nd: Manish Kumar, Result 17/0/0]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80861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</a:t>
            </a:r>
            <a:r>
              <a:rPr lang="en-US" dirty="0" err="1"/>
              <a:t>TGbe</a:t>
            </a:r>
            <a:r>
              <a:rPr lang="en-US" dirty="0"/>
              <a:t> November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MAC ad-hoc meeting on November 11-12, 2022, in Bangkok, Thailand, for the purpose of </a:t>
            </a:r>
            <a:r>
              <a:rPr lang="en-US" dirty="0" err="1"/>
              <a:t>TGbe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 moved: Ming Gan, seconded: George Cherian, result: 58Y, 8N, 23A]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85722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 marL="0" indent="0"/>
            <a:r>
              <a:rPr lang="en-US" sz="2000" dirty="0"/>
              <a:t>1. How many people would like to come back to this venue?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Yes: 41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No: 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n/a: 51</a:t>
            </a:r>
          </a:p>
          <a:p>
            <a:pPr marL="0" indent="0"/>
            <a:r>
              <a:rPr lang="en-US" sz="2000" dirty="0"/>
              <a:t>2. Did you go to the social?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Yes: 44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No: 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n/a: 57</a:t>
            </a:r>
          </a:p>
          <a:p>
            <a:pPr marL="0" indent="0"/>
            <a:r>
              <a:rPr lang="en-US" sz="2000" dirty="0"/>
              <a:t>3. If you attended the social, did you like 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Yes: 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No: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n/a: 64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3282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9</a:t>
            </a:r>
          </a:p>
          <a:p>
            <a:r>
              <a:rPr lang="en-US" dirty="0"/>
              <a:t>N:  75</a:t>
            </a:r>
          </a:p>
          <a:p>
            <a:r>
              <a:rPr lang="en-US" dirty="0"/>
              <a:t>Abstain (and no answer): 71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September 12</a:t>
            </a:r>
            <a:r>
              <a:rPr lang="en-US" baseline="30000" dirty="0"/>
              <a:t>th</a:t>
            </a:r>
            <a:r>
              <a:rPr lang="en-US" dirty="0"/>
              <a:t> 10:30 HST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UHR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Ultra High Reliability (UHR) SG chair.</a:t>
            </a:r>
          </a:p>
          <a:p>
            <a:endParaRPr lang="en-US" sz="2000" dirty="0"/>
          </a:p>
          <a:p>
            <a:r>
              <a:rPr lang="en-US" sz="2000" dirty="0"/>
              <a:t>Moved: Marc </a:t>
            </a:r>
            <a:r>
              <a:rPr lang="en-US" sz="2000" dirty="0" err="1"/>
              <a:t>Emmelmann</a:t>
            </a:r>
            <a:r>
              <a:rPr lang="en-US" sz="2000" dirty="0"/>
              <a:t>, Seconded: Mark Hamilton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937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320 MHz Positioning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Believing that the PAR contained in the document referenced below meets IEEE-SA guidelines,</a:t>
            </a:r>
          </a:p>
          <a:p>
            <a:r>
              <a:rPr lang="en-US" sz="2000" dirty="0"/>
              <a:t>Request that the PAR contained in 11-22-1325r5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, </a:t>
            </a:r>
          </a:p>
          <a:p>
            <a:r>
              <a:rPr lang="en-US" sz="2000" dirty="0"/>
              <a:t>And grant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Ali </a:t>
            </a:r>
            <a:r>
              <a:rPr lang="en-US" sz="2000" dirty="0" err="1"/>
              <a:t>Raissinia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97, No: 2, Abstain: 28  / Motion passes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533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320 MHz Positioning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Believing that the CSD contained in the document referenced below meets IEEE 802 guidelines,</a:t>
            </a:r>
          </a:p>
          <a:p>
            <a:r>
              <a:rPr lang="en-US" sz="2000" dirty="0"/>
              <a:t>Request that the CSD contained in 11-22-1353r1 be posted to the IEEE 802 Executive Committee (EC) agenda for WG 802 preview and EC approval,</a:t>
            </a:r>
          </a:p>
          <a:p>
            <a:r>
              <a:rPr lang="en-US" sz="2000" dirty="0"/>
              <a:t>And grant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Ali </a:t>
            </a:r>
            <a:r>
              <a:rPr lang="en-US" sz="2000" dirty="0" err="1"/>
              <a:t>Raissinia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91, No: 2, Abstain: 33  / Motion passes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0617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786</TotalTime>
  <Words>1712</Words>
  <Application>Microsoft Office PowerPoint</Application>
  <PresentationFormat>Widescreen</PresentationFormat>
  <Paragraphs>312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Office Theme</vt:lpstr>
      <vt:lpstr>Document</vt:lpstr>
      <vt:lpstr>802.11 September 2022 WG Motions</vt:lpstr>
      <vt:lpstr>Abstract</vt:lpstr>
      <vt:lpstr>MONDAY (September 12)</vt:lpstr>
      <vt:lpstr>Straw Poll: New Attendees</vt:lpstr>
      <vt:lpstr>Motion 1: UHR SG Chair</vt:lpstr>
      <vt:lpstr>WEDNESDAY (September 14)</vt:lpstr>
      <vt:lpstr>Motion 2: 320 MHz Positioning PAR</vt:lpstr>
      <vt:lpstr>Motion 3: 320 MHz Positioning CSD</vt:lpstr>
      <vt:lpstr>FRIDAY (September 16) </vt:lpstr>
      <vt:lpstr>Motion 4: Operations Manual</vt:lpstr>
      <vt:lpstr>Motion 5: IEEE 802.15 Liaison</vt:lpstr>
      <vt:lpstr>Motion 6: TGme re-circulation letter ballot</vt:lpstr>
      <vt:lpstr>Motion 7: TGme December 2022 Ad-hoc</vt:lpstr>
      <vt:lpstr>Motion 8: TGaz CSD</vt:lpstr>
      <vt:lpstr>Motion 9: TGaz conditional approval</vt:lpstr>
      <vt:lpstr>Motion 10: TGbb CSD Re-affirmation</vt:lpstr>
      <vt:lpstr>Motion 11: TGbb Conditional SA Ballot</vt:lpstr>
      <vt:lpstr>Motion 12: TGbc CSD Re-affirmation</vt:lpstr>
      <vt:lpstr>Motion 13: TGbc Unconditional SA Ballot</vt:lpstr>
      <vt:lpstr>Motion 14: TGbd CSD Re-affirmation</vt:lpstr>
      <vt:lpstr>Motion 15: TGbd conditional approval</vt:lpstr>
      <vt:lpstr>Motion 16: TGbe November 2022 Ad-hoc</vt:lpstr>
      <vt:lpstr>Straw Poll: September 2022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1277</cp:revision>
  <cp:lastPrinted>1601-01-01T00:00:00Z</cp:lastPrinted>
  <dcterms:created xsi:type="dcterms:W3CDTF">2018-05-10T16:45:22Z</dcterms:created>
  <dcterms:modified xsi:type="dcterms:W3CDTF">2022-09-20T16:31:29Z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