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530" r:id="rId3"/>
    <p:sldId id="580" r:id="rId4"/>
    <p:sldId id="618" r:id="rId5"/>
    <p:sldId id="560" r:id="rId6"/>
    <p:sldId id="615" r:id="rId7"/>
    <p:sldId id="672" r:id="rId8"/>
    <p:sldId id="682" r:id="rId9"/>
    <p:sldId id="678" r:id="rId10"/>
    <p:sldId id="660" r:id="rId11"/>
    <p:sldId id="659" r:id="rId12"/>
    <p:sldId id="683" r:id="rId13"/>
    <p:sldId id="673" r:id="rId14"/>
    <p:sldId id="674" r:id="rId15"/>
    <p:sldId id="671" r:id="rId16"/>
    <p:sldId id="679" r:id="rId17"/>
    <p:sldId id="680" r:id="rId18"/>
    <p:sldId id="681"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61" autoAdjust="0"/>
    <p:restoredTop sz="96563" autoAdjust="0"/>
  </p:normalViewPr>
  <p:slideViewPr>
    <p:cSldViewPr>
      <p:cViewPr varScale="1">
        <p:scale>
          <a:sx n="80" d="100"/>
          <a:sy n="80" d="100"/>
        </p:scale>
        <p:origin x="56" y="2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 d="1"/>
        <a:sy n="1" d="1"/>
      </p:scale>
      <p:origin x="0" y="-4116"/>
    </p:cViewPr>
  </p:sorterViewPr>
  <p:notesViewPr>
    <p:cSldViewPr>
      <p:cViewPr varScale="1">
        <p:scale>
          <a:sx n="79" d="100"/>
          <a:sy n="79" d="100"/>
        </p:scale>
        <p:origin x="238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802.11-22/1297r0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September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802.11-22/1297r0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September 2022</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802.11-22/1297r0</a:t>
            </a:r>
            <a:endParaRPr lang="en-US" dirty="0"/>
          </a:p>
        </p:txBody>
      </p:sp>
      <p:sp>
        <p:nvSpPr>
          <p:cNvPr id="5" name="Rectangle 3"/>
          <p:cNvSpPr>
            <a:spLocks noGrp="1" noChangeArrowheads="1"/>
          </p:cNvSpPr>
          <p:nvPr>
            <p:ph type="dt"/>
          </p:nvPr>
        </p:nvSpPr>
        <p:spPr>
          <a:ln/>
        </p:spPr>
        <p:txBody>
          <a:bodyPr/>
          <a:lstStyle/>
          <a:p>
            <a:r>
              <a:rPr lang="en-US" dirty="0"/>
              <a:t>September 2022</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802.11-22/1297r0</a:t>
            </a:r>
            <a:endParaRPr lang="en-US" dirty="0"/>
          </a:p>
        </p:txBody>
      </p:sp>
      <p:sp>
        <p:nvSpPr>
          <p:cNvPr id="5" name="Rectangle 3"/>
          <p:cNvSpPr>
            <a:spLocks noGrp="1" noChangeArrowheads="1"/>
          </p:cNvSpPr>
          <p:nvPr>
            <p:ph type="dt"/>
          </p:nvPr>
        </p:nvSpPr>
        <p:spPr>
          <a:ln/>
        </p:spPr>
        <p:txBody>
          <a:bodyPr/>
          <a:lstStyle/>
          <a:p>
            <a:r>
              <a:rPr lang="en-US" dirty="0"/>
              <a:t>September 2022</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Stephen McCann, Huawei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802.11-22/1297r0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September 2022 WG Motions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2022-09-12</a:t>
            </a:r>
          </a:p>
        </p:txBody>
      </p:sp>
      <p:sp>
        <p:nvSpPr>
          <p:cNvPr id="6" name="Date Placeholder 3"/>
          <p:cNvSpPr>
            <a:spLocks noGrp="1"/>
          </p:cNvSpPr>
          <p:nvPr>
            <p:ph type="dt" idx="10"/>
          </p:nvPr>
        </p:nvSpPr>
        <p:spPr/>
        <p:txBody>
          <a:bodyPr/>
          <a:lstStyle/>
          <a:p>
            <a:r>
              <a:rPr lang="en-US" dirty="0"/>
              <a:t>September 2022</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dirty="0"/>
              <a:t>Stephen McCann, Huawei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72462795"/>
              </p:ext>
            </p:extLst>
          </p:nvPr>
        </p:nvGraphicFramePr>
        <p:xfrm>
          <a:off x="1003300" y="2438400"/>
          <a:ext cx="9802813" cy="2379663"/>
        </p:xfrm>
        <a:graphic>
          <a:graphicData uri="http://schemas.openxmlformats.org/presentationml/2006/ole">
            <mc:AlternateContent xmlns:mc="http://schemas.openxmlformats.org/markup-compatibility/2006">
              <mc:Choice xmlns:v="urn:schemas-microsoft-com:vml" Requires="v">
                <p:oleObj name="Document" r:id="rId3" imgW="10459112" imgH="2541140" progId="Word.Document.8">
                  <p:embed/>
                </p:oleObj>
              </mc:Choice>
              <mc:Fallback>
                <p:oleObj name="Document" r:id="rId3" imgW="10459112" imgH="2541140" progId="Word.Document.8">
                  <p:embed/>
                  <p:pic>
                    <p:nvPicPr>
                      <p:cNvPr id="0" name="Picture 3"/>
                      <p:cNvPicPr>
                        <a:picLocks noChangeAspect="1" noChangeArrowheads="1"/>
                      </p:cNvPicPr>
                      <p:nvPr/>
                    </p:nvPicPr>
                    <p:blipFill>
                      <a:blip r:embed="rId4"/>
                      <a:srcRect/>
                      <a:stretch>
                        <a:fillRect/>
                      </a:stretch>
                    </p:blipFill>
                    <p:spPr bwMode="auto">
                      <a:xfrm>
                        <a:off x="1003300" y="2438400"/>
                        <a:ext cx="9802813" cy="23796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5: </a:t>
            </a:r>
            <a:r>
              <a:rPr lang="en-GB" dirty="0" err="1"/>
              <a:t>TGbd</a:t>
            </a:r>
            <a:r>
              <a:rPr lang="en-GB" dirty="0"/>
              <a:t> conditional approval</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sz="2000" i="1" dirty="0">
                <a:solidFill>
                  <a:schemeClr val="tx1"/>
                </a:solidFill>
              </a:rPr>
              <a:t>Approve resolutions to the comments from the initial SA ballot on P802.11-2020/Cor1/D2.1 in 11-22/1034r1.</a:t>
            </a:r>
          </a:p>
          <a:p>
            <a:endParaRPr lang="en-US" sz="2000" i="1" dirty="0">
              <a:solidFill>
                <a:schemeClr val="tx1"/>
              </a:solidFill>
            </a:endParaRPr>
          </a:p>
          <a:p>
            <a:r>
              <a:rPr lang="en-US" sz="2000" i="1" dirty="0"/>
              <a:t>Moved: Robert Stacey, Second: Stephen Palm</a:t>
            </a:r>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Result: Yes: 88, No: 0, Abstain: 15 (Motion passes)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
        <p:nvSpPr>
          <p:cNvPr id="7" name="Date Placeholder 5">
            <a:extLst>
              <a:ext uri="{FF2B5EF4-FFF2-40B4-BE49-F238E27FC236}">
                <a16:creationId xmlns:a16="http://schemas.microsoft.com/office/drawing/2014/main" id="{1CCDCC1A-F312-46EC-80D7-91AF8FBB11EE}"/>
              </a:ext>
            </a:extLst>
          </p:cNvPr>
          <p:cNvSpPr>
            <a:spLocks noGrp="1"/>
          </p:cNvSpPr>
          <p:nvPr>
            <p:ph type="dt" idx="15"/>
          </p:nvPr>
        </p:nvSpPr>
        <p:spPr>
          <a:xfrm>
            <a:off x="929217" y="333375"/>
            <a:ext cx="2499764" cy="273050"/>
          </a:xfrm>
        </p:spPr>
        <p:txBody>
          <a:bodyPr/>
          <a:lstStyle/>
          <a:p>
            <a:r>
              <a:rPr lang="en-US" dirty="0"/>
              <a:t>September 2022</a:t>
            </a:r>
            <a:endParaRPr lang="en-GB" dirty="0"/>
          </a:p>
        </p:txBody>
      </p:sp>
    </p:spTree>
    <p:extLst>
      <p:ext uri="{BB962C8B-B14F-4D97-AF65-F5344CB8AC3E}">
        <p14:creationId xmlns:p14="http://schemas.microsoft.com/office/powerpoint/2010/main" val="3178460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6: </a:t>
            </a:r>
            <a:r>
              <a:rPr lang="en-GB" dirty="0" err="1"/>
              <a:t>TGbd</a:t>
            </a:r>
            <a:r>
              <a:rPr lang="en-US" sz="3200" dirty="0"/>
              <a:t> </a:t>
            </a:r>
            <a:r>
              <a:rPr lang="en-GB" dirty="0"/>
              <a:t>Report to 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sz="2000" i="1" dirty="0">
                <a:solidFill>
                  <a:schemeClr val="tx1"/>
                </a:solidFill>
              </a:rPr>
              <a:t>Approve document 11-22/1150r1 as the report to the IEEE 802 Executive Committee on the requirements for approval to forward P802.11-2020/Cor1 D2.1 to </a:t>
            </a:r>
            <a:r>
              <a:rPr lang="en-US" sz="2000" i="1" dirty="0" err="1">
                <a:solidFill>
                  <a:schemeClr val="tx1"/>
                </a:solidFill>
              </a:rPr>
              <a:t>RevCom</a:t>
            </a:r>
            <a:r>
              <a:rPr lang="en-US" sz="2000" i="1" dirty="0">
                <a:solidFill>
                  <a:schemeClr val="tx1"/>
                </a:solidFill>
              </a:rPr>
              <a:t>, and request the IEEE 802 Executive Committee to forward P802.11-2020/Cor1 D2.1 to </a:t>
            </a:r>
            <a:r>
              <a:rPr lang="en-US" sz="2000" i="1" dirty="0" err="1">
                <a:solidFill>
                  <a:schemeClr val="tx1"/>
                </a:solidFill>
              </a:rPr>
              <a:t>RevCom</a:t>
            </a:r>
            <a:r>
              <a:rPr lang="en-US" sz="2000" i="1" dirty="0">
                <a:solidFill>
                  <a:schemeClr val="tx1"/>
                </a:solidFill>
              </a:rPr>
              <a:t>.</a:t>
            </a:r>
          </a:p>
          <a:p>
            <a:endParaRPr lang="en-US" sz="2000" i="1" dirty="0">
              <a:solidFill>
                <a:schemeClr val="tx1"/>
              </a:solidFill>
            </a:endParaRPr>
          </a:p>
          <a:p>
            <a:r>
              <a:rPr lang="en-US" sz="2000" i="1" dirty="0"/>
              <a:t>Moved: Robert Stacey, Second: </a:t>
            </a:r>
            <a:r>
              <a:rPr lang="en-US" sz="2000" i="1" dirty="0" err="1"/>
              <a:t>Xiaofei</a:t>
            </a:r>
            <a:r>
              <a:rPr lang="en-US" sz="2000" i="1" dirty="0"/>
              <a:t> Wang</a:t>
            </a:r>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Result: Yes: 103, No: 0, Abstain: 11 (Motion passes)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
        <p:nvSpPr>
          <p:cNvPr id="7" name="Date Placeholder 5">
            <a:extLst>
              <a:ext uri="{FF2B5EF4-FFF2-40B4-BE49-F238E27FC236}">
                <a16:creationId xmlns:a16="http://schemas.microsoft.com/office/drawing/2014/main" id="{1CCDCC1A-F312-46EC-80D7-91AF8FBB11EE}"/>
              </a:ext>
            </a:extLst>
          </p:cNvPr>
          <p:cNvSpPr>
            <a:spLocks noGrp="1"/>
          </p:cNvSpPr>
          <p:nvPr>
            <p:ph type="dt" idx="15"/>
          </p:nvPr>
        </p:nvSpPr>
        <p:spPr>
          <a:xfrm>
            <a:off x="929217" y="333375"/>
            <a:ext cx="2499764" cy="273050"/>
          </a:xfrm>
        </p:spPr>
        <p:txBody>
          <a:bodyPr/>
          <a:lstStyle/>
          <a:p>
            <a:r>
              <a:rPr lang="en-US" dirty="0"/>
              <a:t>September 2022</a:t>
            </a:r>
            <a:endParaRPr lang="en-GB" dirty="0"/>
          </a:p>
        </p:txBody>
      </p:sp>
    </p:spTree>
    <p:extLst>
      <p:ext uri="{BB962C8B-B14F-4D97-AF65-F5344CB8AC3E}">
        <p14:creationId xmlns:p14="http://schemas.microsoft.com/office/powerpoint/2010/main" val="181058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142" y="3200400"/>
            <a:ext cx="10363200" cy="1362075"/>
          </a:xfrm>
        </p:spPr>
        <p:txBody>
          <a:bodyPr/>
          <a:lstStyle/>
          <a:p>
            <a:pPr algn="ctr"/>
            <a:r>
              <a:rPr lang="en-US" dirty="0"/>
              <a:t>OLD</a:t>
            </a:r>
            <a:br>
              <a:rPr lang="en-US" dirty="0"/>
            </a:br>
            <a:endParaRPr lang="en-US" dirty="0"/>
          </a:p>
        </p:txBody>
      </p:sp>
      <p:sp>
        <p:nvSpPr>
          <p:cNvPr id="4" name="Date Placeholder 3"/>
          <p:cNvSpPr>
            <a:spLocks noGrp="1"/>
          </p:cNvSpPr>
          <p:nvPr>
            <p:ph type="dt" idx="10"/>
          </p:nvPr>
        </p:nvSpPr>
        <p:spPr/>
        <p:txBody>
          <a:bodyPr/>
          <a:lstStyle/>
          <a:p>
            <a:r>
              <a:rPr lang="en-US" dirty="0"/>
              <a:t>September 2022</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12</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997901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7: JTC1 </a:t>
            </a:r>
            <a:r>
              <a:rPr lang="en-GB" dirty="0"/>
              <a:t>Liaison Response to ISO/IEC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sz="2000" dirty="0">
                <a:solidFill>
                  <a:schemeClr val="tx1"/>
                </a:solidFill>
              </a:rPr>
              <a:t>The IEEE 802.11 WG recommends to the IEEE 802 EC that the material in 11-22-0956-02 be used as the basis of a response to ISO/IEC JTC1/SC6, regarding the China NB’s technical comments on IEEE Std 802.11-2020 during FDIS ballot.</a:t>
            </a:r>
          </a:p>
          <a:p>
            <a:r>
              <a:rPr lang="en-US" sz="1800" dirty="0">
                <a:solidFill>
                  <a:schemeClr val="tx1"/>
                </a:solidFill>
              </a:rPr>
              <a:t>Notes</a:t>
            </a:r>
          </a:p>
          <a:p>
            <a:r>
              <a:rPr lang="en-US" sz="1800" dirty="0">
                <a:solidFill>
                  <a:schemeClr val="tx1"/>
                </a:solidFill>
              </a:rPr>
              <a:t>A similar motion passed with unanimous consent in the JTC1 SC</a:t>
            </a:r>
          </a:p>
          <a:p>
            <a:r>
              <a:rPr lang="en-US" sz="1800" dirty="0">
                <a:solidFill>
                  <a:schemeClr val="tx1"/>
                </a:solidFill>
              </a:rPr>
              <a:t>The response does not address the IPR related comment from Japan NB</a:t>
            </a:r>
          </a:p>
          <a:p>
            <a:r>
              <a:rPr lang="en-US" sz="1800" dirty="0">
                <a:solidFill>
                  <a:schemeClr val="tx1"/>
                </a:solidFill>
              </a:rPr>
              <a:t>It is assumed the IEEE 802.11 WG Chair will have editorial license</a:t>
            </a:r>
          </a:p>
          <a:p>
            <a:endParaRPr lang="en-US" sz="2000" dirty="0">
              <a:solidFill>
                <a:schemeClr val="tx1"/>
              </a:solidFill>
            </a:endParaRPr>
          </a:p>
          <a:p>
            <a:r>
              <a:rPr lang="en-US" sz="2000" dirty="0"/>
              <a:t>Moved: Andrew Myles on behalf of the JTC1 SC, Second: Rich Kennedy</a:t>
            </a:r>
          </a:p>
          <a:p>
            <a:endParaRPr lang="en-US" sz="2000" dirty="0"/>
          </a:p>
          <a:p>
            <a:endParaRPr lang="en-US" sz="2000" dirty="0"/>
          </a:p>
          <a:p>
            <a:endParaRPr lang="en-US" sz="2000" dirty="0"/>
          </a:p>
          <a:p>
            <a:r>
              <a:rPr lang="en-US" sz="2000" dirty="0"/>
              <a:t>Result: Yes: 85, No: 0, Abstain: 16 (Motion passes)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
        <p:nvSpPr>
          <p:cNvPr id="7" name="Date Placeholder 5">
            <a:extLst>
              <a:ext uri="{FF2B5EF4-FFF2-40B4-BE49-F238E27FC236}">
                <a16:creationId xmlns:a16="http://schemas.microsoft.com/office/drawing/2014/main" id="{1CCDCC1A-F312-46EC-80D7-91AF8FBB11EE}"/>
              </a:ext>
            </a:extLst>
          </p:cNvPr>
          <p:cNvSpPr>
            <a:spLocks noGrp="1"/>
          </p:cNvSpPr>
          <p:nvPr>
            <p:ph type="dt" idx="15"/>
          </p:nvPr>
        </p:nvSpPr>
        <p:spPr>
          <a:xfrm>
            <a:off x="929217" y="333375"/>
            <a:ext cx="2499764" cy="273050"/>
          </a:xfrm>
        </p:spPr>
        <p:txBody>
          <a:bodyPr/>
          <a:lstStyle/>
          <a:p>
            <a:r>
              <a:rPr lang="en-US" dirty="0"/>
              <a:t>September 2022</a:t>
            </a:r>
            <a:endParaRPr lang="en-GB" dirty="0"/>
          </a:p>
        </p:txBody>
      </p:sp>
    </p:spTree>
    <p:extLst>
      <p:ext uri="{BB962C8B-B14F-4D97-AF65-F5344CB8AC3E}">
        <p14:creationId xmlns:p14="http://schemas.microsoft.com/office/powerpoint/2010/main" val="2157446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9: </a:t>
            </a:r>
            <a:r>
              <a:rPr lang="en-US" dirty="0" err="1"/>
              <a:t>TGbb</a:t>
            </a:r>
            <a:r>
              <a:rPr lang="en-US" dirty="0"/>
              <a:t> Approve D3.0 purchase release</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solidFill>
                  <a:schemeClr val="tx1"/>
                </a:solidFill>
              </a:rPr>
              <a:t>Ask the WG to make P802.11bb D3.0 available for purchase, conditional upon D3.0 passing WG re-circulation ballot.</a:t>
            </a:r>
          </a:p>
          <a:p>
            <a:endParaRPr lang="en-US" sz="2000" dirty="0">
              <a:solidFill>
                <a:schemeClr val="tx1"/>
              </a:solidFill>
            </a:endParaRPr>
          </a:p>
          <a:p>
            <a:r>
              <a:rPr lang="en-US" sz="2000" dirty="0"/>
              <a:t>Moved: Nikola </a:t>
            </a:r>
            <a:r>
              <a:rPr lang="en-US" sz="2000" dirty="0" err="1"/>
              <a:t>Serafimovski</a:t>
            </a:r>
            <a:r>
              <a:rPr lang="en-US" sz="2000" dirty="0"/>
              <a:t> on behalf of </a:t>
            </a:r>
            <a:r>
              <a:rPr lang="en-US" sz="2000" dirty="0" err="1"/>
              <a:t>TGbb</a:t>
            </a:r>
            <a:r>
              <a:rPr lang="en-US" sz="2000" dirty="0"/>
              <a:t>, Second: Marc </a:t>
            </a:r>
            <a:r>
              <a:rPr lang="en-US" sz="2000" dirty="0" err="1"/>
              <a:t>Emmelmann</a:t>
            </a:r>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Result: Yes: 88, No: 2, Abstain: 16 (Motion passes)</a:t>
            </a:r>
          </a:p>
          <a:p>
            <a:r>
              <a:rPr lang="en-US" sz="1800" dirty="0"/>
              <a:t>[</a:t>
            </a:r>
            <a:r>
              <a:rPr lang="en-US" sz="1800" dirty="0" err="1"/>
              <a:t>TGbb</a:t>
            </a:r>
            <a:r>
              <a:rPr lang="en-US" sz="1800" dirty="0"/>
              <a:t>: Move: </a:t>
            </a:r>
            <a:r>
              <a:rPr lang="en-US" sz="1800" dirty="0" err="1"/>
              <a:t>Tuncer</a:t>
            </a:r>
            <a:r>
              <a:rPr lang="en-US" sz="1800" dirty="0"/>
              <a:t> </a:t>
            </a:r>
            <a:r>
              <a:rPr lang="en-US" sz="1800" dirty="0" err="1"/>
              <a:t>Baykas</a:t>
            </a:r>
            <a:r>
              <a:rPr lang="en-US" sz="1800" dirty="0"/>
              <a:t>, 2</a:t>
            </a:r>
            <a:r>
              <a:rPr lang="en-US" sz="1800" baseline="30000" dirty="0"/>
              <a:t>nd</a:t>
            </a:r>
            <a:r>
              <a:rPr lang="en-US" sz="1800" dirty="0"/>
              <a:t>: Volker </a:t>
            </a:r>
            <a:r>
              <a:rPr lang="en-US" sz="1800" dirty="0" err="1"/>
              <a:t>Jungnickel</a:t>
            </a:r>
            <a:r>
              <a:rPr lang="en-GB" sz="1800" b="1" dirty="0"/>
              <a:t>, </a:t>
            </a:r>
            <a:r>
              <a:rPr lang="en-US" sz="1800" dirty="0"/>
              <a:t>Result: Unanimous]</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September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90881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10: </a:t>
            </a:r>
            <a:r>
              <a:rPr lang="en-US" dirty="0" err="1"/>
              <a:t>TGbc</a:t>
            </a:r>
            <a:r>
              <a:rPr lang="en-US" dirty="0"/>
              <a:t>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solidFill>
                  <a:schemeClr val="tx1"/>
                </a:solidFill>
              </a:rPr>
              <a:t>Having approved comment resolutions for all of the comments received from LB 264 on </a:t>
            </a:r>
            <a:r>
              <a:rPr lang="en-US" sz="2000" dirty="0" err="1">
                <a:solidFill>
                  <a:schemeClr val="tx1"/>
                </a:solidFill>
              </a:rPr>
              <a:t>TGbc</a:t>
            </a:r>
            <a:r>
              <a:rPr lang="en-US" sz="2000" dirty="0">
                <a:solidFill>
                  <a:schemeClr val="tx1"/>
                </a:solidFill>
              </a:rPr>
              <a:t> D3.0 as contained in document 11-22/0686r16,</a:t>
            </a:r>
          </a:p>
          <a:p>
            <a:r>
              <a:rPr lang="en-US" sz="2000" dirty="0">
                <a:solidFill>
                  <a:schemeClr val="tx1"/>
                </a:solidFill>
              </a:rPr>
              <a:t>Instruct the editor to prepare Draft D4.0 incorporating these resolutions and additional changes to the draft as motioned per 11-18/2123r60,</a:t>
            </a:r>
          </a:p>
          <a:p>
            <a:r>
              <a:rPr lang="en-US" sz="2000" dirty="0">
                <a:solidFill>
                  <a:schemeClr val="tx1"/>
                </a:solidFill>
              </a:rPr>
              <a:t>Approve a 15 day Working Group Recirculation Ballot asking the question “Should </a:t>
            </a:r>
            <a:r>
              <a:rPr lang="en-US" sz="2000" dirty="0" err="1">
                <a:solidFill>
                  <a:schemeClr val="tx1"/>
                </a:solidFill>
              </a:rPr>
              <a:t>TGbc</a:t>
            </a:r>
            <a:r>
              <a:rPr lang="en-US" sz="2000" dirty="0">
                <a:solidFill>
                  <a:schemeClr val="tx1"/>
                </a:solidFill>
              </a:rPr>
              <a:t> D4.0 be forwarded to SA Ballot?”</a:t>
            </a:r>
          </a:p>
          <a:p>
            <a:endParaRPr lang="en-US" sz="2000" dirty="0">
              <a:solidFill>
                <a:schemeClr val="tx1"/>
              </a:solidFill>
            </a:endParaRPr>
          </a:p>
          <a:p>
            <a:r>
              <a:rPr lang="en-US" sz="2000" dirty="0"/>
              <a:t>Moved: Marc </a:t>
            </a:r>
            <a:r>
              <a:rPr lang="en-US" sz="2000" dirty="0" err="1"/>
              <a:t>Emmelmann</a:t>
            </a:r>
            <a:r>
              <a:rPr lang="en-US" sz="2000" dirty="0"/>
              <a:t> on behalf of </a:t>
            </a:r>
            <a:r>
              <a:rPr lang="en-US" sz="2000" dirty="0" err="1"/>
              <a:t>TGbc</a:t>
            </a:r>
            <a:r>
              <a:rPr lang="en-US" sz="2000" dirty="0"/>
              <a:t>, Second: Dave </a:t>
            </a:r>
            <a:r>
              <a:rPr lang="en-US" sz="2000" dirty="0" err="1"/>
              <a:t>Halasz</a:t>
            </a:r>
            <a:endParaRPr lang="en-US" sz="2000" dirty="0"/>
          </a:p>
          <a:p>
            <a:endParaRPr lang="en-US" sz="2000" dirty="0"/>
          </a:p>
          <a:p>
            <a:endParaRPr lang="en-US" sz="2000" dirty="0"/>
          </a:p>
          <a:p>
            <a:endParaRPr lang="en-US" sz="2000" dirty="0"/>
          </a:p>
          <a:p>
            <a:r>
              <a:rPr lang="en-US" sz="2000" dirty="0"/>
              <a:t>Result: Unanimous consent</a:t>
            </a:r>
          </a:p>
          <a:p>
            <a:r>
              <a:rPr lang="en-US" sz="1800" dirty="0"/>
              <a:t>[</a:t>
            </a:r>
            <a:r>
              <a:rPr lang="en-US" sz="1800" dirty="0" err="1"/>
              <a:t>TGbc</a:t>
            </a:r>
            <a:r>
              <a:rPr lang="en-US" sz="1800" dirty="0"/>
              <a:t>: Moved: Stephen McCann, 2</a:t>
            </a:r>
            <a:r>
              <a:rPr lang="en-US" sz="1800" baseline="30000" dirty="0"/>
              <a:t>nd</a:t>
            </a:r>
            <a:r>
              <a:rPr lang="en-US" sz="1800" dirty="0"/>
              <a:t>: Abhishek Patil</a:t>
            </a:r>
            <a:r>
              <a:rPr lang="en-GB" sz="1800" b="1" dirty="0"/>
              <a:t>, </a:t>
            </a:r>
            <a:r>
              <a:rPr lang="en-US" sz="1800" dirty="0"/>
              <a:t>Result: 9/0/0]</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September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4223011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Straw Poll: November 2022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51014"/>
            <a:ext cx="11353800" cy="4494214"/>
          </a:xfrm>
        </p:spPr>
        <p:txBody>
          <a:bodyPr/>
          <a:lstStyle/>
          <a:p>
            <a:r>
              <a:rPr lang="en-US" sz="2000" dirty="0"/>
              <a:t>1. If the 2022 November Plenary Session is held in Bangkok, Thailand as an in-person only session, will you attend?</a:t>
            </a:r>
          </a:p>
          <a:p>
            <a:pPr>
              <a:buFont typeface="Arial" panose="020B0604020202020204" pitchFamily="34" charset="0"/>
              <a:buChar char="•"/>
            </a:pPr>
            <a:r>
              <a:rPr lang="en-US" sz="2000" dirty="0"/>
              <a:t>Yes: 83</a:t>
            </a:r>
          </a:p>
          <a:p>
            <a:pPr>
              <a:buFont typeface="Arial" panose="020B0604020202020204" pitchFamily="34" charset="0"/>
              <a:buChar char="•"/>
            </a:pPr>
            <a:r>
              <a:rPr lang="en-US" sz="2000" dirty="0"/>
              <a:t>No: 58</a:t>
            </a:r>
          </a:p>
          <a:p>
            <a:pPr>
              <a:buFont typeface="Arial" panose="020B0604020202020204" pitchFamily="34" charset="0"/>
              <a:buChar char="•"/>
            </a:pPr>
            <a:r>
              <a:rPr lang="en-US" sz="2000" dirty="0"/>
              <a:t>No answer: 32</a:t>
            </a:r>
          </a:p>
          <a:p>
            <a:endParaRPr lang="en-US" sz="2000" dirty="0"/>
          </a:p>
          <a:p>
            <a:r>
              <a:rPr lang="en-US" sz="2000" dirty="0"/>
              <a:t>2. If the 2022 November Plenary Session is held in Bangkok, Thailand as a mixed-mode session, will you attend:</a:t>
            </a:r>
          </a:p>
          <a:p>
            <a:pPr>
              <a:buFont typeface="Arial" panose="020B0604020202020204" pitchFamily="34" charset="0"/>
              <a:buChar char="•"/>
            </a:pPr>
            <a:r>
              <a:rPr lang="en-US" sz="2000" dirty="0"/>
              <a:t>Attend In-person: 76</a:t>
            </a:r>
          </a:p>
          <a:p>
            <a:pPr>
              <a:buFont typeface="Arial" panose="020B0604020202020204" pitchFamily="34" charset="0"/>
              <a:buChar char="•"/>
            </a:pPr>
            <a:r>
              <a:rPr lang="en-US" sz="2000" dirty="0"/>
              <a:t>Attend Virtually (remotely): 72</a:t>
            </a:r>
          </a:p>
          <a:p>
            <a:pPr>
              <a:buFont typeface="Arial" panose="020B0604020202020204" pitchFamily="34" charset="0"/>
              <a:buChar char="•"/>
            </a:pPr>
            <a:r>
              <a:rPr lang="en-US" sz="2000" dirty="0"/>
              <a:t>Will not attend plenary : 4</a:t>
            </a:r>
          </a:p>
          <a:p>
            <a:pPr>
              <a:buFont typeface="Arial" panose="020B0604020202020204" pitchFamily="34" charset="0"/>
              <a:buChar char="•"/>
            </a:pPr>
            <a:r>
              <a:rPr lang="en-US" sz="2000" dirty="0"/>
              <a:t>No answer: 25</a:t>
            </a:r>
          </a:p>
          <a:p>
            <a:endParaRPr lang="en-US" sz="2800" dirty="0"/>
          </a:p>
          <a:p>
            <a:endParaRPr lang="en-US" sz="2800"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September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8833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Straw Poll: September 2022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494214"/>
          </a:xfrm>
        </p:spPr>
        <p:txBody>
          <a:bodyPr/>
          <a:lstStyle/>
          <a:p>
            <a:r>
              <a:rPr lang="en-US" sz="2000" dirty="0"/>
              <a:t>3. The 2022 September Interim Session will be held in Waikoloa, Hawaii as a mixed-mode session, will you attend:</a:t>
            </a:r>
          </a:p>
          <a:p>
            <a:pPr>
              <a:buFont typeface="Arial" panose="020B0604020202020204" pitchFamily="34" charset="0"/>
              <a:buChar char="•"/>
            </a:pPr>
            <a:r>
              <a:rPr lang="en-US" sz="2000" dirty="0"/>
              <a:t>Attend In-person: 80</a:t>
            </a:r>
          </a:p>
          <a:p>
            <a:pPr>
              <a:buFont typeface="Arial" panose="020B0604020202020204" pitchFamily="34" charset="0"/>
              <a:buChar char="•"/>
            </a:pPr>
            <a:r>
              <a:rPr lang="en-US" sz="2000" dirty="0"/>
              <a:t>Attend Virtually (remotely): 54</a:t>
            </a:r>
          </a:p>
          <a:p>
            <a:pPr>
              <a:buFont typeface="Arial" panose="020B0604020202020204" pitchFamily="34" charset="0"/>
              <a:buChar char="•"/>
            </a:pPr>
            <a:r>
              <a:rPr lang="en-US" sz="2000" dirty="0"/>
              <a:t>Will not attend interim: 21</a:t>
            </a:r>
          </a:p>
          <a:p>
            <a:pPr>
              <a:buFont typeface="Arial" panose="020B0604020202020204" pitchFamily="34" charset="0"/>
              <a:buChar char="•"/>
            </a:pPr>
            <a:r>
              <a:rPr lang="en-US" sz="2000" dirty="0"/>
              <a:t>No answer: 27</a:t>
            </a:r>
          </a:p>
          <a:p>
            <a:endParaRPr lang="en-US" sz="2800"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September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1291607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Straw Poll: September 2022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494214"/>
          </a:xfrm>
        </p:spPr>
        <p:txBody>
          <a:bodyPr/>
          <a:lstStyle/>
          <a:p>
            <a:pPr marL="0" indent="0"/>
            <a:r>
              <a:rPr lang="en-US" sz="2000" dirty="0"/>
              <a:t>4. How many people would like to come back to this venue? </a:t>
            </a:r>
          </a:p>
          <a:p>
            <a:pPr>
              <a:buFont typeface="Arial" panose="020B0604020202020204" pitchFamily="34" charset="0"/>
              <a:buChar char="•"/>
            </a:pPr>
            <a:r>
              <a:rPr lang="en-US" sz="2000" dirty="0"/>
              <a:t>Yes: 82</a:t>
            </a:r>
          </a:p>
          <a:p>
            <a:pPr>
              <a:buFont typeface="Arial" panose="020B0604020202020204" pitchFamily="34" charset="0"/>
              <a:buChar char="•"/>
            </a:pPr>
            <a:r>
              <a:rPr lang="en-US" sz="2000" dirty="0"/>
              <a:t>No: 13</a:t>
            </a:r>
          </a:p>
          <a:p>
            <a:pPr>
              <a:buFont typeface="Arial" panose="020B0604020202020204" pitchFamily="34" charset="0"/>
              <a:buChar char="•"/>
            </a:pPr>
            <a:r>
              <a:rPr lang="en-US" sz="2000" dirty="0"/>
              <a:t>n/a: 92</a:t>
            </a:r>
          </a:p>
          <a:p>
            <a:pPr marL="0" indent="0"/>
            <a:r>
              <a:rPr lang="en-US" sz="2000" dirty="0"/>
              <a:t>5. Did you go to the social?</a:t>
            </a:r>
          </a:p>
          <a:p>
            <a:pPr>
              <a:buFont typeface="Arial" panose="020B0604020202020204" pitchFamily="34" charset="0"/>
              <a:buChar char="•"/>
            </a:pPr>
            <a:r>
              <a:rPr lang="en-US" sz="2000" dirty="0"/>
              <a:t>Yes: 52</a:t>
            </a:r>
          </a:p>
          <a:p>
            <a:pPr>
              <a:buFont typeface="Arial" panose="020B0604020202020204" pitchFamily="34" charset="0"/>
              <a:buChar char="•"/>
            </a:pPr>
            <a:r>
              <a:rPr lang="en-US" sz="2000" dirty="0"/>
              <a:t>No: 7</a:t>
            </a:r>
          </a:p>
          <a:p>
            <a:pPr marL="0" indent="0"/>
            <a:r>
              <a:rPr lang="en-US" sz="2000" dirty="0"/>
              <a:t>6. If you attended the social, did you like it?</a:t>
            </a:r>
          </a:p>
          <a:p>
            <a:pPr>
              <a:buFont typeface="Arial" panose="020B0604020202020204" pitchFamily="34" charset="0"/>
              <a:buChar char="•"/>
            </a:pPr>
            <a:r>
              <a:rPr lang="en-US" sz="2000" dirty="0"/>
              <a:t>Yes: 43</a:t>
            </a:r>
          </a:p>
          <a:p>
            <a:pPr>
              <a:buFont typeface="Arial" panose="020B0604020202020204" pitchFamily="34" charset="0"/>
              <a:buChar char="•"/>
            </a:pPr>
            <a:r>
              <a:rPr lang="en-US" sz="2000" dirty="0"/>
              <a:t>No: 2</a:t>
            </a:r>
          </a:p>
          <a:p>
            <a:pPr>
              <a:buFont typeface="Arial" panose="020B0604020202020204" pitchFamily="34" charset="0"/>
              <a:buChar char="•"/>
            </a:pPr>
            <a:endParaRPr lang="en-US" sz="2800"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September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2532829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751015"/>
            <a:ext cx="10361084" cy="4343400"/>
          </a:xfrm>
          <a:ln/>
        </p:spPr>
        <p:txBody>
          <a:bodyPr/>
          <a:lstStyle/>
          <a:p>
            <a:r>
              <a:rPr lang="en-US" b="0" dirty="0"/>
              <a:t>This document is a composite of all motions that are brought to the September 2022 802.11 WG interim meeting.</a:t>
            </a:r>
          </a:p>
          <a:p>
            <a:endParaRPr lang="en-US" b="0" dirty="0"/>
          </a:p>
          <a:p>
            <a:r>
              <a:rPr lang="en-US" b="0" dirty="0"/>
              <a:t>Revisions</a:t>
            </a:r>
          </a:p>
          <a:p>
            <a:r>
              <a:rPr lang="en-US" b="0" dirty="0"/>
              <a:t>R0 Draft motions</a:t>
            </a:r>
          </a:p>
          <a:p>
            <a:endParaRPr lang="en-US" b="0" dirty="0"/>
          </a:p>
          <a:p>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n-US" dirty="0"/>
              <a:t>September 2022</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142" y="3200400"/>
            <a:ext cx="10363200" cy="1362075"/>
          </a:xfrm>
        </p:spPr>
        <p:txBody>
          <a:bodyPr/>
          <a:lstStyle/>
          <a:p>
            <a:pPr algn="ctr"/>
            <a:r>
              <a:rPr lang="en-US" dirty="0"/>
              <a:t>MONDAY (September 12)</a:t>
            </a:r>
          </a:p>
        </p:txBody>
      </p:sp>
      <p:sp>
        <p:nvSpPr>
          <p:cNvPr id="4" name="Date Placeholder 3"/>
          <p:cNvSpPr>
            <a:spLocks noGrp="1"/>
          </p:cNvSpPr>
          <p:nvPr>
            <p:ph type="dt" idx="10"/>
          </p:nvPr>
        </p:nvSpPr>
        <p:spPr/>
        <p:txBody>
          <a:bodyPr/>
          <a:lstStyle/>
          <a:p>
            <a:r>
              <a:rPr lang="en-US" dirty="0"/>
              <a:t>September 2022</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3</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357263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Straw Poll: New Attendees</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494214"/>
          </a:xfrm>
        </p:spPr>
        <p:txBody>
          <a:bodyPr/>
          <a:lstStyle/>
          <a:p>
            <a:r>
              <a:rPr lang="en-US" dirty="0"/>
              <a:t>Are you a new attendee to IEEE 802.11?</a:t>
            </a:r>
          </a:p>
          <a:p>
            <a:r>
              <a:rPr lang="en-US" dirty="0"/>
              <a:t>Y:  x</a:t>
            </a:r>
          </a:p>
          <a:p>
            <a:r>
              <a:rPr lang="en-US" dirty="0"/>
              <a:t>N:  x</a:t>
            </a:r>
          </a:p>
          <a:p>
            <a:r>
              <a:rPr lang="en-US" dirty="0"/>
              <a:t>No answer: x</a:t>
            </a:r>
          </a:p>
          <a:p>
            <a:endParaRPr lang="en-US" dirty="0"/>
          </a:p>
          <a:p>
            <a:endParaRPr lang="en-US" dirty="0"/>
          </a:p>
          <a:p>
            <a:endParaRPr lang="en-US" dirty="0"/>
          </a:p>
          <a:p>
            <a:endParaRPr lang="en-US" dirty="0"/>
          </a:p>
          <a:p>
            <a:endParaRPr lang="en-US" dirty="0"/>
          </a:p>
          <a:p>
            <a:r>
              <a:rPr lang="en-US" dirty="0"/>
              <a:t>Note: New Attendees session: Tuesday September 12</a:t>
            </a:r>
            <a:r>
              <a:rPr lang="en-US" baseline="30000" dirty="0"/>
              <a:t>th</a:t>
            </a:r>
            <a:r>
              <a:rPr lang="en-US" dirty="0"/>
              <a:t> 11:15 ET</a:t>
            </a:r>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September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1612213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 UHR SG Chair</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57200" y="1981200"/>
            <a:ext cx="11353800" cy="4494214"/>
          </a:xfrm>
        </p:spPr>
        <p:txBody>
          <a:bodyPr/>
          <a:lstStyle/>
          <a:p>
            <a:r>
              <a:rPr lang="en-US" sz="2000" dirty="0"/>
              <a:t>Confirm Laurent </a:t>
            </a:r>
            <a:r>
              <a:rPr lang="en-US" sz="2000" dirty="0" err="1"/>
              <a:t>Cariou</a:t>
            </a:r>
            <a:r>
              <a:rPr lang="en-US" sz="2000" dirty="0"/>
              <a:t> as the IEEE 802.11 Ultra High Reliability (UHR) SG chair.</a:t>
            </a:r>
          </a:p>
          <a:p>
            <a:endParaRPr lang="en-US" sz="2000" dirty="0"/>
          </a:p>
          <a:p>
            <a:r>
              <a:rPr lang="en-US" sz="2000" dirty="0"/>
              <a:t>Moved: xx, Seconded: xx</a:t>
            </a:r>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Result: Yes: xx, No: xx, Abstain: xx  / Unanimous consent (Motion passes)</a:t>
            </a:r>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September 2022</a:t>
            </a:r>
            <a:endParaRPr lang="en-GB" dirty="0"/>
          </a:p>
        </p:txBody>
      </p:sp>
      <p:sp>
        <p:nvSpPr>
          <p:cNvPr id="7" name="Footer Placeholder 4">
            <a:extLst>
              <a:ext uri="{FF2B5EF4-FFF2-40B4-BE49-F238E27FC236}">
                <a16:creationId xmlns:a16="http://schemas.microsoft.com/office/drawing/2014/main" id="{7694F2DA-2EB4-4781-8E89-77EAB7B258E0}"/>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1878607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142" y="3200400"/>
            <a:ext cx="10363200" cy="1362075"/>
          </a:xfrm>
        </p:spPr>
        <p:txBody>
          <a:bodyPr/>
          <a:lstStyle/>
          <a:p>
            <a:pPr algn="ctr"/>
            <a:r>
              <a:rPr lang="en-US" dirty="0"/>
              <a:t>FRIDAY (September 16)</a:t>
            </a:r>
            <a:br>
              <a:rPr lang="en-US" dirty="0"/>
            </a:br>
            <a:endParaRPr lang="en-US" dirty="0"/>
          </a:p>
        </p:txBody>
      </p:sp>
      <p:sp>
        <p:nvSpPr>
          <p:cNvPr id="4" name="Date Placeholder 3"/>
          <p:cNvSpPr>
            <a:spLocks noGrp="1"/>
          </p:cNvSpPr>
          <p:nvPr>
            <p:ph type="dt" idx="10"/>
          </p:nvPr>
        </p:nvSpPr>
        <p:spPr/>
        <p:txBody>
          <a:bodyPr/>
          <a:lstStyle/>
          <a:p>
            <a:r>
              <a:rPr lang="en-US" dirty="0"/>
              <a:t>September 2022</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6</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947173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 </a:t>
            </a:r>
            <a:r>
              <a:rPr lang="en-US" dirty="0" err="1"/>
              <a:t>TGme</a:t>
            </a:r>
            <a:r>
              <a:rPr lang="en-US" dirty="0"/>
              <a:t>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solidFill>
                  <a:schemeClr val="tx1"/>
                </a:solidFill>
              </a:rPr>
              <a:t>Having resolved all LB258 comments in 11-22/0xxxr0 and the editor having implemented the resolutions in IEEE 802.11REVme D2.0, approve a 15 day WG Technical Letter Ballot on IEEE 802.11REVme D2.0 asking the question</a:t>
            </a:r>
          </a:p>
          <a:p>
            <a:r>
              <a:rPr lang="en-US" sz="2000" dirty="0">
                <a:solidFill>
                  <a:schemeClr val="tx1"/>
                </a:solidFill>
              </a:rPr>
              <a:t>“Should IEEE 802.11REVme D2.0 be forwarded to SA ballot?”</a:t>
            </a:r>
          </a:p>
          <a:p>
            <a:endParaRPr lang="en-US" sz="2000" dirty="0">
              <a:solidFill>
                <a:schemeClr val="tx1"/>
              </a:solidFill>
            </a:endParaRPr>
          </a:p>
          <a:p>
            <a:r>
              <a:rPr lang="en-US" sz="2000" dirty="0"/>
              <a:t>Moved: Michael Montemurro on behalf of </a:t>
            </a:r>
            <a:r>
              <a:rPr lang="en-US" sz="2000" dirty="0" err="1"/>
              <a:t>TGme</a:t>
            </a:r>
            <a:endParaRPr lang="en-US" sz="2000" dirty="0"/>
          </a:p>
          <a:p>
            <a:endParaRPr lang="en-US" sz="2000" dirty="0"/>
          </a:p>
          <a:p>
            <a:endParaRPr lang="en-US" sz="2000" dirty="0"/>
          </a:p>
          <a:p>
            <a:endParaRPr lang="en-US" sz="2000" dirty="0"/>
          </a:p>
          <a:p>
            <a:endParaRPr lang="en-US" sz="2000" dirty="0"/>
          </a:p>
          <a:p>
            <a:r>
              <a:rPr lang="en-US" sz="2000" dirty="0"/>
              <a:t>Result: Yes: xx, No: xx, Abstain: xx  / Unanimous consent (Motion passes)</a:t>
            </a:r>
          </a:p>
          <a:p>
            <a:r>
              <a:rPr lang="en-US" sz="1800" dirty="0"/>
              <a:t>[</a:t>
            </a:r>
            <a:r>
              <a:rPr lang="en-US" sz="1800" dirty="0" err="1"/>
              <a:t>TGme</a:t>
            </a:r>
            <a:r>
              <a:rPr lang="en-US" sz="1800" dirty="0"/>
              <a:t>: Move: xxx,  2</a:t>
            </a:r>
            <a:r>
              <a:rPr lang="en-US" sz="1800" baseline="30000" dirty="0"/>
              <a:t>nd</a:t>
            </a:r>
            <a:r>
              <a:rPr lang="en-US" sz="1800" dirty="0"/>
              <a:t>: xxx</a:t>
            </a:r>
            <a:r>
              <a:rPr lang="en-GB" sz="1800" b="1" dirty="0"/>
              <a:t>, </a:t>
            </a:r>
            <a:r>
              <a:rPr lang="en-US" sz="1800" dirty="0"/>
              <a:t>Result: x/x/x]</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September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026504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 </a:t>
            </a:r>
            <a:r>
              <a:rPr lang="en-US" dirty="0" err="1"/>
              <a:t>TGbh</a:t>
            </a:r>
            <a:r>
              <a:rPr lang="en-US" dirty="0"/>
              <a:t>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solidFill>
                  <a:schemeClr val="tx1"/>
                </a:solidFill>
              </a:rPr>
              <a:t>Having approved changes to 11-22-xxxx, instruct the editor to prepare P802.11bh D1.0, and</a:t>
            </a:r>
          </a:p>
          <a:p>
            <a:r>
              <a:rPr lang="en-US" sz="2000" dirty="0">
                <a:solidFill>
                  <a:schemeClr val="tx1"/>
                </a:solidFill>
              </a:rPr>
              <a:t>Approve a 40 day Working Group Technical Letter Ballot asking the question “Should P802.11bh D1.0 be forwarded to SA Ballot?”</a:t>
            </a:r>
          </a:p>
          <a:p>
            <a:endParaRPr lang="en-US" sz="2000" dirty="0">
              <a:solidFill>
                <a:schemeClr val="tx1"/>
              </a:solidFill>
            </a:endParaRPr>
          </a:p>
          <a:p>
            <a:r>
              <a:rPr lang="en-US" sz="2000" dirty="0"/>
              <a:t>Moved: Mark Hamilton on behalf of </a:t>
            </a:r>
            <a:r>
              <a:rPr lang="en-US" sz="2000" dirty="0" err="1"/>
              <a:t>TGbh</a:t>
            </a:r>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Result: Yes: xx, No: xx, Abstain: xx  / Unanimous consent (Motion passes)</a:t>
            </a:r>
          </a:p>
          <a:p>
            <a:r>
              <a:rPr lang="en-US" sz="1800" dirty="0"/>
              <a:t>[</a:t>
            </a:r>
            <a:r>
              <a:rPr lang="en-US" sz="1800" dirty="0" err="1"/>
              <a:t>TGbh</a:t>
            </a:r>
            <a:r>
              <a:rPr lang="en-US" sz="1800" dirty="0"/>
              <a:t>: Move: xxx,  2</a:t>
            </a:r>
            <a:r>
              <a:rPr lang="en-US" sz="1800" baseline="30000" dirty="0"/>
              <a:t>nd</a:t>
            </a:r>
            <a:r>
              <a:rPr lang="en-US" sz="1800" dirty="0"/>
              <a:t>: xxx</a:t>
            </a:r>
            <a:r>
              <a:rPr lang="en-GB" sz="1800" b="1" dirty="0"/>
              <a:t>, </a:t>
            </a:r>
            <a:r>
              <a:rPr lang="en-US" sz="1800" dirty="0"/>
              <a:t>Result: x/x/x]</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September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588909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4: </a:t>
            </a:r>
            <a:r>
              <a:rPr lang="en-US" dirty="0" err="1"/>
              <a:t>TGaz</a:t>
            </a:r>
            <a:r>
              <a:rPr lang="en-US" dirty="0"/>
              <a:t> new PAR SG formation</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791332"/>
          </a:xfrm>
        </p:spPr>
        <p:txBody>
          <a:bodyPr/>
          <a:lstStyle/>
          <a:p>
            <a:r>
              <a:rPr lang="en-US" sz="2000" i="1" dirty="0"/>
              <a:t>Request approval by the IEEE 802 LMSC to form an 802.11 Ultra High Reliability Study Group (UHR SG) with the intent of creating a PAR and CSD.   </a:t>
            </a:r>
          </a:p>
          <a:p>
            <a:r>
              <a:rPr lang="en-US" sz="2000" i="1" dirty="0"/>
              <a:t>The Study Group will investigate technology which may improve reliability of WLAN connectivity, reduce latencies, increase manageability, increase throughput including at different SNR levels, and reduce device level power consumption, with a target start of the task group in May 2023.</a:t>
            </a:r>
          </a:p>
          <a:p>
            <a:r>
              <a:rPr lang="en-US" sz="1800" i="1" dirty="0"/>
              <a:t>Note: Reference documents: 11-22-0708r3 and numerous additional WNG contributions on this topic. </a:t>
            </a:r>
          </a:p>
          <a:p>
            <a:endParaRPr lang="en-US" sz="2000" dirty="0"/>
          </a:p>
          <a:p>
            <a:r>
              <a:rPr lang="en-US" sz="2000" dirty="0"/>
              <a:t>Moved: Rolf de </a:t>
            </a:r>
            <a:r>
              <a:rPr lang="en-US" sz="2000" dirty="0" err="1"/>
              <a:t>Vegt</a:t>
            </a:r>
            <a:r>
              <a:rPr lang="en-US" sz="2000" dirty="0"/>
              <a:t>, Seconded: Mike Montemurro</a:t>
            </a:r>
          </a:p>
          <a:p>
            <a:endParaRPr lang="en-US" sz="2000" dirty="0"/>
          </a:p>
          <a:p>
            <a:r>
              <a:rPr lang="en-US" sz="2000" dirty="0"/>
              <a:t>Y: 134, N: 8, Abstain: 8</a:t>
            </a:r>
          </a:p>
          <a:p>
            <a:endParaRPr lang="en-US" sz="2000" dirty="0"/>
          </a:p>
          <a:p>
            <a:endParaRPr lang="en-US" sz="2000" dirty="0"/>
          </a:p>
          <a:p>
            <a:r>
              <a:rPr lang="en-US" sz="1800" dirty="0"/>
              <a:t>[WNG SC Straw Poll Result: Y 216 / N 16 / A 30]</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19840409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46</TotalTime>
  <Words>1249</Words>
  <Application>Microsoft Office PowerPoint</Application>
  <PresentationFormat>Widescreen</PresentationFormat>
  <Paragraphs>223</Paragraphs>
  <Slides>18</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2" baseType="lpstr">
      <vt:lpstr>Arial</vt:lpstr>
      <vt:lpstr>Times New Roman</vt:lpstr>
      <vt:lpstr>Office Theme</vt:lpstr>
      <vt:lpstr>Document</vt:lpstr>
      <vt:lpstr>802.11 September 2022 WG Motions</vt:lpstr>
      <vt:lpstr>Abstract</vt:lpstr>
      <vt:lpstr>MONDAY (September 12)</vt:lpstr>
      <vt:lpstr>Straw Poll: New Attendees</vt:lpstr>
      <vt:lpstr>Motion 1: UHR SG Chair</vt:lpstr>
      <vt:lpstr>FRIDAY (September 16) </vt:lpstr>
      <vt:lpstr>Motion 2: TGme re-circulation letter ballot</vt:lpstr>
      <vt:lpstr>Motion 3: TGbh initial letter ballot</vt:lpstr>
      <vt:lpstr>Motion 4: TGaz new PAR SG formation</vt:lpstr>
      <vt:lpstr>Motion 5: TGbd conditional approval</vt:lpstr>
      <vt:lpstr>Motion 6: TGbd Report to EC</vt:lpstr>
      <vt:lpstr>OLD </vt:lpstr>
      <vt:lpstr>Motion 7: JTC1 Liaison Response to ISO/IEC</vt:lpstr>
      <vt:lpstr>Motion 9: TGbb Approve D3.0 purchase release</vt:lpstr>
      <vt:lpstr>Motion 10: TGbc re-circulation letter ballot</vt:lpstr>
      <vt:lpstr>Straw Poll: November 2022</vt:lpstr>
      <vt:lpstr>Straw Poll: September 2022</vt:lpstr>
      <vt:lpstr>Straw Poll: September 2022</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July 2021 WG Motions</dc:title>
  <dc:creator>Stephen McCann</dc:creator>
  <cp:keywords>11-22-0872r4</cp:keywords>
  <cp:lastModifiedBy>Stephen McCann</cp:lastModifiedBy>
  <cp:revision>1186</cp:revision>
  <cp:lastPrinted>1601-01-01T00:00:00Z</cp:lastPrinted>
  <dcterms:created xsi:type="dcterms:W3CDTF">2018-05-10T16:45:22Z</dcterms:created>
  <dcterms:modified xsi:type="dcterms:W3CDTF">2022-09-12T04:32:35Z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