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7" r:id="rId19"/>
    <p:sldId id="2424" r:id="rId20"/>
    <p:sldId id="2416" r:id="rId21"/>
    <p:sldId id="2385" r:id="rId22"/>
    <p:sldId id="2413" r:id="rId23"/>
    <p:sldId id="2418" r:id="rId24"/>
    <p:sldId id="2419" r:id="rId25"/>
    <p:sldId id="2420" r:id="rId26"/>
    <p:sldId id="2421" r:id="rId27"/>
    <p:sldId id="2422" r:id="rId28"/>
    <p:sldId id="2423" r:id="rId29"/>
    <p:sldId id="2425" r:id="rId30"/>
    <p:sldId id="2426" r:id="rId31"/>
    <p:sldId id="2377" r:id="rId32"/>
    <p:sldId id="2378" r:id="rId33"/>
    <p:sldId id="2414" r:id="rId34"/>
    <p:sldId id="2379" r:id="rId35"/>
    <p:sldId id="2380" r:id="rId36"/>
    <p:sldId id="2381" r:id="rId37"/>
    <p:sldId id="2382" r:id="rId38"/>
    <p:sldId id="2373" r:id="rId39"/>
    <p:sldId id="293" r:id="rId40"/>
    <p:sldId id="267" r:id="rId4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3" autoAdjust="0"/>
    <p:restoredTop sz="96786"/>
  </p:normalViewPr>
  <p:slideViewPr>
    <p:cSldViewPr snapToGrid="0" snapToObjects="1">
      <p:cViewPr varScale="1">
        <p:scale>
          <a:sx n="134" d="100"/>
          <a:sy n="134" d="100"/>
        </p:scale>
        <p:origin x="192"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1296r6</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2022-09-15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marL="0" lvl="1" indent="0">
              <a:buNone/>
            </a:pPr>
            <a:r>
              <a:rPr lang="en-US" sz="2800" dirty="0"/>
              <a:t>Host</a:t>
            </a:r>
          </a:p>
          <a:p>
            <a:pPr marL="285750" lvl="1" indent="-285750">
              <a:buFont typeface="Arial" panose="020B0604020202020204" pitchFamily="34" charset="0"/>
              <a:buChar char="•"/>
            </a:pPr>
            <a:r>
              <a:rPr lang="en-US" dirty="0"/>
              <a:t>Disable Video for participants</a:t>
            </a:r>
          </a:p>
          <a:p>
            <a:pPr marL="285750" lvl="1" indent="-285750">
              <a:buFont typeface="Arial" panose="020B0604020202020204" pitchFamily="34" charset="0"/>
              <a:buChar char="•"/>
            </a:pPr>
            <a:r>
              <a:rPr lang="en-US" dirty="0"/>
              <a:t>Set up participants to mute on entry</a:t>
            </a:r>
          </a:p>
          <a:p>
            <a:pPr marL="285750" lvl="1" indent="-285750">
              <a:buFont typeface="Arial" panose="020B0604020202020204" pitchFamily="34" charset="0"/>
              <a:buChar char="•"/>
            </a:pPr>
            <a:r>
              <a:rPr lang="en-US" dirty="0"/>
              <a:t>Set up Microphone -&gt; Shure, Speaker -&gt; NP-M3000, Smart Audio -&gt; Music</a:t>
            </a:r>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15,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-(13 in-room, 6 remote participants)</a:t>
            </a:r>
          </a:p>
          <a:p>
            <a:pPr lvl="1">
              <a:defRPr sz="1500" spc="-1">
                <a:latin typeface="Arial"/>
                <a:ea typeface="Arial"/>
                <a:cs typeface="Arial"/>
                <a:sym typeface="Arial"/>
              </a:defRPr>
            </a:pPr>
            <a:endParaRPr lang="en-US" sz="16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Requirements Document Approval to be motioned in this meeting</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Once </a:t>
            </a:r>
            <a:r>
              <a:rPr lang="en-US" sz="1600" spc="-1" dirty="0" err="1">
                <a:latin typeface="Times New Roman"/>
                <a:cs typeface="Times New Roman"/>
                <a:sym typeface="Times New Roman"/>
              </a:rPr>
              <a:t>TGbe’s</a:t>
            </a:r>
            <a:r>
              <a:rPr lang="en-US" sz="1600" spc="-1" dirty="0">
                <a:latin typeface="Times New Roman"/>
                <a:cs typeface="Times New Roman"/>
                <a:sym typeface="Times New Roman"/>
              </a:rPr>
              <a:t> latest schedule is posted, I will schedule our telecons for Thursday at 9am or 10am.</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Continuing review of updated Requirements document – 22/1848r14 </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Req#19, 35, 42, 53</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a:latin typeface="Times New Roman" panose="02020603050405020304" pitchFamily="18" charset="0"/>
                <a:cs typeface="Times New Roman" panose="02020603050405020304" pitchFamily="18" charset="0"/>
                <a:sym typeface="Arial"/>
              </a:rPr>
              <a:t>Adjourn</a:t>
            </a:r>
            <a:endParaRPr lang="en-US" dirty="0"/>
          </a:p>
        </p:txBody>
      </p:sp>
    </p:spTree>
    <p:extLst>
      <p:ext uri="{BB962C8B-B14F-4D97-AF65-F5344CB8AC3E}">
        <p14:creationId xmlns:p14="http://schemas.microsoft.com/office/powerpoint/2010/main" val="327966993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14,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-(14 in-room, 11 remote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11-22/1306r2 – new requirements moved into r12 of 22/1848 to expedite today’s discussion</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Continuing review of updated Requirements document – 22/1848r12 </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390836248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September Interim Session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13,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a:t>
            </a:r>
            <a:r>
              <a:rPr lang="en-US" sz="16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(9 in-room, 12 remote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Continuing review of updated Requirements document – 22/1848r10 </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407079105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12,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(19 in-room, 8 remote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Motion to approve accumulated meeting minutes – Motion #18 - passed</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r>
              <a:rPr lang="en-US" sz="1600" strike="sngStrike" spc="-1" dirty="0">
                <a:solidFill>
                  <a:schemeClr val="bg1">
                    <a:lumMod val="50000"/>
                  </a:schemeClr>
                </a:solidFill>
                <a:latin typeface="Times New Roman"/>
                <a:cs typeface="Times New Roman"/>
                <a:sym typeface="Times New Roman"/>
              </a:rPr>
              <a:t>Any additional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22/1306r1 – BPE Beaconing and Discovery - reviewed</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 – began review</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8810849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July 802.11 Electronic Plenary: 11-22/1153r0,</a:t>
            </a:r>
          </a:p>
          <a:p>
            <a:r>
              <a:rPr lang="en-US" dirty="0" err="1"/>
              <a:t>TGbi</a:t>
            </a:r>
            <a:r>
              <a:rPr lang="en-US" dirty="0"/>
              <a:t> Teleconferences: 11-22/1371r0 (11 Aug), 11-22/1372r0 (18 Aug), 11-22/1444r0 (25 Aug), 11-22/1478r0 (1 Sept)</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Peter Yee</a:t>
            </a:r>
          </a:p>
          <a:p>
            <a:r>
              <a:rPr lang="en-US" dirty="0"/>
              <a:t>Second: Mark Hamilton</a:t>
            </a:r>
          </a:p>
          <a:p>
            <a:r>
              <a:rPr lang="en-US" dirty="0"/>
              <a:t>Approved by unanimous consent,  8 on-line and 21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requirements from 21/1848r13:</a:t>
            </a:r>
          </a:p>
          <a:p>
            <a:pPr marL="0" indent="0">
              <a:buNone/>
            </a:pPr>
            <a:r>
              <a:rPr lang="en-US" dirty="0"/>
              <a:t>38, 39, 40, 41, 44, 45, 46, 48, 49, 50, 51, 52.</a:t>
            </a:r>
          </a:p>
          <a:p>
            <a:pPr marL="0" indent="0">
              <a:buNone/>
            </a:pPr>
            <a:endParaRPr lang="en-US" dirty="0"/>
          </a:p>
          <a:p>
            <a:pPr marL="0" indent="0">
              <a:buNone/>
            </a:pPr>
            <a:endParaRPr lang="en-US" dirty="0">
              <a:solidFill>
                <a:schemeClr val="bg1">
                  <a:lumMod val="50000"/>
                </a:schemeClr>
              </a:solidFill>
              <a:sym typeface="Arial"/>
            </a:endParaRPr>
          </a:p>
          <a:p>
            <a:endParaRPr lang="en-US" dirty="0"/>
          </a:p>
          <a:p>
            <a:r>
              <a:rPr lang="en-US" dirty="0"/>
              <a:t>Mover: Peter Yee</a:t>
            </a:r>
          </a:p>
          <a:p>
            <a:r>
              <a:rPr lang="en-US" dirty="0"/>
              <a:t>Second:  Jim </a:t>
            </a:r>
            <a:r>
              <a:rPr lang="en-US" dirty="0" err="1"/>
              <a:t>Petranovich</a:t>
            </a:r>
            <a:endParaRPr lang="en-US" dirty="0"/>
          </a:p>
          <a:p>
            <a:r>
              <a:rPr lang="en-US" dirty="0"/>
              <a:t>Approved by unanimous consent,  14 on-line and 14 local</a:t>
            </a:r>
          </a:p>
          <a:p>
            <a:endParaRPr lang="en-US" dirty="0"/>
          </a:p>
        </p:txBody>
      </p:sp>
    </p:spTree>
    <p:extLst>
      <p:ext uri="{BB962C8B-B14F-4D97-AF65-F5344CB8AC3E}">
        <p14:creationId xmlns:p14="http://schemas.microsoft.com/office/powerpoint/2010/main" val="3194773498"/>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 from 21-1848r13:</a:t>
            </a:r>
          </a:p>
          <a:p>
            <a:pPr marL="0" indent="0">
              <a:buNone/>
            </a:pPr>
            <a:r>
              <a:rPr lang="en-US" dirty="0"/>
              <a:t>#15:</a:t>
            </a:r>
          </a:p>
          <a:p>
            <a:pPr marL="0" indent="0">
              <a:buNone/>
            </a:pPr>
            <a:r>
              <a:rPr lang="en-GB" dirty="0"/>
              <a:t>11bi shall define a mechanism for a BPE Client to determine  which of the BPE Client’s configured networks a BPE AP belongs to (if any), while  providing mitigation against an eavesdropper identifying the ESS of the BPE AP.</a:t>
            </a:r>
            <a:r>
              <a:rPr lang="en-US" dirty="0"/>
              <a:t> </a:t>
            </a:r>
          </a:p>
          <a:p>
            <a:pPr marL="0" indent="0">
              <a:buNone/>
            </a:pPr>
            <a:endParaRPr lang="en-US" dirty="0"/>
          </a:p>
          <a:p>
            <a:pPr marL="0" indent="0">
              <a:buNone/>
            </a:pPr>
            <a:endParaRPr lang="en-US" dirty="0"/>
          </a:p>
          <a:p>
            <a:r>
              <a:rPr lang="en-US" dirty="0"/>
              <a:t>Mover: Jarkko </a:t>
            </a:r>
            <a:r>
              <a:rPr lang="en-US" dirty="0" err="1"/>
              <a:t>Kneckt</a:t>
            </a:r>
            <a:endParaRPr lang="en-US" dirty="0"/>
          </a:p>
          <a:p>
            <a:r>
              <a:rPr lang="en-US" dirty="0"/>
              <a:t>Second:  Stephen McCann</a:t>
            </a:r>
          </a:p>
          <a:p>
            <a:r>
              <a:rPr lang="en-US" dirty="0"/>
              <a:t>14 on-line and 14 local</a:t>
            </a:r>
          </a:p>
          <a:p>
            <a:r>
              <a:rPr lang="en-US" dirty="0"/>
              <a:t>14 Y, 4 N, 3 A – motion passes (to be confirmed)</a:t>
            </a:r>
          </a:p>
          <a:p>
            <a:r>
              <a:rPr lang="en-US" dirty="0"/>
              <a:t>Final tallies: 12 Y, 4 N, 3 A – motion passes</a:t>
            </a:r>
          </a:p>
          <a:p>
            <a:endParaRPr lang="en-US" dirty="0"/>
          </a:p>
          <a:p>
            <a:endParaRPr lang="en-US" dirty="0"/>
          </a:p>
        </p:txBody>
      </p:sp>
    </p:spTree>
    <p:extLst>
      <p:ext uri="{BB962C8B-B14F-4D97-AF65-F5344CB8AC3E}">
        <p14:creationId xmlns:p14="http://schemas.microsoft.com/office/powerpoint/2010/main" val="476350956"/>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normAutofit lnSpcReduction="10000"/>
          </a:bodyPr>
          <a:lstStyle/>
          <a:p>
            <a:pPr marL="0" indent="0">
              <a:buNone/>
            </a:pPr>
            <a:r>
              <a:rPr lang="en-US" dirty="0"/>
              <a:t>Approve the following requirement from 21-1848r13:</a:t>
            </a:r>
          </a:p>
          <a:p>
            <a:pPr marL="0" indent="0">
              <a:buNone/>
            </a:pPr>
            <a:r>
              <a:rPr lang="en-US" dirty="0"/>
              <a:t>#28:</a:t>
            </a:r>
          </a:p>
          <a:p>
            <a:pPr marL="0" indent="0">
              <a:buNone/>
            </a:pPr>
            <a:r>
              <a:rPr lang="en-GB" dirty="0"/>
              <a:t>11bi shall define a mechanism for CPE Clients to use separate MAC addresses for ongoing PASN protected sensing measurements versus data transmissions with the same AP. (</a:t>
            </a:r>
            <a:r>
              <a:rPr lang="en-GB" dirty="0" err="1"/>
              <a:t>TGbf</a:t>
            </a:r>
            <a:r>
              <a:rPr lang="en-GB" dirty="0"/>
              <a:t> sensing, </a:t>
            </a:r>
            <a:r>
              <a:rPr lang="en-GB" dirty="0" err="1"/>
              <a:t>TGaz</a:t>
            </a:r>
            <a:r>
              <a:rPr lang="en-GB" dirty="0"/>
              <a:t> location determination) </a:t>
            </a:r>
            <a:endParaRPr lang="en-US" dirty="0"/>
          </a:p>
          <a:p>
            <a:pPr marL="0" indent="0">
              <a:buNone/>
            </a:pPr>
            <a:endParaRPr lang="en-US" dirty="0"/>
          </a:p>
          <a:p>
            <a:pPr marL="0" indent="0">
              <a:buNone/>
            </a:pPr>
            <a:endParaRPr lang="en-US" dirty="0"/>
          </a:p>
          <a:p>
            <a:pPr marL="0" indent="0">
              <a:buNone/>
            </a:pPr>
            <a:endParaRPr lang="en-US" dirty="0">
              <a:solidFill>
                <a:schemeClr val="bg1">
                  <a:lumMod val="50000"/>
                </a:schemeClr>
              </a:solidFill>
              <a:sym typeface="Arial"/>
            </a:endParaRPr>
          </a:p>
          <a:p>
            <a:endParaRPr lang="en-US" dirty="0"/>
          </a:p>
          <a:p>
            <a:r>
              <a:rPr lang="en-US" dirty="0"/>
              <a:t>Mover: Jarkko </a:t>
            </a:r>
            <a:r>
              <a:rPr lang="en-US" dirty="0" err="1"/>
              <a:t>Kneckt</a:t>
            </a:r>
            <a:endParaRPr lang="en-US" dirty="0"/>
          </a:p>
          <a:p>
            <a:r>
              <a:rPr lang="en-US" dirty="0"/>
              <a:t>Second:  Amelia </a:t>
            </a:r>
            <a:r>
              <a:rPr lang="en-US" dirty="0" err="1"/>
              <a:t>Andersdotter</a:t>
            </a:r>
            <a:endParaRPr lang="en-US" dirty="0"/>
          </a:p>
          <a:p>
            <a:r>
              <a:rPr lang="en-US" dirty="0"/>
              <a:t>14 on-line and 14 local</a:t>
            </a:r>
          </a:p>
          <a:p>
            <a:r>
              <a:rPr lang="en-US" dirty="0"/>
              <a:t>12 Y, 9 N, 2 A – motion failed (to be confirmed)</a:t>
            </a:r>
          </a:p>
          <a:p>
            <a:r>
              <a:rPr lang="en-US" dirty="0"/>
              <a:t>Final tallies: 10 Y, 8 N, 2 A – motion fails</a:t>
            </a:r>
          </a:p>
          <a:p>
            <a:endParaRPr lang="en-US" dirty="0"/>
          </a:p>
        </p:txBody>
      </p:sp>
    </p:spTree>
    <p:extLst>
      <p:ext uri="{BB962C8B-B14F-4D97-AF65-F5344CB8AC3E}">
        <p14:creationId xmlns:p14="http://schemas.microsoft.com/office/powerpoint/2010/main" val="3560240982"/>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22</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 from 21-1848r13:</a:t>
            </a:r>
          </a:p>
          <a:p>
            <a:pPr marL="0" indent="0">
              <a:buNone/>
            </a:pPr>
            <a:r>
              <a:rPr lang="en-US" dirty="0"/>
              <a:t>#31</a:t>
            </a:r>
          </a:p>
          <a:p>
            <a:pPr marL="0" indent="0">
              <a:buNone/>
            </a:pPr>
            <a:r>
              <a:rPr lang="en-GB" dirty="0"/>
              <a:t>11bi shall define a mechanism for CPE Clients and CPE APs to encrypt or obfuscate (TBD) a subset of MAC Header fields (specific fields TBD) </a:t>
            </a:r>
            <a:endParaRPr lang="en-US" dirty="0"/>
          </a:p>
          <a:p>
            <a:pPr marL="0" indent="0">
              <a:buNone/>
            </a:pPr>
            <a:endParaRPr lang="en-US" dirty="0"/>
          </a:p>
          <a:p>
            <a:pPr marL="0" indent="0">
              <a:buNone/>
            </a:pPr>
            <a:endParaRPr lang="en-US" dirty="0">
              <a:solidFill>
                <a:schemeClr val="bg1">
                  <a:lumMod val="50000"/>
                </a:schemeClr>
              </a:solidFill>
              <a:sym typeface="Arial"/>
            </a:endParaRPr>
          </a:p>
          <a:p>
            <a:endParaRPr lang="en-US" dirty="0"/>
          </a:p>
          <a:p>
            <a:r>
              <a:rPr lang="en-US" dirty="0"/>
              <a:t>Mover: Po-Kai Huang</a:t>
            </a:r>
          </a:p>
          <a:p>
            <a:r>
              <a:rPr lang="en-US" dirty="0"/>
              <a:t>Second: Duncan Ho</a:t>
            </a:r>
          </a:p>
          <a:p>
            <a:r>
              <a:rPr lang="en-US" dirty="0"/>
              <a:t>x on-line and x local</a:t>
            </a:r>
          </a:p>
          <a:p>
            <a:r>
              <a:rPr lang="en-US" dirty="0"/>
              <a:t>22 Y, 0 N, 3 A – motion passes (to be confirmed)</a:t>
            </a:r>
          </a:p>
          <a:p>
            <a:r>
              <a:rPr lang="en-US" dirty="0"/>
              <a:t>Final tallies: 17 Y, 0 N, 3 A – motion passes</a:t>
            </a:r>
          </a:p>
          <a:p>
            <a:endParaRPr lang="en-US" dirty="0"/>
          </a:p>
          <a:p>
            <a:endParaRPr lang="en-US" dirty="0"/>
          </a:p>
        </p:txBody>
      </p:sp>
    </p:spTree>
    <p:extLst>
      <p:ext uri="{BB962C8B-B14F-4D97-AF65-F5344CB8AC3E}">
        <p14:creationId xmlns:p14="http://schemas.microsoft.com/office/powerpoint/2010/main" val="1142495332"/>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requirements from 21-1848r13:</a:t>
            </a:r>
          </a:p>
          <a:p>
            <a:pPr marL="0" indent="0">
              <a:buNone/>
            </a:pPr>
            <a:r>
              <a:rPr lang="en-US" dirty="0"/>
              <a:t>#32:</a:t>
            </a:r>
          </a:p>
          <a:p>
            <a:pPr marL="0" indent="0">
              <a:buNone/>
            </a:pPr>
            <a:r>
              <a:rPr lang="en-GB" dirty="0"/>
              <a:t>11bi shall define a mechanism for CPE Clients and CPE APs to encrypt the +HTC field and the HT Control field.</a:t>
            </a:r>
            <a:r>
              <a:rPr lang="en-US" dirty="0"/>
              <a:t> </a:t>
            </a:r>
          </a:p>
          <a:p>
            <a:pPr marL="0" indent="0">
              <a:buNone/>
            </a:pPr>
            <a:endParaRPr lang="en-US" dirty="0"/>
          </a:p>
          <a:p>
            <a:pPr marL="0" indent="0">
              <a:buNone/>
            </a:pPr>
            <a:endParaRPr lang="en-US" dirty="0"/>
          </a:p>
          <a:p>
            <a:pPr marL="0" indent="0">
              <a:buNone/>
            </a:pPr>
            <a:endParaRPr lang="en-US" dirty="0">
              <a:solidFill>
                <a:schemeClr val="bg1">
                  <a:lumMod val="50000"/>
                </a:schemeClr>
              </a:solidFill>
              <a:sym typeface="Arial"/>
            </a:endParaRPr>
          </a:p>
          <a:p>
            <a:pPr marL="0" indent="0">
              <a:buNone/>
            </a:pPr>
            <a:endParaRPr lang="en-US" dirty="0"/>
          </a:p>
          <a:p>
            <a:r>
              <a:rPr lang="en-US" dirty="0"/>
              <a:t>Mover: </a:t>
            </a:r>
            <a:r>
              <a:rPr lang="en-US" dirty="0" err="1"/>
              <a:t>Ameila</a:t>
            </a:r>
            <a:r>
              <a:rPr lang="en-US" dirty="0"/>
              <a:t> </a:t>
            </a:r>
            <a:r>
              <a:rPr lang="en-US" dirty="0" err="1"/>
              <a:t>Andersdotter</a:t>
            </a:r>
            <a:r>
              <a:rPr lang="en-US" dirty="0"/>
              <a:t>	</a:t>
            </a:r>
          </a:p>
          <a:p>
            <a:r>
              <a:rPr lang="en-US" dirty="0"/>
              <a:t>Second:  Jarkko </a:t>
            </a:r>
            <a:r>
              <a:rPr lang="en-US" dirty="0" err="1"/>
              <a:t>Kneckt</a:t>
            </a:r>
            <a:endParaRPr lang="en-US" dirty="0"/>
          </a:p>
          <a:p>
            <a:r>
              <a:rPr lang="en-US" dirty="0"/>
              <a:t>15 on-line and 14 local</a:t>
            </a:r>
          </a:p>
          <a:p>
            <a:r>
              <a:rPr lang="en-US" dirty="0"/>
              <a:t>15 Y, 7 N, 2 A – motion fails (to be confirmed)</a:t>
            </a:r>
          </a:p>
          <a:p>
            <a:r>
              <a:rPr lang="en-US" dirty="0"/>
              <a:t>Final tallies: 13 Y, 7 N, 1 A – motion fails</a:t>
            </a:r>
          </a:p>
          <a:p>
            <a:endParaRPr lang="en-US" dirty="0"/>
          </a:p>
        </p:txBody>
      </p:sp>
    </p:spTree>
    <p:extLst>
      <p:ext uri="{BB962C8B-B14F-4D97-AF65-F5344CB8AC3E}">
        <p14:creationId xmlns:p14="http://schemas.microsoft.com/office/powerpoint/2010/main" val="1442554050"/>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24</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requirements from 21-1848r15:</a:t>
            </a:r>
          </a:p>
          <a:p>
            <a:pPr marL="0" indent="0">
              <a:buNone/>
            </a:pPr>
            <a:r>
              <a:rPr lang="en-US" dirty="0"/>
              <a:t>#19, #35</a:t>
            </a:r>
          </a:p>
          <a:p>
            <a:pPr marL="0" indent="0">
              <a:buNone/>
            </a:pPr>
            <a:endParaRPr lang="en-US" dirty="0"/>
          </a:p>
          <a:p>
            <a:pPr marL="0" indent="0">
              <a:buNone/>
            </a:pPr>
            <a:endParaRPr lang="en-US" dirty="0">
              <a:solidFill>
                <a:schemeClr val="bg1">
                  <a:lumMod val="50000"/>
                </a:schemeClr>
              </a:solidFill>
              <a:sym typeface="Arial"/>
            </a:endParaRPr>
          </a:p>
          <a:p>
            <a:pPr marL="0" indent="0">
              <a:buNone/>
            </a:pPr>
            <a:endParaRPr lang="en-US" dirty="0"/>
          </a:p>
          <a:p>
            <a:r>
              <a:rPr lang="en-US" dirty="0"/>
              <a:t>Mover: Jim </a:t>
            </a:r>
            <a:r>
              <a:rPr lang="en-US" dirty="0" err="1"/>
              <a:t>Petranovich</a:t>
            </a:r>
            <a:r>
              <a:rPr lang="en-US" dirty="0"/>
              <a:t>	</a:t>
            </a:r>
          </a:p>
          <a:p>
            <a:r>
              <a:rPr lang="en-US" dirty="0"/>
              <a:t>Second:  Duncan Ho</a:t>
            </a:r>
          </a:p>
          <a:p>
            <a:r>
              <a:rPr lang="en-US" dirty="0"/>
              <a:t>Approved by unanimous consent: 10 on-line and 16 local</a:t>
            </a:r>
          </a:p>
          <a:p>
            <a:endParaRPr lang="en-US" dirty="0"/>
          </a:p>
        </p:txBody>
      </p:sp>
    </p:spTree>
    <p:extLst>
      <p:ext uri="{BB962C8B-B14F-4D97-AF65-F5344CB8AC3E}">
        <p14:creationId xmlns:p14="http://schemas.microsoft.com/office/powerpoint/2010/main" val="1351877509"/>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25</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requirements from 21-1848r16:</a:t>
            </a:r>
          </a:p>
          <a:p>
            <a:pPr marL="0" indent="0">
              <a:buNone/>
            </a:pPr>
            <a:r>
              <a:rPr lang="en-US" dirty="0"/>
              <a:t>#53:</a:t>
            </a:r>
          </a:p>
          <a:p>
            <a:pPr marL="0" indent="0">
              <a:buNone/>
            </a:pPr>
            <a:r>
              <a:rPr lang="en-US" dirty="0"/>
              <a:t>11bi shall define a mechanism that will allow a non-AP STA to verify the identity of  a known AP before association (without exposing its identity).</a:t>
            </a:r>
          </a:p>
          <a:p>
            <a:pPr marL="0" indent="0">
              <a:buNone/>
            </a:pPr>
            <a:endParaRPr lang="en-US" dirty="0"/>
          </a:p>
          <a:p>
            <a:pPr marL="0" indent="0">
              <a:buNone/>
            </a:pPr>
            <a:endParaRPr lang="en-US" dirty="0"/>
          </a:p>
          <a:p>
            <a:pPr marL="0" indent="0">
              <a:buNone/>
            </a:pPr>
            <a:endParaRPr lang="en-US" dirty="0">
              <a:solidFill>
                <a:schemeClr val="bg1">
                  <a:lumMod val="50000"/>
                </a:schemeClr>
              </a:solidFill>
              <a:sym typeface="Arial"/>
            </a:endParaRPr>
          </a:p>
          <a:p>
            <a:pPr marL="0" indent="0">
              <a:buNone/>
            </a:pPr>
            <a:endParaRPr lang="en-US" dirty="0"/>
          </a:p>
          <a:p>
            <a:r>
              <a:rPr lang="en-US" dirty="0"/>
              <a:t>Mover: Jim </a:t>
            </a:r>
            <a:r>
              <a:rPr lang="en-US" dirty="0" err="1"/>
              <a:t>Petranovich</a:t>
            </a:r>
            <a:r>
              <a:rPr lang="en-US" dirty="0"/>
              <a:t>	</a:t>
            </a:r>
          </a:p>
          <a:p>
            <a:r>
              <a:rPr lang="en-US" dirty="0"/>
              <a:t>Second:  Duncan Ho</a:t>
            </a:r>
          </a:p>
          <a:p>
            <a:r>
              <a:rPr lang="en-US" dirty="0"/>
              <a:t>Approved by unanimous consent: 10 on-line and 16 local</a:t>
            </a:r>
          </a:p>
          <a:p>
            <a:endParaRPr lang="en-US" dirty="0"/>
          </a:p>
        </p:txBody>
      </p:sp>
    </p:spTree>
    <p:extLst>
      <p:ext uri="{BB962C8B-B14F-4D97-AF65-F5344CB8AC3E}">
        <p14:creationId xmlns:p14="http://schemas.microsoft.com/office/powerpoint/2010/main" val="372598066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26</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Requirements Document, 11-21/1848r16.</a:t>
            </a:r>
          </a:p>
          <a:p>
            <a:pPr marL="0" indent="0">
              <a:buNone/>
            </a:pPr>
            <a:endParaRPr lang="en-US" dirty="0"/>
          </a:p>
          <a:p>
            <a:pPr marL="0" indent="0">
              <a:buNone/>
            </a:pPr>
            <a:endParaRPr lang="en-US" dirty="0"/>
          </a:p>
          <a:p>
            <a:pPr marL="0" indent="0">
              <a:buNone/>
            </a:pPr>
            <a:endParaRPr lang="en-US" dirty="0">
              <a:solidFill>
                <a:schemeClr val="bg1">
                  <a:lumMod val="50000"/>
                </a:schemeClr>
              </a:solidFill>
              <a:sym typeface="Arial"/>
            </a:endParaRPr>
          </a:p>
          <a:p>
            <a:pPr marL="0" indent="0">
              <a:buNone/>
            </a:pPr>
            <a:endParaRPr lang="en-US" dirty="0"/>
          </a:p>
          <a:p>
            <a:r>
              <a:rPr lang="en-US" dirty="0"/>
              <a:t>Mover: Jim </a:t>
            </a:r>
            <a:r>
              <a:rPr lang="en-US" dirty="0" err="1"/>
              <a:t>Petranovich</a:t>
            </a:r>
            <a:r>
              <a:rPr lang="en-US" dirty="0"/>
              <a:t> 	</a:t>
            </a:r>
          </a:p>
          <a:p>
            <a:r>
              <a:rPr lang="en-US" dirty="0"/>
              <a:t>Second:   Po-Kai Huang</a:t>
            </a:r>
          </a:p>
          <a:p>
            <a:r>
              <a:rPr lang="en-US" dirty="0"/>
              <a:t>Approved by unanimous consent:  11 on-line and 12 local</a:t>
            </a:r>
          </a:p>
          <a:p>
            <a:endParaRPr lang="en-US" dirty="0"/>
          </a:p>
        </p:txBody>
      </p:sp>
    </p:spTree>
    <p:extLst>
      <p:ext uri="{BB962C8B-B14F-4D97-AF65-F5344CB8AC3E}">
        <p14:creationId xmlns:p14="http://schemas.microsoft.com/office/powerpoint/2010/main" val="3018553226"/>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076544254"/>
              </p:ext>
            </p:extLst>
          </p:nvPr>
        </p:nvGraphicFramePr>
        <p:xfrm>
          <a:off x="1005533" y="1981199"/>
          <a:ext cx="7132934" cy="172347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dirty="0">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dirty="0">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bl>
          </a:graphicData>
        </a:graphic>
      </p:graphicFrame>
    </p:spTree>
    <p:extLst>
      <p:ext uri="{BB962C8B-B14F-4D97-AF65-F5344CB8AC3E}">
        <p14:creationId xmlns:p14="http://schemas.microsoft.com/office/powerpoint/2010/main" val="13451171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094065346"/>
              </p:ext>
            </p:extLst>
          </p:nvPr>
        </p:nvGraphicFramePr>
        <p:xfrm>
          <a:off x="1005533" y="1665110"/>
          <a:ext cx="7132934" cy="3722811"/>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4661">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dirty="0">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a:t>
                      </a:r>
                      <a:r>
                        <a:rPr lang="en-US" sz="1000" b="0" i="0" u="none" strike="sngStrike" dirty="0">
                          <a:solidFill>
                            <a:srgbClr val="000000"/>
                          </a:solidFill>
                          <a:effectLst/>
                          <a:latin typeface="Calibri" panose="020F0502020204030204" pitchFamily="34" charset="0"/>
                        </a:rPr>
                        <a:t>some</a:t>
                      </a:r>
                      <a:r>
                        <a:rPr lang="en-US" sz="1000" b="0" i="0" u="none" strike="noStrike" dirty="0">
                          <a:solidFill>
                            <a:srgbClr val="000000"/>
                          </a:solidFill>
                          <a:effectLst/>
                          <a:latin typeface="Calibri" panose="020F0502020204030204" pitchFamily="34" charset="0"/>
                        </a:rPr>
                        <a:t> mitigation against an eavesdropper </a:t>
                      </a:r>
                      <a:r>
                        <a:rPr lang="en-US" sz="1000" b="0" i="0" u="none" strike="noStrike" dirty="0">
                          <a:solidFill>
                            <a:srgbClr val="000000"/>
                          </a:solidFill>
                          <a:effectLst/>
                          <a:highlight>
                            <a:srgbClr val="FFFF00"/>
                          </a:highlight>
                          <a:latin typeface="Calibri" panose="020F0502020204030204" pitchFamily="34" charset="0"/>
                        </a:rPr>
                        <a:t>easily</a:t>
                      </a:r>
                      <a:r>
                        <a:rPr lang="en-US" sz="1000" b="0" i="0" u="none" strike="noStrike" dirty="0">
                          <a:solidFill>
                            <a:srgbClr val="000000"/>
                          </a:solidFill>
                          <a:effectLst/>
                          <a:latin typeface="Calibri" panose="020F0502020204030204" pitchFamily="34" charset="0"/>
                        </a:rPr>
                        <a:t>  identifying the ESS of the BPE AP.</a:t>
                      </a:r>
                    </a:p>
                  </a:txBody>
                  <a:tcPr marL="9525" marR="9525" marT="9525" marB="0" anchor="ctr"/>
                </a:tc>
                <a:tc>
                  <a:txBody>
                    <a:bodyPr/>
                    <a:lstStyle/>
                    <a:p>
                      <a:pPr algn="ctr" fontAlgn="ctr"/>
                      <a:r>
                        <a:rPr lang="en-US" sz="900" b="0" i="0" u="none" strike="noStrike" dirty="0">
                          <a:solidFill>
                            <a:srgbClr val="000000"/>
                          </a:solidFill>
                          <a:effectLst/>
                          <a:highlight>
                            <a:srgbClr val="FFFF00"/>
                          </a:highligh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(6)</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559227975"/>
              </p:ext>
            </p:extLst>
          </p:nvPr>
        </p:nvGraphicFramePr>
        <p:xfrm>
          <a:off x="1005533" y="1665110"/>
          <a:ext cx="7132934" cy="346609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(7)</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420115277"/>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September 15, 2022</a:t>
            </a:r>
            <a:endParaRPr dirty="0"/>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September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14335</TotalTime>
  <Words>4861</Words>
  <Application>Microsoft Macintosh PowerPoint</Application>
  <PresentationFormat>On-screen Show (4:3)</PresentationFormat>
  <Paragraphs>568</Paragraphs>
  <Slides>40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40</vt:i4>
      </vt:variant>
    </vt:vector>
  </HeadingPairs>
  <TitlesOfParts>
    <vt:vector size="5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15, 2022 </vt:lpstr>
      <vt:lpstr>TGbi Agenda – September 14, 2022 </vt:lpstr>
      <vt:lpstr>TGbi Agenda – September 13, 2022 </vt:lpstr>
      <vt:lpstr>TGbi Agenda – September 12, 2022 </vt:lpstr>
      <vt:lpstr>Motion # 18</vt:lpstr>
      <vt:lpstr>Motion # 19</vt:lpstr>
      <vt:lpstr>Motion # 20</vt:lpstr>
      <vt:lpstr>Motion # 21</vt:lpstr>
      <vt:lpstr>Motion # 22</vt:lpstr>
      <vt:lpstr>Motion # 23</vt:lpstr>
      <vt:lpstr>Motion # 24</vt:lpstr>
      <vt:lpstr>Motion # 25</vt:lpstr>
      <vt:lpstr>Motion # 26</vt:lpstr>
      <vt:lpstr>Summary of Requirements (1)</vt:lpstr>
      <vt:lpstr>Summary of Requirements (2)</vt:lpstr>
      <vt:lpstr>Summary of Requirements (3)</vt:lpstr>
      <vt:lpstr>Summary of Requirements (4)</vt:lpstr>
      <vt:lpstr>Summary of Requirements (5)</vt:lpstr>
      <vt:lpstr>Summary of Requirements (6)</vt:lpstr>
      <vt:lpstr>Summary of Requirements (7)</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233</cp:revision>
  <dcterms:modified xsi:type="dcterms:W3CDTF">2022-09-15T21:48:47Z</dcterms:modified>
</cp:coreProperties>
</file>