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385" r:id="rId19"/>
    <p:sldId id="2413" r:id="rId20"/>
    <p:sldId id="2377" r:id="rId21"/>
    <p:sldId id="2378" r:id="rId22"/>
    <p:sldId id="2414" r:id="rId23"/>
    <p:sldId id="2379" r:id="rId24"/>
    <p:sldId id="2380" r:id="rId25"/>
    <p:sldId id="2381" r:id="rId26"/>
    <p:sldId id="2382" r:id="rId27"/>
    <p:sldId id="2373" r:id="rId28"/>
    <p:sldId id="293" r:id="rId29"/>
    <p:sldId id="267" r:id="rId3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86" d="100"/>
          <a:sy n="86" d="100"/>
        </p:scale>
        <p:origin x="948" y="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1296r1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September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2022-09-12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endParaRPr lang="en-US" dirty="0"/>
          </a:p>
          <a:p>
            <a:pPr marL="0" lvl="1" indent="0">
              <a:buNone/>
            </a:pPr>
            <a:r>
              <a:rPr lang="en-US" sz="2800" dirty="0"/>
              <a:t>Host</a:t>
            </a:r>
          </a:p>
          <a:p>
            <a:pPr marL="285750" lvl="1" indent="-285750">
              <a:buFont typeface="Arial" panose="020B0604020202020204" pitchFamily="34" charset="0"/>
              <a:buChar char="•"/>
            </a:pPr>
            <a:r>
              <a:rPr lang="en-US" dirty="0"/>
              <a:t>Disable Video for participants</a:t>
            </a:r>
          </a:p>
          <a:p>
            <a:pPr marL="285750" lvl="1" indent="-285750">
              <a:buFont typeface="Arial" panose="020B0604020202020204" pitchFamily="34" charset="0"/>
              <a:buChar char="•"/>
            </a:pPr>
            <a:r>
              <a:rPr lang="en-US" dirty="0"/>
              <a:t>Set up participants to mute on entry</a:t>
            </a:r>
          </a:p>
          <a:p>
            <a:pPr marL="285750" lvl="1" indent="-285750">
              <a:buFont typeface="Arial" panose="020B0604020202020204" pitchFamily="34" charset="0"/>
              <a:buChar char="•"/>
            </a:pPr>
            <a:r>
              <a:rPr lang="en-US" dirty="0"/>
              <a:t>Set up Microphone -&gt; Shure, Speaker -&gt; NP-M3000, Smart Audio -&gt; Music</a:t>
            </a:r>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September 12,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a:t>
            </a:r>
            <a:r>
              <a:rPr lang="en-US" sz="16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Motion to approve accumulated meeting minutes – Motion #18</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Any additional submissions planned? </a:t>
            </a: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Requirements Document Approval to be motioned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22/1306r1 – BPE Beaconing and Discovery</a:t>
            </a: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p:txBody>
      </p:sp>
    </p:spTree>
    <p:extLst>
      <p:ext uri="{BB962C8B-B14F-4D97-AF65-F5344CB8AC3E}">
        <p14:creationId xmlns:p14="http://schemas.microsoft.com/office/powerpoint/2010/main" val="8810849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July 802.11 Electronic Plenary: 11-22/1153r0,</a:t>
            </a:r>
          </a:p>
          <a:p>
            <a:r>
              <a:rPr lang="en-US" dirty="0" err="1"/>
              <a:t>TGbi</a:t>
            </a:r>
            <a:r>
              <a:rPr lang="en-US" dirty="0"/>
              <a:t> Teleconferences: 11-22/1371r0 (11 Aug), 11-22/1372r0 (18 Aug), 11-22/1444r0 (25 Aug), 11-22/1478r0 (1 Sept)</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September Interim Session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(1)</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nvPr>
        </p:nvGraphicFramePr>
        <p:xfrm>
          <a:off x="1005533" y="1981199"/>
          <a:ext cx="7132934" cy="4207705"/>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700" u="none" strike="noStrike">
                          <a:effectLst/>
                        </a:rPr>
                        <a:t>1</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authentication exchanges between CPE Clients and CPE AP use identical SAE credentials or distinct SAE credentials (where a CPE AP supports multiple SAE credentials).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13136232"/>
                  </a:ext>
                </a:extLst>
              </a:tr>
              <a:tr h="277579">
                <a:tc>
                  <a:txBody>
                    <a:bodyPr/>
                    <a:lstStyle/>
                    <a:p>
                      <a:pPr algn="ctr" fontAlgn="ctr"/>
                      <a:r>
                        <a:rPr lang="en-US" sz="700" u="none" strike="noStrike">
                          <a:effectLst/>
                        </a:rPr>
                        <a:t>2</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reassociation exchanges between CPE Clients and CPE APs use identical PMK or distinct PMK.</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534734883"/>
                  </a:ext>
                </a:extLst>
              </a:tr>
              <a:tr h="277579">
                <a:tc>
                  <a:txBody>
                    <a:bodyPr/>
                    <a:lstStyle/>
                    <a:p>
                      <a:pPr algn="ctr" fontAlgn="ctr"/>
                      <a:r>
                        <a:rPr lang="en-US" sz="700" u="none" strike="noStrike">
                          <a:effectLst/>
                        </a:rPr>
                        <a:t>3</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minimal set of Elements for transmission by a CPE Client in a Probe Request frame prior to authentication.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010249822"/>
                  </a:ext>
                </a:extLst>
              </a:tr>
              <a:tr h="410060">
                <a:tc>
                  <a:txBody>
                    <a:bodyPr/>
                    <a:lstStyle/>
                    <a:p>
                      <a:pPr algn="ctr" fontAlgn="ctr"/>
                      <a:r>
                        <a:rPr lang="en-US" sz="700" u="none" strike="noStrike">
                          <a:effectLst/>
                        </a:rPr>
                        <a:t>4</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establish keys from an Authentication exchange which can then be used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692523085"/>
                  </a:ext>
                </a:extLst>
              </a:tr>
              <a:tr h="277579">
                <a:tc>
                  <a:txBody>
                    <a:bodyPr/>
                    <a:lstStyle/>
                    <a:p>
                      <a:pPr algn="ctr" fontAlgn="ctr"/>
                      <a:r>
                        <a:rPr lang="en-US" sz="700" u="none" strike="noStrike">
                          <a:effectLst/>
                        </a:rPr>
                        <a:t>5</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221613184"/>
                  </a:ext>
                </a:extLst>
              </a:tr>
              <a:tr h="410060">
                <a:tc>
                  <a:txBody>
                    <a:bodyPr/>
                    <a:lstStyle/>
                    <a:p>
                      <a:pPr algn="ctr" fontAlgn="ctr"/>
                      <a:r>
                        <a:rPr lang="en-US" sz="700" u="none" strike="noStrike">
                          <a:effectLst/>
                        </a:rPr>
                        <a:t>6</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change its own OTA MAC Address when reassociating from a CPE AP to another CPE AP within the same ESS. Note: may consider APs outside of ESS in other discussions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54991160"/>
                  </a:ext>
                </a:extLst>
              </a:tr>
              <a:tr h="410060">
                <a:tc>
                  <a:txBody>
                    <a:bodyPr/>
                    <a:lstStyle/>
                    <a:p>
                      <a:pPr algn="ctr" fontAlgn="ctr"/>
                      <a:r>
                        <a:rPr lang="en-US" sz="700" u="none" strike="noStrike">
                          <a:effectLst/>
                        </a:rPr>
                        <a:t>7</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initiate changing its own OTA MAC Address used with a CPE AP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875875933"/>
                  </a:ext>
                </a:extLst>
              </a:tr>
              <a:tr h="277579">
                <a:tc>
                  <a:txBody>
                    <a:bodyPr/>
                    <a:lstStyle/>
                    <a:p>
                      <a:pPr algn="ctr" fontAlgn="ctr"/>
                      <a:r>
                        <a:rPr lang="en-US" sz="700" u="none" strike="noStrike">
                          <a:effectLst/>
                        </a:rPr>
                        <a:t>8</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AP to initiate changing the OTA MAC Addresses of a set of associated CPE Client’s in the BSS (those CPE Clients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78411921"/>
                  </a:ext>
                </a:extLst>
              </a:tr>
              <a:tr h="542540">
                <a:tc>
                  <a:txBody>
                    <a:bodyPr/>
                    <a:lstStyle/>
                    <a:p>
                      <a:pPr algn="ctr" fontAlgn="ctr"/>
                      <a:r>
                        <a:rPr lang="en-US" sz="700" u="none" strike="noStrike">
                          <a:effectLst/>
                        </a:rPr>
                        <a:t>9</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SN and the scrambler seed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54499077"/>
                  </a:ext>
                </a:extLst>
              </a:tr>
              <a:tr h="542540">
                <a:tc>
                  <a:txBody>
                    <a:bodyPr/>
                    <a:lstStyle/>
                    <a:p>
                      <a:pPr algn="ctr" fontAlgn="ctr"/>
                      <a:r>
                        <a:rPr lang="en-US" sz="700" u="none" strike="noStrike">
                          <a:effectLst/>
                        </a:rPr>
                        <a:t>10</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PN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dirty="0">
                          <a:effectLst/>
                        </a:rPr>
                        <a:t>CPE</a:t>
                      </a:r>
                      <a:endParaRPr lang="en-US" sz="700" b="0" i="0" u="none" strike="noStrike" dirty="0">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47014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(2)</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937399483"/>
              </p:ext>
            </p:extLst>
          </p:nvPr>
        </p:nvGraphicFramePr>
        <p:xfrm>
          <a:off x="1005533" y="1981199"/>
          <a:ext cx="7132934" cy="4291063"/>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800" b="0" i="0" u="none" strike="noStrike">
                          <a:solidFill>
                            <a:srgbClr val="000000"/>
                          </a:solidFill>
                          <a:effectLst/>
                          <a:latin typeface="Calibri" panose="020F0502020204030204" pitchFamily="34" charset="0"/>
                        </a:rPr>
                        <a:t>13</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or reuse a mechanism for CPE Clients and CPE APs to protect the SA/DA values from exposure OTA to 3rd parties.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800" b="0" i="0" u="none" strike="noStrike">
                          <a:solidFill>
                            <a:srgbClr val="000000"/>
                          </a:solidFill>
                          <a:effectLst/>
                          <a:latin typeface="Calibri" panose="020F0502020204030204" pitchFamily="34" charset="0"/>
                        </a:rPr>
                        <a:t>20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the 11bi non-AP STA to refrain from transmitting Probe Request frames containing elements except TBD element(s)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800" b="0" i="0" u="none" strike="noStrike">
                          <a:solidFill>
                            <a:srgbClr val="000000"/>
                          </a:solidFill>
                          <a:effectLst/>
                          <a:latin typeface="Calibri" panose="020F0502020204030204" pitchFamily="34" charset="0"/>
                        </a:rPr>
                        <a:t>21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Request frame</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800" b="0" i="0" u="none" strike="noStrike">
                          <a:solidFill>
                            <a:srgbClr val="000000"/>
                          </a:solidFill>
                          <a:effectLst/>
                          <a:latin typeface="Calibri" panose="020F0502020204030204" pitchFamily="34" charset="0"/>
                        </a:rPr>
                        <a:t>22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Response frame  </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800" b="0" i="0" u="none" strike="noStrike">
                          <a:solidFill>
                            <a:srgbClr val="000000"/>
                          </a:solidFill>
                          <a:effectLst/>
                          <a:latin typeface="Calibri" panose="020F0502020204030204" pitchFamily="34" charset="0"/>
                        </a:rPr>
                        <a:t>25</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randomize over the air MAC address of the 11bi non-AP STA or 11bi non-AP MLD (carried in Address 1 field or Address 2 field of the MAC header) during BSS transition (related to R6)</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800" b="0" i="0" u="none" strike="noStrike">
                          <a:solidFill>
                            <a:srgbClr val="000000"/>
                          </a:solidFill>
                          <a:effectLst/>
                          <a:latin typeface="Calibri" panose="020F0502020204030204" pitchFamily="34" charset="0"/>
                        </a:rPr>
                        <a:t>30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obfuscate (details TBD) the transmitted TID on downlink and uplink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842217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(3)</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076544254"/>
              </p:ext>
            </p:extLst>
          </p:nvPr>
        </p:nvGraphicFramePr>
        <p:xfrm>
          <a:off x="1005533" y="1981199"/>
          <a:ext cx="7132934" cy="172347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AP to facilitate changing its</a:t>
                      </a:r>
                      <a:r>
                        <a:rPr lang="en-US" sz="1000" b="0" i="1" u="none" strike="noStrike">
                          <a:solidFill>
                            <a:srgbClr val="000000"/>
                          </a:solidFill>
                          <a:effectLst/>
                          <a:latin typeface="Calibri" panose="020F0502020204030204" pitchFamily="34" charset="0"/>
                        </a:rPr>
                        <a:t> AP identification information</a:t>
                      </a:r>
                      <a:r>
                        <a:rPr lang="en-US" sz="1000" b="0" i="0" u="none" strike="noStrike">
                          <a:solidFill>
                            <a:srgbClr val="000000"/>
                          </a:solidFill>
                          <a:effectLst/>
                          <a:latin typeface="Calibri" panose="020F0502020204030204" pitchFamily="34" charset="0"/>
                        </a:rPr>
                        <a:t> while there are Clients associated, without disrupting the connectivity from the Clients, </a:t>
                      </a:r>
                      <a:r>
                        <a:rPr lang="en-US" sz="1000" b="0" i="1" u="none" strike="noStrike">
                          <a:solidFill>
                            <a:srgbClr val="000000"/>
                          </a:solidFill>
                          <a:effectLst/>
                          <a:latin typeface="Calibri" panose="020F0502020204030204" pitchFamily="34" charset="0"/>
                        </a:rPr>
                        <a:t>and/or clients in the process of associating</a:t>
                      </a:r>
                      <a:r>
                        <a:rPr lang="en-US" sz="100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dirty="0">
                          <a:solidFill>
                            <a:srgbClr val="000000"/>
                          </a:solidFill>
                          <a:effectLst/>
                          <a:latin typeface="Calibri" panose="020F0502020204030204" pitchFamily="34" charset="0"/>
                        </a:rPr>
                        <a:t>16</a:t>
                      </a:r>
                    </a:p>
                  </a:txBody>
                  <a:tcPr marL="9525" marR="9525" marT="9525" marB="0" anchor="ctr"/>
                </a:tc>
                <a:tc>
                  <a:txBody>
                    <a:bodyPr/>
                    <a:lstStyle/>
                    <a:p>
                      <a:pPr algn="just" rtl="0" fontAlgn="ctr"/>
                      <a:r>
                        <a:rPr lang="en-US" sz="1050" b="0" i="0" u="none" strike="noStrike" dirty="0">
                          <a:solidFill>
                            <a:srgbClr val="000000"/>
                          </a:solidFill>
                          <a:effectLst/>
                          <a:latin typeface="Calibri" panose="020F0502020204030204" pitchFamily="34" charset="0"/>
                        </a:rPr>
                        <a:t>11bi shall define a mechanism such that the BPE AP may exclude certain TBD elements when transmitting Beacon frames. </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24</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mechanism to carry the DS MAC address of a 11bi non-AP STA or an 11bi non-AP MLD in a protected (Re)association Request frame (and any other TBD  protected management frames)  from the 11bi non-AP STA to a 11bi AP or from the 11bi non-AP MLD to a 11bi AP MLD. </a:t>
                      </a:r>
                    </a:p>
                  </a:txBody>
                  <a:tcPr marL="9525" marR="9525" marT="9525" marB="0" anchor="b"/>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bl>
          </a:graphicData>
        </a:graphic>
      </p:graphicFrame>
    </p:spTree>
    <p:extLst>
      <p:ext uri="{BB962C8B-B14F-4D97-AF65-F5344CB8AC3E}">
        <p14:creationId xmlns:p14="http://schemas.microsoft.com/office/powerpoint/2010/main" val="1345117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(4)</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094065346"/>
              </p:ext>
            </p:extLst>
          </p:nvPr>
        </p:nvGraphicFramePr>
        <p:xfrm>
          <a:off x="1005533" y="1665110"/>
          <a:ext cx="7132934" cy="3722811"/>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4661">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15</a:t>
                      </a:r>
                    </a:p>
                  </a:txBody>
                  <a:tcPr marL="9525" marR="9525" marT="9525" marB="0" anchor="ctr"/>
                </a:tc>
                <a:tc>
                  <a:txBody>
                    <a:bodyPr/>
                    <a:lstStyle/>
                    <a:p>
                      <a:pPr algn="just" rtl="0" fontAlgn="ctr"/>
                      <a:r>
                        <a:rPr lang="en-US" sz="1000" b="0" i="0" u="none" strike="noStrike" dirty="0">
                          <a:solidFill>
                            <a:srgbClr val="000000"/>
                          </a:solidFill>
                          <a:effectLst/>
                          <a:latin typeface="Calibri" panose="020F0502020204030204" pitchFamily="34" charset="0"/>
                        </a:rPr>
                        <a:t>11bi shall define a mechanism for a BPE Client to determine  which of the BPE Client’s configured networks a BPE AP belongs to (if any), while  providing </a:t>
                      </a:r>
                      <a:r>
                        <a:rPr lang="en-US" sz="1000" b="0" i="0" u="none" strike="sngStrike" dirty="0">
                          <a:solidFill>
                            <a:srgbClr val="000000"/>
                          </a:solidFill>
                          <a:effectLst/>
                          <a:latin typeface="Calibri" panose="020F0502020204030204" pitchFamily="34" charset="0"/>
                        </a:rPr>
                        <a:t>some</a:t>
                      </a:r>
                      <a:r>
                        <a:rPr lang="en-US" sz="1000" b="0" i="0" u="none" strike="noStrike" dirty="0">
                          <a:solidFill>
                            <a:srgbClr val="000000"/>
                          </a:solidFill>
                          <a:effectLst/>
                          <a:latin typeface="Calibri" panose="020F0502020204030204" pitchFamily="34" charset="0"/>
                        </a:rPr>
                        <a:t> mitigation against an eavesdropper </a:t>
                      </a:r>
                      <a:r>
                        <a:rPr lang="en-US" sz="1000" b="0" i="0" u="none" strike="noStrike" dirty="0">
                          <a:solidFill>
                            <a:srgbClr val="000000"/>
                          </a:solidFill>
                          <a:effectLst/>
                          <a:highlight>
                            <a:srgbClr val="FFFF00"/>
                          </a:highlight>
                          <a:latin typeface="Calibri" panose="020F0502020204030204" pitchFamily="34" charset="0"/>
                        </a:rPr>
                        <a:t>easily</a:t>
                      </a:r>
                      <a:r>
                        <a:rPr lang="en-US" sz="1000" b="0" i="0" u="none" strike="noStrike" dirty="0">
                          <a:solidFill>
                            <a:srgbClr val="000000"/>
                          </a:solidFill>
                          <a:effectLst/>
                          <a:latin typeface="Calibri" panose="020F0502020204030204" pitchFamily="34" charset="0"/>
                        </a:rPr>
                        <a:t>  identifying the ESS of the BPE AP.</a:t>
                      </a:r>
                    </a:p>
                  </a:txBody>
                  <a:tcPr marL="9525" marR="9525" marT="9525" marB="0" anchor="ctr"/>
                </a:tc>
                <a:tc>
                  <a:txBody>
                    <a:bodyPr/>
                    <a:lstStyle/>
                    <a:p>
                      <a:pPr algn="ctr" fontAlgn="ctr"/>
                      <a:r>
                        <a:rPr lang="en-US" sz="900" b="0" i="0" u="none" strike="noStrike" dirty="0">
                          <a:solidFill>
                            <a:srgbClr val="000000"/>
                          </a:solidFill>
                          <a:effectLst/>
                          <a:highlight>
                            <a:srgbClr val="FFFF00"/>
                          </a:highligh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900" b="0" i="0" u="none" strike="noStrike">
                          <a:solidFill>
                            <a:srgbClr val="BFBFBF"/>
                          </a:solidFill>
                          <a:effectLst/>
                          <a:latin typeface="Calibri" panose="020F0502020204030204" pitchFamily="34" charset="0"/>
                        </a:rPr>
                        <a:t>17</a:t>
                      </a:r>
                    </a:p>
                  </a:txBody>
                  <a:tcPr marL="9525" marR="9525" marT="9525" marB="0" anchor="ctr"/>
                </a:tc>
                <a:tc>
                  <a:txBody>
                    <a:bodyPr/>
                    <a:lstStyle/>
                    <a:p>
                      <a:pPr algn="just" rtl="0" fontAlgn="ctr"/>
                      <a:r>
                        <a:rPr lang="en-US" sz="1000" b="0" i="0" u="none" strike="noStrike" dirty="0">
                          <a:solidFill>
                            <a:srgbClr val="BFBFBF"/>
                          </a:solidFill>
                          <a:effectLst/>
                          <a:latin typeface="Calibri" panose="020F0502020204030204" pitchFamily="34" charset="0"/>
                        </a:rPr>
                        <a:t> BPE AP may change its</a:t>
                      </a:r>
                      <a:r>
                        <a:rPr lang="en-US" sz="1000" b="0" i="1" u="none" strike="noStrike" dirty="0">
                          <a:solidFill>
                            <a:srgbClr val="BFBFBF"/>
                          </a:solidFill>
                          <a:effectLst/>
                          <a:latin typeface="Calibri" panose="020F0502020204030204" pitchFamily="34" charset="0"/>
                        </a:rPr>
                        <a:t> AP identification information</a:t>
                      </a:r>
                      <a:r>
                        <a:rPr lang="en-US" sz="1000" b="0" i="0" u="none" strike="noStrike" dirty="0">
                          <a:solidFill>
                            <a:srgbClr val="BFBFBF"/>
                          </a:solidFill>
                          <a:effectLst/>
                          <a:latin typeface="Calibri" panose="020F0502020204030204" pitchFamily="34" charset="0"/>
                        </a:rPr>
                        <a:t> while there are no Clients associated.</a:t>
                      </a:r>
                      <a:br>
                        <a:rPr lang="en-US" sz="1000" b="0" i="0" u="none" strike="noStrike" dirty="0">
                          <a:solidFill>
                            <a:srgbClr val="BFBFBF"/>
                          </a:solidFill>
                          <a:effectLst/>
                          <a:latin typeface="Calibri" panose="020F0502020204030204" pitchFamily="34" charset="0"/>
                        </a:rPr>
                      </a:br>
                      <a:r>
                        <a:rPr lang="en-US" sz="1000" b="0" i="0" u="none" strike="noStrike" dirty="0">
                          <a:solidFill>
                            <a:srgbClr val="BFBFBF"/>
                          </a:solidFill>
                          <a:effectLst/>
                          <a:latin typeface="Calibri" panose="020F0502020204030204" pitchFamily="34" charset="0"/>
                        </a:rPr>
                        <a:t>Alternatively, is this really a behavior that needs a specification?</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Proposed, may be rolled into 18</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410060">
                <a:tc>
                  <a:txBody>
                    <a:bodyPr/>
                    <a:lstStyle/>
                    <a:p>
                      <a:pPr algn="ctr" fontAlgn="ctr"/>
                      <a:r>
                        <a:rPr lang="en-US" sz="900" b="0" i="0" u="none" strike="noStrike">
                          <a:solidFill>
                            <a:srgbClr val="000000"/>
                          </a:solidFill>
                          <a:effectLst/>
                          <a:latin typeface="Calibri" panose="020F0502020204030204" pitchFamily="34" charset="0"/>
                        </a:rPr>
                        <a:t>19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and BPE AP to establish the BPE AP’s DS MAC Address without the BPE AP’s DS MAC Address being transmitted in the clear.</a:t>
                      </a:r>
                      <a:r>
                        <a:rPr lang="en-US" sz="1000" b="0" i="1" u="none" strike="noStrike">
                          <a:solidFill>
                            <a:srgbClr val="000000"/>
                          </a:solidFill>
                          <a:effectLst/>
                          <a:latin typeface="Calibri" panose="020F0502020204030204" pitchFamily="34" charset="0"/>
                        </a:rPr>
                        <a:t> This will likely be the same mechanism as used in Req 12.</a:t>
                      </a:r>
                      <a:endParaRPr lang="en-US"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900" b="0" i="0" u="none" strike="noStrike">
                          <a:solidFill>
                            <a:srgbClr val="000000"/>
                          </a:solidFill>
                          <a:effectLst/>
                          <a:latin typeface="Calibri" panose="020F0502020204030204" pitchFamily="34" charset="0"/>
                        </a:rPr>
                        <a:t>28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APs and CPE Clients to use </a:t>
                      </a:r>
                      <a:r>
                        <a:rPr lang="en-US" sz="1000" b="1" i="0" u="none" strike="noStrike">
                          <a:solidFill>
                            <a:srgbClr val="000000"/>
                          </a:solidFill>
                          <a:effectLst/>
                          <a:latin typeface="Calibri" panose="020F0502020204030204" pitchFamily="34" charset="0"/>
                        </a:rPr>
                        <a:t>separate</a:t>
                      </a:r>
                      <a:r>
                        <a:rPr lang="en-US" sz="1000" b="0" i="0" u="none" strike="noStrike">
                          <a:solidFill>
                            <a:srgbClr val="000000"/>
                          </a:solidFill>
                          <a:effectLst/>
                          <a:latin typeface="Calibri" panose="020F0502020204030204" pitchFamily="34" charset="0"/>
                        </a:rPr>
                        <a:t> MAC addresses for ongoing sensing measurements </a:t>
                      </a:r>
                      <a:r>
                        <a:rPr lang="en-US" sz="1000" b="1" i="0" u="none" strike="noStrike">
                          <a:solidFill>
                            <a:srgbClr val="000000"/>
                          </a:solidFill>
                          <a:effectLst/>
                          <a:latin typeface="Calibri" panose="020F0502020204030204" pitchFamily="34" charset="0"/>
                        </a:rPr>
                        <a:t>versus</a:t>
                      </a:r>
                      <a:r>
                        <a:rPr lang="en-US" sz="1000" b="0" i="0" u="none" strike="noStrike">
                          <a:solidFill>
                            <a:srgbClr val="000000"/>
                          </a:solidFill>
                          <a:effectLst/>
                          <a:latin typeface="Calibri" panose="020F0502020204030204" pitchFamily="34" charset="0"/>
                        </a:rPr>
                        <a:t> data transmissions. (TGbf sensing, TGaz location determination)</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900" b="0" i="0" u="none" strike="noStrike">
                          <a:solidFill>
                            <a:srgbClr val="000000"/>
                          </a:solidFill>
                          <a:effectLst/>
                          <a:latin typeface="Calibri" panose="020F0502020204030204" pitchFamily="34" charset="0"/>
                        </a:rPr>
                        <a:t>29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900" b="0" i="0" u="none" strike="noStrike">
                          <a:solidFill>
                            <a:srgbClr val="000000"/>
                          </a:solidFill>
                          <a:effectLst/>
                          <a:latin typeface="Calibri" panose="020F0502020204030204" pitchFamily="34" charset="0"/>
                        </a:rPr>
                        <a:t>31</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encrypt/obfuscate (details TBD) power save related MAC Header fields (PM, EOSP, MD).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900" b="0" i="0" u="none" strike="noStrike">
                          <a:solidFill>
                            <a:srgbClr val="000000"/>
                          </a:solidFill>
                          <a:effectLst/>
                          <a:latin typeface="Calibri" panose="020F0502020204030204" pitchFamily="34" charset="0"/>
                        </a:rPr>
                        <a:t>32</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+HTC field and the HT Control field.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900" b="0" i="0" u="none" strike="noStrike">
                          <a:solidFill>
                            <a:srgbClr val="000000"/>
                          </a:solidFill>
                          <a:effectLst/>
                          <a:latin typeface="Calibri" panose="020F0502020204030204" pitchFamily="34" charset="0"/>
                        </a:rPr>
                        <a:t>33</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Retry bit.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1454512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(5)</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105776189"/>
              </p:ext>
            </p:extLst>
          </p:nvPr>
        </p:nvGraphicFramePr>
        <p:xfrm>
          <a:off x="1005533" y="1665110"/>
          <a:ext cx="7132934" cy="438211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50" b="0" i="0" u="none" strike="noStrike">
                          <a:solidFill>
                            <a:srgbClr val="000000"/>
                          </a:solidFill>
                          <a:effectLst/>
                          <a:latin typeface="Calibri" panose="020F0502020204030204" pitchFamily="34" charset="0"/>
                        </a:rPr>
                        <a:t>34</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AP to transmit only encrypted management frames, for example beacons, discovery frames, etc.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50" b="0" i="0" u="none" strike="noStrike">
                          <a:solidFill>
                            <a:srgbClr val="000000"/>
                          </a:solidFill>
                          <a:effectLst/>
                          <a:latin typeface="Calibri" panose="020F0502020204030204" pitchFamily="34" charset="0"/>
                        </a:rPr>
                        <a:t>35</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BPE APs to randomize Beacon transmission times. (mobile AP)</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50" b="0" i="0" u="none" strike="noStrike">
                          <a:solidFill>
                            <a:srgbClr val="000000"/>
                          </a:solidFill>
                          <a:effectLst/>
                          <a:latin typeface="Calibri" panose="020F0502020204030204" pitchFamily="34" charset="0"/>
                        </a:rPr>
                        <a:t>36</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Client and BPE AP to fast active and passive scan available PBE APs in the channel.</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50" b="0" i="0" u="none" strike="noStrike">
                          <a:solidFill>
                            <a:srgbClr val="000000"/>
                          </a:solidFill>
                          <a:effectLst/>
                          <a:latin typeface="Calibri" panose="020F0502020204030204" pitchFamily="34" charset="0"/>
                        </a:rPr>
                        <a:t>37</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new RNR element to include obfuscated BPE AP identifiers for out-of-the-band discovery of the BPE AP.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50" b="0" i="0" u="none" strike="noStrike">
                          <a:solidFill>
                            <a:srgbClr val="000000"/>
                          </a:solidFill>
                          <a:effectLst/>
                          <a:latin typeface="Calibri" panose="020F0502020204030204" pitchFamily="34" charset="0"/>
                        </a:rPr>
                        <a:t>38</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obfuscate affiliated BPE APs parameters so that eavesdropping STAs cannot determine that they belong to the same AP MLD.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50" b="0" i="0" u="none" strike="noStrike">
                          <a:solidFill>
                            <a:srgbClr val="000000"/>
                          </a:solidFill>
                          <a:effectLst/>
                          <a:latin typeface="Calibri" panose="020F0502020204030204" pitchFamily="34" charset="0"/>
                        </a:rPr>
                        <a:t>39</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and BPE Client to change the OTA MAC addresses, SN and PN they use for unicast transmissions at STA specific schedule.</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50" b="0" i="0" u="none" strike="noStrike">
                          <a:solidFill>
                            <a:srgbClr val="000000"/>
                          </a:solidFill>
                          <a:effectLst/>
                          <a:latin typeface="Calibri" panose="020F0502020204030204" pitchFamily="34" charset="0"/>
                        </a:rPr>
                        <a:t>40</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to obfuscate the RA, SN and PN of the group frames to avoid BPE AP tracking.</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50" b="0" i="0" u="none" strike="noStrike">
                          <a:solidFill>
                            <a:srgbClr val="000000"/>
                          </a:solidFill>
                          <a:effectLst/>
                          <a:latin typeface="Calibri" panose="020F0502020204030204" pitchFamily="34" charset="0"/>
                        </a:rPr>
                        <a:t>41</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BPE Client and BPE AP shall reset the Scrambler Seed on individual and group addressed frames when MAC address is changed.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50" b="0" i="0" u="none" strike="noStrike">
                          <a:solidFill>
                            <a:srgbClr val="000000"/>
                          </a:solidFill>
                          <a:effectLst/>
                          <a:latin typeface="Calibri" panose="020F0502020204030204" pitchFamily="34" charset="0"/>
                        </a:rPr>
                        <a:t>42</a:t>
                      </a:r>
                    </a:p>
                  </a:txBody>
                  <a:tcPr marL="9525" marR="9525" marT="9525" marB="0" anchor="ctr"/>
                </a:tc>
                <a:tc>
                  <a:txBody>
                    <a:bodyPr/>
                    <a:lstStyle/>
                    <a:p>
                      <a:pPr algn="just" rtl="0" fontAlgn="ctr"/>
                      <a:r>
                        <a:rPr lang="en-US" sz="1100" b="0" i="0" u="none" strike="noStrike" dirty="0">
                          <a:solidFill>
                            <a:srgbClr val="000000"/>
                          </a:solidFill>
                          <a:effectLst/>
                          <a:latin typeface="Calibri" panose="020F0502020204030204" pitchFamily="34" charset="0"/>
                        </a:rPr>
                        <a:t>BPE-F-111bi shall define a mechanism for BPE APs and BPE Clients to use different MAC addresses for ongoing sensing measurements and data transmissions.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1050" b="0" i="0" u="none" strike="noStrike">
                          <a:solidFill>
                            <a:srgbClr val="000000"/>
                          </a:solidFill>
                          <a:effectLst/>
                          <a:latin typeface="Calibri" panose="020F0502020204030204" pitchFamily="34" charset="0"/>
                        </a:rPr>
                        <a:t>43</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2296017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(6)</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559227975"/>
              </p:ext>
            </p:extLst>
          </p:nvPr>
        </p:nvGraphicFramePr>
        <p:xfrm>
          <a:off x="1005533" y="1665110"/>
          <a:ext cx="7132934" cy="346609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00" b="0" i="0" u="none" strike="noStrike">
                          <a:solidFill>
                            <a:srgbClr val="000000"/>
                          </a:solidFill>
                          <a:effectLst/>
                          <a:latin typeface="Calibri" panose="020F0502020204030204" pitchFamily="34" charset="0"/>
                        </a:rPr>
                        <a:t>44</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a BPE Client and BPE AP to obfuscate the transmitted TID to an uncorrelated new value in Associate STA in State 4, without any loss of connection.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a:solidFill>
                            <a:srgbClr val="000000"/>
                          </a:solidFill>
                          <a:effectLst/>
                          <a:latin typeface="Calibri" panose="020F0502020204030204" pitchFamily="34" charset="0"/>
                        </a:rPr>
                        <a:t>45</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power save related MAC Header fields (PM, EOSP, MD).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46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+HTC field and the HT Control field.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00" b="0" i="0" u="none" strike="noStrike">
                          <a:solidFill>
                            <a:srgbClr val="000000"/>
                          </a:solidFill>
                          <a:effectLst/>
                          <a:latin typeface="Calibri" panose="020F0502020204030204" pitchFamily="34" charset="0"/>
                        </a:rPr>
                        <a:t>47</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Retry bit.</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00" b="0" i="0" u="none" strike="noStrike">
                          <a:solidFill>
                            <a:srgbClr val="000000"/>
                          </a:solidFill>
                          <a:effectLst/>
                          <a:latin typeface="Calibri" panose="020F0502020204030204" pitchFamily="34" charset="0"/>
                        </a:rPr>
                        <a:t>23a</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private MAC address that is used  by the 11bi non-AP STA or 11bi non-AP MLD for the DS and can be different for different 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00" b="0" i="0" u="none" strike="noStrike">
                          <a:solidFill>
                            <a:srgbClr val="000000"/>
                          </a:solidFill>
                          <a:effectLst/>
                          <a:latin typeface="Calibri" panose="020F0502020204030204" pitchFamily="34" charset="0"/>
                        </a:rPr>
                        <a:t>23b</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The private MAC address of a 11bi non-AP STA or a 11bi non-AP MLD shall not be carried in the MAC header of the frame and shall not be carried in the frame body of a frame without protection if the frame is transmitted by the 11bi non-AP STA or any non-AP STA affiliated with the 11bi non-AP MLD or if the frame is transmitted by the 11bi AP to the 11bi non-AP STA or by any AP affiliated with a 11bi AP MLD to any non-AP STA affiliated with the 11bi non-AP MLD</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00" b="0" i="0" u="none" strike="noStrike">
                          <a:solidFill>
                            <a:srgbClr val="000000"/>
                          </a:solidFill>
                          <a:effectLst/>
                          <a:latin typeface="Calibri" panose="020F0502020204030204" pitchFamily="34" charset="0"/>
                        </a:rPr>
                        <a:t>23c</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non-AP STA or 11bi non-AP MLD can decide the lifetime of the private MAC address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bl>
          </a:graphicData>
        </a:graphic>
      </p:graphicFrame>
    </p:spTree>
    <p:extLst>
      <p:ext uri="{BB962C8B-B14F-4D97-AF65-F5344CB8AC3E}">
        <p14:creationId xmlns:p14="http://schemas.microsoft.com/office/powerpoint/2010/main" val="9429046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(7)</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420115277"/>
              </p:ext>
            </p:extLst>
          </p:nvPr>
        </p:nvGraphicFramePr>
        <p:xfrm>
          <a:off x="1005533" y="1665110"/>
          <a:ext cx="7132934" cy="236736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542540">
                <a:tc>
                  <a:txBody>
                    <a:bodyPr/>
                    <a:lstStyle/>
                    <a:p>
                      <a:pPr algn="ctr" fontAlgn="ctr"/>
                      <a:r>
                        <a:rPr lang="en-US" sz="1000" b="0" i="0" u="none" strike="noStrike">
                          <a:solidFill>
                            <a:srgbClr val="000000"/>
                          </a:solidFill>
                          <a:effectLst/>
                          <a:latin typeface="Calibri" panose="020F0502020204030204" pitchFamily="34" charset="0"/>
                        </a:rPr>
                        <a:t>26</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an optional protected version of the following unicast management frames between a CPE AP and an associated CPE Client:</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Notify Channel Width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SM Power save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CSI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Noncompressed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VHT 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Group ID Management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Operating Mode Notification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HE Compressed Beamforming/CQI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Quiet Time Period Action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EHT Compressed Beamforming/CQI frame</a:t>
                      </a:r>
                    </a:p>
                  </a:txBody>
                  <a:tcPr marL="9525" marR="9525" marT="9525" marB="0" anchor="b"/>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7829565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August/Sept.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September 12,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September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13562</TotalTime>
  <Words>4114</Words>
  <Application>Microsoft Office PowerPoint</Application>
  <PresentationFormat>On-screen Show (4:3)</PresentationFormat>
  <Paragraphs>435</Paragraphs>
  <Slides>29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September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September 12, 2022 </vt:lpstr>
      <vt:lpstr>Motion # 18</vt:lpstr>
      <vt:lpstr>Summary of Requirements (1)</vt:lpstr>
      <vt:lpstr>Summary of Requirements (2)</vt:lpstr>
      <vt:lpstr>Summary of Requirements (3)</vt:lpstr>
      <vt:lpstr>Summary of Requirements (4)</vt:lpstr>
      <vt:lpstr>Summary of Requirements (5)</vt:lpstr>
      <vt:lpstr>Summary of Requirements (6)</vt:lpstr>
      <vt:lpstr>Summary of Requirements (7)</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220</cp:revision>
  <dcterms:modified xsi:type="dcterms:W3CDTF">2022-09-12T05:56:55Z</dcterms:modified>
</cp:coreProperties>
</file>