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347" r:id="rId19"/>
    <p:sldId id="2369" r:id="rId20"/>
    <p:sldId id="2368" r:id="rId21"/>
    <p:sldId id="2367" r:id="rId22"/>
    <p:sldId id="334" r:id="rId23"/>
    <p:sldId id="356"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636E2E-B78B-4030-9429-F86F8D5D599A}" v="2" dt="2022-09-13T19:23:25.2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73636E2E-B78B-4030-9429-F86F8D5D599A}"/>
    <pc:docChg chg="undo custSel modSld modMainMaster">
      <pc:chgData name="Cariou, Laurent" userId="4453f93f-2ed2-46e8-bb8c-3237fbfdd40b" providerId="ADAL" clId="{73636E2E-B78B-4030-9429-F86F8D5D599A}" dt="2022-09-13T19:23:46.292" v="24" actId="255"/>
      <pc:docMkLst>
        <pc:docMk/>
      </pc:docMkLst>
      <pc:sldChg chg="modSp mod">
        <pc:chgData name="Cariou, Laurent" userId="4453f93f-2ed2-46e8-bb8c-3237fbfdd40b" providerId="ADAL" clId="{73636E2E-B78B-4030-9429-F86F8D5D599A}" dt="2022-09-13T18:46:15.814" v="5" actId="20577"/>
        <pc:sldMkLst>
          <pc:docMk/>
          <pc:sldMk cId="0" sldId="256"/>
        </pc:sldMkLst>
        <pc:spChg chg="mod">
          <ac:chgData name="Cariou, Laurent" userId="4453f93f-2ed2-46e8-bb8c-3237fbfdd40b" providerId="ADAL" clId="{73636E2E-B78B-4030-9429-F86F8D5D599A}" dt="2022-09-13T18:46:15.814" v="5" actId="20577"/>
          <ac:spMkLst>
            <pc:docMk/>
            <pc:sldMk cId="0" sldId="256"/>
            <ac:spMk id="3074" creationId="{00000000-0000-0000-0000-000000000000}"/>
          </ac:spMkLst>
        </pc:spChg>
      </pc:sldChg>
      <pc:sldChg chg="modSp mod">
        <pc:chgData name="Cariou, Laurent" userId="4453f93f-2ed2-46e8-bb8c-3237fbfdd40b" providerId="ADAL" clId="{73636E2E-B78B-4030-9429-F86F8D5D599A}" dt="2022-09-13T19:23:00.456" v="13"/>
        <pc:sldMkLst>
          <pc:docMk/>
          <pc:sldMk cId="4012074164" sldId="347"/>
        </pc:sldMkLst>
        <pc:graphicFrameChg chg="mod modGraphic">
          <ac:chgData name="Cariou, Laurent" userId="4453f93f-2ed2-46e8-bb8c-3237fbfdd40b" providerId="ADAL" clId="{73636E2E-B78B-4030-9429-F86F8D5D599A}" dt="2022-09-13T19:23:00.456" v="13"/>
          <ac:graphicFrameMkLst>
            <pc:docMk/>
            <pc:sldMk cId="4012074164" sldId="347"/>
            <ac:graphicFrameMk id="7" creationId="{C929BC28-8120-44DC-BDFA-634B11E56A91}"/>
          </ac:graphicFrameMkLst>
        </pc:graphicFrameChg>
      </pc:sldChg>
      <pc:sldChg chg="modSp mod">
        <pc:chgData name="Cariou, Laurent" userId="4453f93f-2ed2-46e8-bb8c-3237fbfdd40b" providerId="ADAL" clId="{73636E2E-B78B-4030-9429-F86F8D5D599A}" dt="2022-09-13T19:23:46.292" v="24" actId="255"/>
        <pc:sldMkLst>
          <pc:docMk/>
          <pc:sldMk cId="3946167506" sldId="2368"/>
        </pc:sldMkLst>
        <pc:graphicFrameChg chg="mod modGraphic">
          <ac:chgData name="Cariou, Laurent" userId="4453f93f-2ed2-46e8-bb8c-3237fbfdd40b" providerId="ADAL" clId="{73636E2E-B78B-4030-9429-F86F8D5D599A}" dt="2022-09-13T19:23:46.292" v="24" actId="255"/>
          <ac:graphicFrameMkLst>
            <pc:docMk/>
            <pc:sldMk cId="3946167506" sldId="2368"/>
            <ac:graphicFrameMk id="6" creationId="{EF922032-A4CD-491F-811D-D67FA4A028FF}"/>
          </ac:graphicFrameMkLst>
        </pc:graphicFrameChg>
      </pc:sldChg>
      <pc:sldMasterChg chg="modSp mod">
        <pc:chgData name="Cariou, Laurent" userId="4453f93f-2ed2-46e8-bb8c-3237fbfdd40b" providerId="ADAL" clId="{73636E2E-B78B-4030-9429-F86F8D5D599A}" dt="2022-09-13T19:21:24.641" v="7" actId="20577"/>
        <pc:sldMasterMkLst>
          <pc:docMk/>
          <pc:sldMasterMk cId="0" sldId="2147483648"/>
        </pc:sldMasterMkLst>
        <pc:spChg chg="mod">
          <ac:chgData name="Cariou, Laurent" userId="4453f93f-2ed2-46e8-bb8c-3237fbfdd40b" providerId="ADAL" clId="{73636E2E-B78B-4030-9429-F86F8D5D599A}" dt="2022-09-13T19:21:24.641" v="7"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802.11-22/1295r2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September 2022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2022-09-13</a:t>
            </a:r>
          </a:p>
        </p:txBody>
      </p:sp>
      <p:graphicFrame>
        <p:nvGraphicFramePr>
          <p:cNvPr id="3075" name="Object 3"/>
          <p:cNvGraphicFramePr>
            <a:graphicFrameLocks noChangeAspect="1"/>
          </p:cNvGraphicFramePr>
          <p:nvPr>
            <p:extLst>
              <p:ext uri="{D42A27DB-BD31-4B8C-83A1-F6EECF244321}">
                <p14:modId xmlns:p14="http://schemas.microsoft.com/office/powerpoint/2010/main" val="4032340523"/>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EVE, (7:30pm-9:30pm)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Thursday, PM1,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November 2022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September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4126450929"/>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r>
                        <a:rPr lang="en-US" sz="1800" b="0" dirty="0"/>
                        <a:t>UHR SG</a:t>
                      </a:r>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Laurent Cariou, Intel</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7" name="Table 6">
            <a:extLst>
              <a:ext uri="{FF2B5EF4-FFF2-40B4-BE49-F238E27FC236}">
                <a16:creationId xmlns:a16="http://schemas.microsoft.com/office/drawing/2014/main" id="{C929BC28-8120-44DC-BDFA-634B11E56A91}"/>
              </a:ext>
            </a:extLst>
          </p:cNvPr>
          <p:cNvGraphicFramePr>
            <a:graphicFrameLocks noGrp="1"/>
          </p:cNvGraphicFramePr>
          <p:nvPr>
            <p:extLst>
              <p:ext uri="{D42A27DB-BD31-4B8C-83A1-F6EECF244321}">
                <p14:modId xmlns:p14="http://schemas.microsoft.com/office/powerpoint/2010/main" val="2986002382"/>
              </p:ext>
            </p:extLst>
          </p:nvPr>
        </p:nvGraphicFramePr>
        <p:xfrm>
          <a:off x="1045483" y="1981200"/>
          <a:ext cx="6803117" cy="3971807"/>
        </p:xfrm>
        <a:graphic>
          <a:graphicData uri="http://schemas.openxmlformats.org/drawingml/2006/table">
            <a:tbl>
              <a:tblPr>
                <a:tableStyleId>{5940675A-B579-460E-94D1-54222C63F5DA}</a:tableStyleId>
              </a:tblPr>
              <a:tblGrid>
                <a:gridCol w="651796">
                  <a:extLst>
                    <a:ext uri="{9D8B030D-6E8A-4147-A177-3AD203B41FA5}">
                      <a16:colId xmlns:a16="http://schemas.microsoft.com/office/drawing/2014/main" val="1356771568"/>
                    </a:ext>
                  </a:extLst>
                </a:gridCol>
                <a:gridCol w="3965090">
                  <a:extLst>
                    <a:ext uri="{9D8B030D-6E8A-4147-A177-3AD203B41FA5}">
                      <a16:colId xmlns:a16="http://schemas.microsoft.com/office/drawing/2014/main" val="421743291"/>
                    </a:ext>
                  </a:extLst>
                </a:gridCol>
                <a:gridCol w="2186231">
                  <a:extLst>
                    <a:ext uri="{9D8B030D-6E8A-4147-A177-3AD203B41FA5}">
                      <a16:colId xmlns:a16="http://schemas.microsoft.com/office/drawing/2014/main" val="2893796242"/>
                    </a:ext>
                  </a:extLst>
                </a:gridCol>
              </a:tblGrid>
              <a:tr h="180801">
                <a:tc>
                  <a:txBody>
                    <a:bodyPr/>
                    <a:lstStyle/>
                    <a:p>
                      <a:pPr algn="l" fontAlgn="b"/>
                      <a:r>
                        <a:rPr lang="en-US" sz="1100" b="1" u="none" strike="noStrike" dirty="0">
                          <a:effectLst/>
                        </a:rPr>
                        <a:t>DCN</a:t>
                      </a:r>
                      <a:endParaRPr lang="en-US" sz="1100" b="1" i="0" u="none" strike="noStrike" dirty="0">
                        <a:solidFill>
                          <a:srgbClr val="000000"/>
                        </a:solidFill>
                        <a:effectLst/>
                        <a:latin typeface="+mj-lt"/>
                      </a:endParaRPr>
                    </a:p>
                  </a:txBody>
                  <a:tcPr marL="7533" marR="7533" marT="7533" marB="0" anchor="b"/>
                </a:tc>
                <a:tc>
                  <a:txBody>
                    <a:bodyPr/>
                    <a:lstStyle/>
                    <a:p>
                      <a:pPr algn="l" fontAlgn="b"/>
                      <a:r>
                        <a:rPr lang="en-US" sz="1100" b="1" u="none" strike="noStrike" dirty="0">
                          <a:effectLst/>
                        </a:rPr>
                        <a:t>Title</a:t>
                      </a:r>
                      <a:endParaRPr lang="en-US" sz="1100" b="1" i="0" u="none" strike="noStrike" dirty="0">
                        <a:solidFill>
                          <a:srgbClr val="000000"/>
                        </a:solidFill>
                        <a:effectLst/>
                        <a:latin typeface="+mj-lt"/>
                      </a:endParaRPr>
                    </a:p>
                  </a:txBody>
                  <a:tcPr marL="7533" marR="7533" marT="7533" marB="0" anchor="b"/>
                </a:tc>
                <a:tc>
                  <a:txBody>
                    <a:bodyPr/>
                    <a:lstStyle/>
                    <a:p>
                      <a:pPr algn="l" fontAlgn="b"/>
                      <a:r>
                        <a:rPr lang="en-US" sz="1100" b="1" u="none" strike="noStrike" dirty="0">
                          <a:effectLst/>
                        </a:rPr>
                        <a:t>Author</a:t>
                      </a:r>
                      <a:endParaRPr lang="en-US" sz="1100" b="1" i="0" u="none" strike="noStrike" dirty="0">
                        <a:solidFill>
                          <a:srgbClr val="000000"/>
                        </a:solidFill>
                        <a:effectLst/>
                        <a:latin typeface="+mj-lt"/>
                      </a:endParaRPr>
                    </a:p>
                  </a:txBody>
                  <a:tcPr marL="7533" marR="7533" marT="7533" marB="0" anchor="b"/>
                </a:tc>
                <a:extLst>
                  <a:ext uri="{0D108BD9-81ED-4DB2-BD59-A6C34878D82A}">
                    <a16:rowId xmlns:a16="http://schemas.microsoft.com/office/drawing/2014/main" val="394106638"/>
                  </a:ext>
                </a:extLst>
              </a:tr>
              <a:tr h="180801">
                <a:tc>
                  <a:txBody>
                    <a:bodyPr/>
                    <a:lstStyle/>
                    <a:p>
                      <a:pPr algn="l" fontAlgn="ctr"/>
                      <a:r>
                        <a:rPr lang="en-US" sz="1100" u="none" strike="noStrike" dirty="0">
                          <a:effectLst/>
                        </a:rPr>
                        <a:t>1392</a:t>
                      </a:r>
                      <a:endParaRPr lang="en-US" sz="1100" b="0" i="0" u="none" strike="noStrike" dirty="0">
                        <a:solidFill>
                          <a:srgbClr val="000000"/>
                        </a:solidFill>
                        <a:effectLst/>
                        <a:latin typeface="+mj-lt"/>
                      </a:endParaRPr>
                    </a:p>
                  </a:txBody>
                  <a:tcPr marL="7533" marR="7533" marT="7533" marB="0" anchor="ctr"/>
                </a:tc>
                <a:tc>
                  <a:txBody>
                    <a:bodyPr/>
                    <a:lstStyle/>
                    <a:p>
                      <a:pPr algn="l" fontAlgn="ctr"/>
                      <a:r>
                        <a:rPr lang="en-US" sz="1100" u="none" strike="noStrike">
                          <a:effectLst/>
                        </a:rPr>
                        <a:t>Beamforming Improvement for UHR</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dirty="0">
                          <a:effectLst/>
                        </a:rPr>
                        <a:t>Eunsung Jeon (Samsung)</a:t>
                      </a:r>
                      <a:endParaRPr lang="en-US" sz="1100" b="0" i="0" u="none" strike="noStrike" dirty="0">
                        <a:solidFill>
                          <a:srgbClr val="000000"/>
                        </a:solidFill>
                        <a:effectLst/>
                        <a:latin typeface="+mj-lt"/>
                      </a:endParaRPr>
                    </a:p>
                  </a:txBody>
                  <a:tcPr marL="7533" marR="7533" marT="7533" marB="0" anchor="ctr"/>
                </a:tc>
                <a:extLst>
                  <a:ext uri="{0D108BD9-81ED-4DB2-BD59-A6C34878D82A}">
                    <a16:rowId xmlns:a16="http://schemas.microsoft.com/office/drawing/2014/main" val="1578560801"/>
                  </a:ext>
                </a:extLst>
              </a:tr>
              <a:tr h="180801">
                <a:tc>
                  <a:txBody>
                    <a:bodyPr/>
                    <a:lstStyle/>
                    <a:p>
                      <a:pPr algn="l" fontAlgn="ctr"/>
                      <a:r>
                        <a:rPr lang="en-US" sz="1100" u="none" strike="noStrike">
                          <a:effectLst/>
                        </a:rPr>
                        <a:t>1393</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Latency Reduction Scheme for UHR</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dirty="0">
                          <a:effectLst/>
                        </a:rPr>
                        <a:t>Wook Bong Lee (Samsung)</a:t>
                      </a:r>
                      <a:endParaRPr lang="en-US" sz="1100" b="0" i="0" u="none" strike="noStrike" dirty="0">
                        <a:solidFill>
                          <a:srgbClr val="000000"/>
                        </a:solidFill>
                        <a:effectLst/>
                        <a:latin typeface="+mj-lt"/>
                      </a:endParaRPr>
                    </a:p>
                  </a:txBody>
                  <a:tcPr marL="7533" marR="7533" marT="7533" marB="0" anchor="ctr"/>
                </a:tc>
                <a:extLst>
                  <a:ext uri="{0D108BD9-81ED-4DB2-BD59-A6C34878D82A}">
                    <a16:rowId xmlns:a16="http://schemas.microsoft.com/office/drawing/2014/main" val="1943113331"/>
                  </a:ext>
                </a:extLst>
              </a:tr>
              <a:tr h="180801">
                <a:tc>
                  <a:txBody>
                    <a:bodyPr/>
                    <a:lstStyle/>
                    <a:p>
                      <a:pPr algn="l" fontAlgn="ctr"/>
                      <a:r>
                        <a:rPr lang="en-US" sz="1100" u="none" strike="noStrike">
                          <a:effectLst/>
                        </a:rPr>
                        <a:t>1394</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Virtual BSS And Multi AP Transmissions</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dirty="0" err="1">
                          <a:effectLst/>
                        </a:rPr>
                        <a:t>Vamadevan</a:t>
                      </a:r>
                      <a:r>
                        <a:rPr lang="en-US" sz="1100" u="none" strike="noStrike" dirty="0">
                          <a:effectLst/>
                        </a:rPr>
                        <a:t> Namboodiri (Samsung)</a:t>
                      </a:r>
                      <a:endParaRPr lang="en-US" sz="1100" b="0" i="0" u="none" strike="noStrike" dirty="0">
                        <a:solidFill>
                          <a:srgbClr val="000000"/>
                        </a:solidFill>
                        <a:effectLst/>
                        <a:latin typeface="+mj-lt"/>
                      </a:endParaRPr>
                    </a:p>
                  </a:txBody>
                  <a:tcPr marL="7533" marR="7533" marT="7533" marB="0" anchor="ctr"/>
                </a:tc>
                <a:extLst>
                  <a:ext uri="{0D108BD9-81ED-4DB2-BD59-A6C34878D82A}">
                    <a16:rowId xmlns:a16="http://schemas.microsoft.com/office/drawing/2014/main" val="3030350397"/>
                  </a:ext>
                </a:extLst>
              </a:tr>
              <a:tr h="180801">
                <a:tc>
                  <a:txBody>
                    <a:bodyPr/>
                    <a:lstStyle/>
                    <a:p>
                      <a:pPr algn="l" fontAlgn="ctr"/>
                      <a:r>
                        <a:rPr lang="en-US" sz="1100" u="none" strike="noStrike">
                          <a:effectLst/>
                        </a:rPr>
                        <a:t>1395</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Thoughts on high frequency band</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dirty="0" err="1">
                          <a:effectLst/>
                        </a:rPr>
                        <a:t>Myeongjin</a:t>
                      </a:r>
                      <a:r>
                        <a:rPr lang="en-US" sz="1100" u="none" strike="noStrike" dirty="0">
                          <a:effectLst/>
                        </a:rPr>
                        <a:t> KIM (Samsung)</a:t>
                      </a:r>
                      <a:endParaRPr lang="en-US" sz="1100" b="0" i="0" u="none" strike="noStrike" dirty="0">
                        <a:solidFill>
                          <a:srgbClr val="000000"/>
                        </a:solidFill>
                        <a:effectLst/>
                        <a:latin typeface="+mj-lt"/>
                      </a:endParaRPr>
                    </a:p>
                  </a:txBody>
                  <a:tcPr marL="7533" marR="7533" marT="7533" marB="0" anchor="ctr"/>
                </a:tc>
                <a:extLst>
                  <a:ext uri="{0D108BD9-81ED-4DB2-BD59-A6C34878D82A}">
                    <a16:rowId xmlns:a16="http://schemas.microsoft.com/office/drawing/2014/main" val="2483042379"/>
                  </a:ext>
                </a:extLst>
              </a:tr>
              <a:tr h="180801">
                <a:tc>
                  <a:txBody>
                    <a:bodyPr/>
                    <a:lstStyle/>
                    <a:p>
                      <a:pPr algn="l" fontAlgn="ctr"/>
                      <a:r>
                        <a:rPr lang="en-US" sz="1100" u="none" strike="noStrike">
                          <a:effectLst/>
                        </a:rPr>
                        <a:t>1515</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A candidate feature: Multi-AP</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Jinyoung Chun</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4191744614"/>
                  </a:ext>
                </a:extLst>
              </a:tr>
              <a:tr h="180801">
                <a:tc>
                  <a:txBody>
                    <a:bodyPr/>
                    <a:lstStyle/>
                    <a:p>
                      <a:pPr algn="l" fontAlgn="ctr"/>
                      <a:r>
                        <a:rPr lang="en-US" sz="1100" u="none" strike="noStrike">
                          <a:effectLst/>
                        </a:rPr>
                        <a:t>1566</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a:effectLst/>
                        </a:rPr>
                        <a:t>Views on UHR</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a:effectLst/>
                        </a:rPr>
                        <a:t>Sigurd Schelstraete</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3525995641"/>
                  </a:ext>
                </a:extLst>
              </a:tr>
              <a:tr h="180614">
                <a:tc>
                  <a:txBody>
                    <a:bodyPr/>
                    <a:lstStyle/>
                    <a:p>
                      <a:pPr algn="l" fontAlgn="ctr"/>
                      <a:r>
                        <a:rPr lang="en-US" sz="1100" u="none" strike="noStrike">
                          <a:effectLst/>
                        </a:rPr>
                        <a:t>1567</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dirty="0">
                          <a:effectLst/>
                        </a:rPr>
                        <a:t>C-OFDMA throughput analysis in various mesh backhaul scenarios</a:t>
                      </a:r>
                      <a:endParaRPr lang="en-US" sz="1100" b="0" i="0" u="none" strike="noStrike" dirty="0">
                        <a:solidFill>
                          <a:srgbClr val="1D2228"/>
                        </a:solidFill>
                        <a:effectLst/>
                        <a:latin typeface="+mj-lt"/>
                      </a:endParaRPr>
                    </a:p>
                  </a:txBody>
                  <a:tcPr marL="7533" marR="7533" marT="7533" marB="0" anchor="ctr"/>
                </a:tc>
                <a:tc>
                  <a:txBody>
                    <a:bodyPr/>
                    <a:lstStyle/>
                    <a:p>
                      <a:pPr algn="l" fontAlgn="ctr"/>
                      <a:r>
                        <a:rPr lang="en-US" sz="1100" u="none" strike="noStrike">
                          <a:effectLst/>
                        </a:rPr>
                        <a:t>Sigurd Schelstraete</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2906799341"/>
                  </a:ext>
                </a:extLst>
              </a:tr>
              <a:tr h="152400">
                <a:tc>
                  <a:txBody>
                    <a:bodyPr/>
                    <a:lstStyle/>
                    <a:p>
                      <a:pPr algn="l" fontAlgn="ctr"/>
                      <a:r>
                        <a:rPr lang="en-US" sz="1100" u="none" strike="noStrike">
                          <a:effectLst/>
                        </a:rPr>
                        <a:t>1580</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a:effectLst/>
                        </a:rPr>
                        <a:t>a Perspective On Proposed Uhr Features For Enterprise Use Cases</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a:effectLst/>
                        </a:rPr>
                        <a:t>Brian Hart</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1658284359"/>
                  </a:ext>
                </a:extLst>
              </a:tr>
              <a:tr h="180801">
                <a:tc>
                  <a:txBody>
                    <a:bodyPr/>
                    <a:lstStyle/>
                    <a:p>
                      <a:pPr algn="l" fontAlgn="ctr"/>
                      <a:r>
                        <a:rPr lang="en-US" sz="1100" u="none" strike="noStrike" dirty="0">
                          <a:effectLst/>
                        </a:rPr>
                        <a:t>1595</a:t>
                      </a:r>
                      <a:endParaRPr lang="en-US" sz="1100" b="0" i="0" u="none" strike="noStrike" dirty="0">
                        <a:solidFill>
                          <a:srgbClr val="1D2228"/>
                        </a:solidFill>
                        <a:effectLst/>
                        <a:latin typeface="+mj-lt"/>
                      </a:endParaRPr>
                    </a:p>
                  </a:txBody>
                  <a:tcPr marL="7533" marR="7533" marT="7533" marB="0" anchor="ctr"/>
                </a:tc>
                <a:tc>
                  <a:txBody>
                    <a:bodyPr/>
                    <a:lstStyle/>
                    <a:p>
                      <a:pPr algn="l" fontAlgn="ctr"/>
                      <a:r>
                        <a:rPr lang="en-US" sz="1100" u="none" strike="noStrike">
                          <a:effectLst/>
                        </a:rPr>
                        <a:t>answering some questions in SG</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laurent Cariou</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1841736217"/>
                  </a:ext>
                </a:extLst>
              </a:tr>
              <a:tr h="180801">
                <a:tc>
                  <a:txBody>
                    <a:bodyPr/>
                    <a:lstStyle/>
                    <a:p>
                      <a:pPr algn="l" fontAlgn="ctr"/>
                      <a:r>
                        <a:rPr lang="en-US" sz="1100" b="0" i="0" u="none" strike="noStrike" dirty="0">
                          <a:solidFill>
                            <a:srgbClr val="1D2228"/>
                          </a:solidFill>
                          <a:effectLst/>
                          <a:latin typeface="Calibri" panose="020F0502020204030204" pitchFamily="34" charset="0"/>
                        </a:rPr>
                        <a:t>1466</a:t>
                      </a:r>
                    </a:p>
                  </a:txBody>
                  <a:tcPr marL="7620" marR="7620" marT="7620" marB="0" anchor="ctr"/>
                </a:tc>
                <a:tc>
                  <a:txBody>
                    <a:bodyPr/>
                    <a:lstStyle/>
                    <a:p>
                      <a:pPr algn="l" fontAlgn="ctr"/>
                      <a:r>
                        <a:rPr lang="en-US" sz="1100" b="0" i="0" u="none" strike="noStrike">
                          <a:solidFill>
                            <a:srgbClr val="000000"/>
                          </a:solidFill>
                          <a:effectLst/>
                          <a:latin typeface="Calibri" panose="020F0502020204030204" pitchFamily="34" charset="0"/>
                        </a:rPr>
                        <a:t>Potential PHY Features for UHR</a:t>
                      </a:r>
                    </a:p>
                  </a:txBody>
                  <a:tcPr marL="7620" marR="7620" marT="7620" marB="0" anchor="ctr"/>
                </a:tc>
                <a:tc>
                  <a:txBody>
                    <a:bodyPr/>
                    <a:lstStyle/>
                    <a:p>
                      <a:pPr algn="l" fontAlgn="ctr"/>
                      <a:r>
                        <a:rPr lang="en-US" sz="1100" b="0" i="0" u="none" strike="noStrike" dirty="0">
                          <a:solidFill>
                            <a:srgbClr val="000000"/>
                          </a:solidFill>
                          <a:effectLst/>
                          <a:latin typeface="Calibri" panose="020F0502020204030204" pitchFamily="34" charset="0"/>
                        </a:rPr>
                        <a:t>Eunsung Park (LG)</a:t>
                      </a:r>
                    </a:p>
                  </a:txBody>
                  <a:tcPr marL="7620" marR="7620" marT="7620" marB="0" anchor="ctr"/>
                </a:tc>
                <a:extLst>
                  <a:ext uri="{0D108BD9-81ED-4DB2-BD59-A6C34878D82A}">
                    <a16:rowId xmlns:a16="http://schemas.microsoft.com/office/drawing/2014/main" val="480868153"/>
                  </a:ext>
                </a:extLst>
              </a:tr>
              <a:tr h="180801">
                <a:tc>
                  <a:txBody>
                    <a:bodyPr/>
                    <a:lstStyle/>
                    <a:p>
                      <a:pPr algn="l" fontAlgn="ctr"/>
                      <a:r>
                        <a:rPr lang="en-US" sz="1100" u="none" strike="noStrike" dirty="0">
                          <a:effectLst/>
                        </a:rPr>
                        <a:t>1493</a:t>
                      </a:r>
                      <a:endParaRPr lang="en-US" sz="1100" b="0" i="0" u="none" strike="noStrike" dirty="0">
                        <a:solidFill>
                          <a:srgbClr val="000000"/>
                        </a:solidFill>
                        <a:effectLst/>
                        <a:latin typeface="+mj-lt"/>
                      </a:endParaRPr>
                    </a:p>
                  </a:txBody>
                  <a:tcPr marL="7533" marR="7533" marT="7533" marB="0" anchor="ctr"/>
                </a:tc>
                <a:tc>
                  <a:txBody>
                    <a:bodyPr/>
                    <a:lstStyle/>
                    <a:p>
                      <a:pPr algn="l" fontAlgn="ctr"/>
                      <a:r>
                        <a:rPr lang="en-US" sz="1100" u="none" strike="noStrike" dirty="0">
                          <a:effectLst/>
                        </a:rPr>
                        <a:t>Use Cases for Wi-Fi Business Solutions in UHR</a:t>
                      </a:r>
                      <a:endParaRPr lang="en-US" sz="1100" b="0" i="0" u="none" strike="noStrike" dirty="0">
                        <a:solidFill>
                          <a:srgbClr val="000000"/>
                        </a:solidFill>
                        <a:effectLst/>
                        <a:latin typeface="+mj-lt"/>
                      </a:endParaRPr>
                    </a:p>
                  </a:txBody>
                  <a:tcPr marL="7533" marR="7533" marT="7533" marB="0" anchor="ctr"/>
                </a:tc>
                <a:tc>
                  <a:txBody>
                    <a:bodyPr/>
                    <a:lstStyle/>
                    <a:p>
                      <a:pPr algn="l" fontAlgn="ctr"/>
                      <a:r>
                        <a:rPr lang="en-US" sz="1100" u="none" strike="noStrike" dirty="0">
                          <a:effectLst/>
                        </a:rPr>
                        <a:t>Akira Kishida</a:t>
                      </a:r>
                      <a:endParaRPr lang="en-US" sz="1100" b="0" i="0" u="none" strike="noStrike" dirty="0">
                        <a:solidFill>
                          <a:srgbClr val="000000"/>
                        </a:solidFill>
                        <a:effectLst/>
                        <a:latin typeface="+mj-lt"/>
                      </a:endParaRPr>
                    </a:p>
                  </a:txBody>
                  <a:tcPr marL="7533" marR="7533" marT="7533" marB="0" anchor="ctr"/>
                </a:tc>
                <a:extLst>
                  <a:ext uri="{0D108BD9-81ED-4DB2-BD59-A6C34878D82A}">
                    <a16:rowId xmlns:a16="http://schemas.microsoft.com/office/drawing/2014/main" val="1150840094"/>
                  </a:ext>
                </a:extLst>
              </a:tr>
              <a:tr h="180801">
                <a:tc>
                  <a:txBody>
                    <a:bodyPr/>
                    <a:lstStyle/>
                    <a:p>
                      <a:pPr algn="l" fontAlgn="ctr"/>
                      <a:r>
                        <a:rPr lang="en-US" sz="1100" u="none" strike="noStrike" dirty="0">
                          <a:effectLst/>
                        </a:rPr>
                        <a:t>1414</a:t>
                      </a:r>
                      <a:endParaRPr lang="en-US" sz="1100" b="0" i="0" u="none" strike="noStrike" dirty="0">
                        <a:solidFill>
                          <a:srgbClr val="000000"/>
                        </a:solidFill>
                        <a:effectLst/>
                        <a:latin typeface="+mj-lt"/>
                      </a:endParaRPr>
                    </a:p>
                  </a:txBody>
                  <a:tcPr marL="7533" marR="7533" marT="7533" marB="0" anchor="ctr"/>
                </a:tc>
                <a:tc>
                  <a:txBody>
                    <a:bodyPr/>
                    <a:lstStyle/>
                    <a:p>
                      <a:pPr algn="l" fontAlgn="ctr"/>
                      <a:r>
                        <a:rPr lang="en-US" sz="1100" u="none" strike="noStrike">
                          <a:effectLst/>
                        </a:rPr>
                        <a:t>low power listening mode</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Xiaogang Chen</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2414575201"/>
                  </a:ext>
                </a:extLst>
              </a:tr>
              <a:tr h="180801">
                <a:tc>
                  <a:txBody>
                    <a:bodyPr/>
                    <a:lstStyle/>
                    <a:p>
                      <a:pPr algn="l" fontAlgn="ctr"/>
                      <a:r>
                        <a:rPr lang="en-US" sz="1100" u="none" strike="noStrike">
                          <a:effectLst/>
                        </a:rPr>
                        <a:t>1516</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a:effectLst/>
                        </a:rPr>
                        <a:t>Considerations on Multi-AP Coordination</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a:effectLst/>
                        </a:rPr>
                        <a:t>Yusuke Tanaka</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411731603"/>
                  </a:ext>
                </a:extLst>
              </a:tr>
              <a:tr h="180801">
                <a:tc>
                  <a:txBody>
                    <a:bodyPr/>
                    <a:lstStyle/>
                    <a:p>
                      <a:pPr algn="l" fontAlgn="ctr"/>
                      <a:r>
                        <a:rPr lang="en-US" sz="1100" u="none" strike="noStrike">
                          <a:effectLst/>
                        </a:rPr>
                        <a:t>1512</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multi-ap-coordination-for-UHR</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James Yee</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2032039174"/>
                  </a:ext>
                </a:extLst>
              </a:tr>
              <a:tr h="180801">
                <a:tc>
                  <a:txBody>
                    <a:bodyPr/>
                    <a:lstStyle/>
                    <a:p>
                      <a:pPr algn="l" fontAlgn="ctr"/>
                      <a:r>
                        <a:rPr lang="en-US" sz="1100" u="none" strike="noStrike">
                          <a:effectLst/>
                        </a:rPr>
                        <a:t>1528</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Enhanced Device Connectivity with Robust QoS Support</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Rubayet Shafin </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1745809459"/>
                  </a:ext>
                </a:extLst>
              </a:tr>
              <a:tr h="180801">
                <a:tc>
                  <a:txBody>
                    <a:bodyPr/>
                    <a:lstStyle/>
                    <a:p>
                      <a:pPr algn="l" fontAlgn="ctr"/>
                      <a:r>
                        <a:rPr lang="en-US" sz="1100" u="none" strike="noStrike">
                          <a:effectLst/>
                        </a:rPr>
                        <a:t>1530</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Multi AP coordination for next-generation Wi-Fi</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Rubayet Shafin </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3793926397"/>
                  </a:ext>
                </a:extLst>
              </a:tr>
              <a:tr h="180801">
                <a:tc>
                  <a:txBody>
                    <a:bodyPr/>
                    <a:lstStyle/>
                    <a:p>
                      <a:pPr algn="l" fontAlgn="ctr"/>
                      <a:r>
                        <a:rPr lang="en-US" sz="1100" u="none" strike="noStrike">
                          <a:effectLst/>
                        </a:rPr>
                        <a:t>1556</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Multi-AP Coordination for Low Latency Traffic Delivery</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Liuming Lu</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2182844994"/>
                  </a:ext>
                </a:extLst>
              </a:tr>
              <a:tr h="180801">
                <a:tc>
                  <a:txBody>
                    <a:bodyPr/>
                    <a:lstStyle/>
                    <a:p>
                      <a:pPr algn="l" fontAlgn="ctr"/>
                      <a:r>
                        <a:rPr lang="en-US" sz="1100" u="none" strike="noStrike">
                          <a:effectLst/>
                        </a:rPr>
                        <a:t>1398</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RR-TAG mmWave Spectrum Survey</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Rich Kennedy</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2341372244"/>
                  </a:ext>
                </a:extLst>
              </a:tr>
              <a:tr h="180801">
                <a:tc>
                  <a:txBody>
                    <a:bodyPr/>
                    <a:lstStyle/>
                    <a:p>
                      <a:pPr algn="l" fontAlgn="ctr"/>
                      <a:r>
                        <a:rPr lang="en-US" sz="1100" u="none" strike="noStrike">
                          <a:effectLst/>
                        </a:rPr>
                        <a:t>1519</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Requirements of Low Latency in UHR</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Simon Shu</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3916680450"/>
                  </a:ext>
                </a:extLst>
              </a:tr>
              <a:tr h="180801">
                <a:tc>
                  <a:txBody>
                    <a:bodyPr/>
                    <a:lstStyle/>
                    <a:p>
                      <a:pPr algn="l" fontAlgn="ctr"/>
                      <a:r>
                        <a:rPr lang="en-US" sz="1100" u="none" strike="noStrike">
                          <a:effectLst/>
                        </a:rPr>
                        <a:t>1518</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802.11 UHR SG Proposed PAR</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Ming Gan</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2483214084"/>
                  </a:ext>
                </a:extLst>
              </a:tr>
              <a:tr h="180801">
                <a:tc>
                  <a:txBody>
                    <a:bodyPr/>
                    <a:lstStyle/>
                    <a:p>
                      <a:pPr algn="l" fontAlgn="ct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dirty="0">
                          <a:effectLst/>
                        </a:rPr>
                        <a:t>follow up</a:t>
                      </a:r>
                      <a:endParaRPr lang="en-US" sz="1100" b="0" i="0" u="none" strike="noStrike" dirty="0">
                        <a:solidFill>
                          <a:srgbClr val="000000"/>
                        </a:solidFill>
                        <a:effectLst/>
                        <a:latin typeface="+mj-lt"/>
                      </a:endParaRPr>
                    </a:p>
                  </a:txBody>
                  <a:tcPr marL="7533" marR="7533" marT="7533" marB="0" anchor="ctr"/>
                </a:tc>
                <a:tc>
                  <a:txBody>
                    <a:bodyPr/>
                    <a:lstStyle/>
                    <a:p>
                      <a:pPr algn="l" fontAlgn="ctr"/>
                      <a:r>
                        <a:rPr lang="en-US" sz="1100" u="none" strike="noStrike" dirty="0">
                          <a:effectLst/>
                        </a:rPr>
                        <a:t>Vinko Erceg</a:t>
                      </a:r>
                      <a:endParaRPr lang="en-US" sz="1100" b="0" i="0" u="none" strike="noStrike" dirty="0">
                        <a:solidFill>
                          <a:srgbClr val="000000"/>
                        </a:solidFill>
                        <a:effectLst/>
                        <a:latin typeface="+mj-lt"/>
                      </a:endParaRPr>
                    </a:p>
                  </a:txBody>
                  <a:tcPr marL="7533" marR="7533" marT="7533" marB="0" anchor="ctr"/>
                </a:tc>
                <a:extLst>
                  <a:ext uri="{0D108BD9-81ED-4DB2-BD59-A6C34878D82A}">
                    <a16:rowId xmlns:a16="http://schemas.microsoft.com/office/drawing/2014/main" val="1526173035"/>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32326-8E9D-41C3-9D51-423DEB68446E}"/>
              </a:ext>
            </a:extLst>
          </p:cNvPr>
          <p:cNvSpPr>
            <a:spLocks noGrp="1"/>
          </p:cNvSpPr>
          <p:nvPr>
            <p:ph type="title"/>
          </p:nvPr>
        </p:nvSpPr>
        <p:spPr/>
        <p:txBody>
          <a:bodyPr/>
          <a:lstStyle/>
          <a:p>
            <a:r>
              <a:rPr lang="en-US" dirty="0"/>
              <a:t>Submissions this week</a:t>
            </a:r>
          </a:p>
        </p:txBody>
      </p:sp>
      <p:sp>
        <p:nvSpPr>
          <p:cNvPr id="7" name="Content Placeholder 6">
            <a:extLst>
              <a:ext uri="{FF2B5EF4-FFF2-40B4-BE49-F238E27FC236}">
                <a16:creationId xmlns:a16="http://schemas.microsoft.com/office/drawing/2014/main" id="{D6154935-434B-4650-8F22-7E61271DFDF7}"/>
              </a:ext>
            </a:extLst>
          </p:cNvPr>
          <p:cNvSpPr>
            <a:spLocks noGrp="1"/>
          </p:cNvSpPr>
          <p:nvPr>
            <p:ph idx="1"/>
          </p:nvPr>
        </p:nvSpPr>
        <p:spPr/>
        <p:txBody>
          <a:bodyPr/>
          <a:lstStyle/>
          <a:p>
            <a:pPr>
              <a:buFont typeface="Arial" panose="020B0604020202020204" pitchFamily="34" charset="0"/>
              <a:buChar char="•"/>
            </a:pPr>
            <a:r>
              <a:rPr lang="en-US" sz="2000" dirty="0"/>
              <a:t>Target of 25 mins including Q&amp;A per submission</a:t>
            </a:r>
          </a:p>
          <a:p>
            <a:pPr lvl="1">
              <a:buFont typeface="Arial" panose="020B0604020202020204" pitchFamily="34" charset="0"/>
              <a:buChar char="•"/>
            </a:pPr>
            <a:r>
              <a:rPr lang="en-US" sz="1800" dirty="0"/>
              <a:t>4 submissions per timeslot</a:t>
            </a:r>
          </a:p>
          <a:p>
            <a:pPr>
              <a:buFont typeface="Arial" panose="020B0604020202020204" pitchFamily="34" charset="0"/>
              <a:buChar char="•"/>
            </a:pPr>
            <a:endParaRPr lang="en-US" sz="2000" dirty="0"/>
          </a:p>
          <a:p>
            <a:pPr>
              <a:buFont typeface="Arial" panose="020B0604020202020204" pitchFamily="34" charset="0"/>
              <a:buChar char="•"/>
            </a:pPr>
            <a:r>
              <a:rPr lang="en-US" sz="2000" dirty="0"/>
              <a:t>Intent to group submissions on similar topics together</a:t>
            </a:r>
          </a:p>
          <a:p>
            <a:pPr>
              <a:buFont typeface="Arial" panose="020B0604020202020204" pitchFamily="34" charset="0"/>
              <a:buChar char="•"/>
            </a:pPr>
            <a:endParaRPr lang="en-US" sz="2000" dirty="0"/>
          </a:p>
          <a:p>
            <a:pPr>
              <a:buFont typeface="Arial" panose="020B0604020202020204" pitchFamily="34" charset="0"/>
              <a:buChar char="•"/>
            </a:pPr>
            <a:r>
              <a:rPr lang="en-US" sz="2000" dirty="0"/>
              <a:t>Too many contributions for the 3 timeslots we have this week</a:t>
            </a:r>
          </a:p>
          <a:p>
            <a:pPr lvl="1">
              <a:buFont typeface="Arial" panose="020B0604020202020204" pitchFamily="34" charset="0"/>
              <a:buChar char="•"/>
            </a:pPr>
            <a:r>
              <a:rPr lang="en-US" sz="1800" dirty="0"/>
              <a:t>Contributions in the queue will be presented in follow-up conference calls</a:t>
            </a:r>
          </a:p>
        </p:txBody>
      </p:sp>
      <p:sp>
        <p:nvSpPr>
          <p:cNvPr id="5" name="Slide Number Placeholder 4">
            <a:extLst>
              <a:ext uri="{FF2B5EF4-FFF2-40B4-BE49-F238E27FC236}">
                <a16:creationId xmlns:a16="http://schemas.microsoft.com/office/drawing/2014/main" id="{50A7D652-3BD8-4B49-A031-299CA000A49E}"/>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4" name="Footer Placeholder 3">
            <a:extLst>
              <a:ext uri="{FF2B5EF4-FFF2-40B4-BE49-F238E27FC236}">
                <a16:creationId xmlns:a16="http://schemas.microsoft.com/office/drawing/2014/main" id="{4D4FA842-4875-45FD-9A2C-7541A5843F6C}"/>
              </a:ext>
            </a:extLst>
          </p:cNvPr>
          <p:cNvSpPr>
            <a:spLocks noGrp="1"/>
          </p:cNvSpPr>
          <p:nvPr>
            <p:ph type="ftr" idx="14"/>
          </p:nvPr>
        </p:nvSpPr>
        <p:spPr/>
        <p:txBody>
          <a:bodyPr/>
          <a:lstStyle/>
          <a:p>
            <a:r>
              <a:rPr lang="en-GB"/>
              <a:t>Laurent Cariou, Intel</a:t>
            </a:r>
            <a:endParaRPr lang="en-GB" dirty="0"/>
          </a:p>
        </p:txBody>
      </p:sp>
      <p:sp>
        <p:nvSpPr>
          <p:cNvPr id="3" name="Date Placeholder 2">
            <a:extLst>
              <a:ext uri="{FF2B5EF4-FFF2-40B4-BE49-F238E27FC236}">
                <a16:creationId xmlns:a16="http://schemas.microsoft.com/office/drawing/2014/main" id="{84A90D14-1667-43DF-B424-013F19C68F38}"/>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71656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Registration for the September 802 wireless interim session</a:t>
            </a:r>
          </a:p>
        </p:txBody>
      </p:sp>
      <p:sp>
        <p:nvSpPr>
          <p:cNvPr id="3" name="Content Placeholder 2"/>
          <p:cNvSpPr>
            <a:spLocks noGrp="1"/>
          </p:cNvSpPr>
          <p:nvPr>
            <p:ph idx="1"/>
          </p:nvPr>
        </p:nvSpPr>
        <p:spPr>
          <a:xfrm>
            <a:off x="685801" y="2286000"/>
            <a:ext cx="7770813" cy="3427811"/>
          </a:xfrm>
        </p:spPr>
        <p:txBody>
          <a:bodyPr/>
          <a:lstStyle/>
          <a:p>
            <a:pPr>
              <a:buFont typeface="Arial" panose="020B0604020202020204" pitchFamily="34" charset="0"/>
              <a:buChar char="•"/>
            </a:pPr>
            <a:r>
              <a:rPr lang="en-US" sz="1600" dirty="0"/>
              <a:t>This meeting is part of the September 802 wireless interim session</a:t>
            </a:r>
          </a:p>
          <a:p>
            <a:pPr>
              <a:buFont typeface="Arial" panose="020B0604020202020204" pitchFamily="34" charset="0"/>
              <a:buChar char="•"/>
            </a:pPr>
            <a:endParaRPr lang="en-US" sz="1600" dirty="0"/>
          </a:p>
          <a:p>
            <a:pPr>
              <a:buFont typeface="Arial" panose="020B0604020202020204" pitchFamily="34" charset="0"/>
              <a:buChar char="•"/>
            </a:pPr>
            <a:r>
              <a:rPr lang="en-US" sz="1600" dirty="0"/>
              <a:t>You must pay the registration fee whether attending in-person or remotely</a:t>
            </a:r>
          </a:p>
          <a:p>
            <a:pPr>
              <a:buFont typeface="Arial" panose="020B0604020202020204" pitchFamily="34" charset="0"/>
              <a:buChar char="•"/>
            </a:pPr>
            <a:endParaRPr lang="en-US" sz="1600" dirty="0"/>
          </a:p>
          <a:p>
            <a:pPr>
              <a:buFont typeface="Arial" panose="020B0604020202020204" pitchFamily="34" charset="0"/>
              <a:buChar char="•"/>
            </a:pPr>
            <a:r>
              <a:rPr lang="en-US" sz="1600" dirty="0"/>
              <a:t>If you have not already done so, you can register here: </a:t>
            </a:r>
            <a:r>
              <a:rPr lang="en-US" sz="1600" dirty="0">
                <a:hlinkClick r:id="rId2"/>
              </a:rPr>
              <a:t>https://web.cvent.com/event/ae5c1e5a-6074-492a-9cd7-16b5ddc15864/summary</a:t>
            </a: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If you do not intend to register for this session you must leave this meeting and, if you have logged attendance on IMAT, email the 802.11 chair or vice chairs to have your attendance cancelled</a:t>
            </a:r>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83BB6-F789-4E84-AEAA-4013A8722DD9}"/>
              </a:ext>
            </a:extLst>
          </p:cNvPr>
          <p:cNvSpPr>
            <a:spLocks noGrp="1"/>
          </p:cNvSpPr>
          <p:nvPr>
            <p:ph type="title"/>
          </p:nvPr>
        </p:nvSpPr>
        <p:spPr/>
        <p:txBody>
          <a:bodyPr/>
          <a:lstStyle/>
          <a:p>
            <a:r>
              <a:rPr lang="en-US" dirty="0"/>
              <a:t>Submission’s List sorted by general topic</a:t>
            </a:r>
          </a:p>
        </p:txBody>
      </p:sp>
      <p:sp>
        <p:nvSpPr>
          <p:cNvPr id="3" name="Date Placeholder 2">
            <a:extLst>
              <a:ext uri="{FF2B5EF4-FFF2-40B4-BE49-F238E27FC236}">
                <a16:creationId xmlns:a16="http://schemas.microsoft.com/office/drawing/2014/main" id="{E074D443-6B90-4D08-829E-A76243D57243}"/>
              </a:ext>
            </a:extLst>
          </p:cNvPr>
          <p:cNvSpPr>
            <a:spLocks noGrp="1"/>
          </p:cNvSpPr>
          <p:nvPr>
            <p:ph type="dt" idx="10"/>
          </p:nvPr>
        </p:nvSpPr>
        <p:spPr/>
        <p:txBody>
          <a:bodyPr/>
          <a:lstStyle/>
          <a:p>
            <a:r>
              <a:rPr lang="en-US"/>
              <a:t>September 2022</a:t>
            </a:r>
            <a:endParaRPr lang="en-GB" dirty="0"/>
          </a:p>
        </p:txBody>
      </p:sp>
      <p:sp>
        <p:nvSpPr>
          <p:cNvPr id="4" name="Footer Placeholder 3">
            <a:extLst>
              <a:ext uri="{FF2B5EF4-FFF2-40B4-BE49-F238E27FC236}">
                <a16:creationId xmlns:a16="http://schemas.microsoft.com/office/drawing/2014/main" id="{6B807AE6-8018-498F-8196-180911DC7BEA}"/>
              </a:ext>
            </a:extLst>
          </p:cNvPr>
          <p:cNvSpPr>
            <a:spLocks noGrp="1"/>
          </p:cNvSpPr>
          <p:nvPr>
            <p:ph type="ftr" idx="11"/>
          </p:nvPr>
        </p:nvSpPr>
        <p:spPr/>
        <p:txBody>
          <a:bodyPr/>
          <a:lstStyle/>
          <a:p>
            <a:r>
              <a:rPr lang="en-GB"/>
              <a:t>Laurent Cariou, Intel</a:t>
            </a:r>
            <a:endParaRPr lang="en-GB" dirty="0"/>
          </a:p>
        </p:txBody>
      </p:sp>
      <p:sp>
        <p:nvSpPr>
          <p:cNvPr id="5" name="Slide Number Placeholder 4">
            <a:extLst>
              <a:ext uri="{FF2B5EF4-FFF2-40B4-BE49-F238E27FC236}">
                <a16:creationId xmlns:a16="http://schemas.microsoft.com/office/drawing/2014/main" id="{7762B0AA-C8CD-486A-8F09-6692FE780927}"/>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EF922032-A4CD-491F-811D-D67FA4A028FF}"/>
              </a:ext>
            </a:extLst>
          </p:cNvPr>
          <p:cNvGraphicFramePr>
            <a:graphicFrameLocks noGrp="1"/>
          </p:cNvGraphicFramePr>
          <p:nvPr>
            <p:extLst>
              <p:ext uri="{D42A27DB-BD31-4B8C-83A1-F6EECF244321}">
                <p14:modId xmlns:p14="http://schemas.microsoft.com/office/powerpoint/2010/main" val="2563827924"/>
              </p:ext>
            </p:extLst>
          </p:nvPr>
        </p:nvGraphicFramePr>
        <p:xfrm>
          <a:off x="1340568" y="1905000"/>
          <a:ext cx="5974632" cy="4284600"/>
        </p:xfrm>
        <a:graphic>
          <a:graphicData uri="http://schemas.openxmlformats.org/drawingml/2006/table">
            <a:tbl>
              <a:tblPr>
                <a:tableStyleId>{5940675A-B579-460E-94D1-54222C63F5DA}</a:tableStyleId>
              </a:tblPr>
              <a:tblGrid>
                <a:gridCol w="150983">
                  <a:extLst>
                    <a:ext uri="{9D8B030D-6E8A-4147-A177-3AD203B41FA5}">
                      <a16:colId xmlns:a16="http://schemas.microsoft.com/office/drawing/2014/main" val="2750387645"/>
                    </a:ext>
                  </a:extLst>
                </a:gridCol>
                <a:gridCol w="323536">
                  <a:extLst>
                    <a:ext uri="{9D8B030D-6E8A-4147-A177-3AD203B41FA5}">
                      <a16:colId xmlns:a16="http://schemas.microsoft.com/office/drawing/2014/main" val="4025364002"/>
                    </a:ext>
                  </a:extLst>
                </a:gridCol>
                <a:gridCol w="3570880">
                  <a:extLst>
                    <a:ext uri="{9D8B030D-6E8A-4147-A177-3AD203B41FA5}">
                      <a16:colId xmlns:a16="http://schemas.microsoft.com/office/drawing/2014/main" val="751187196"/>
                    </a:ext>
                  </a:extLst>
                </a:gridCol>
                <a:gridCol w="1929233">
                  <a:extLst>
                    <a:ext uri="{9D8B030D-6E8A-4147-A177-3AD203B41FA5}">
                      <a16:colId xmlns:a16="http://schemas.microsoft.com/office/drawing/2014/main" val="1675033676"/>
                    </a:ext>
                  </a:extLst>
                </a:gridCol>
              </a:tblGrid>
              <a:tr h="171384">
                <a:tc gridSpan="3">
                  <a:txBody>
                    <a:bodyPr/>
                    <a:lstStyle/>
                    <a:p>
                      <a:pPr algn="l" fontAlgn="b"/>
                      <a:r>
                        <a:rPr lang="en-US" sz="1000" b="1" u="none" strike="noStrike" dirty="0">
                          <a:effectLst/>
                        </a:rPr>
                        <a:t>Technical: M-AP</a:t>
                      </a:r>
                      <a:endParaRPr lang="en-US" sz="1000" b="1" i="0" u="none" strike="noStrike" dirty="0">
                        <a:solidFill>
                          <a:srgbClr val="000000"/>
                        </a:solidFill>
                        <a:effectLst/>
                        <a:latin typeface="Calibri" panose="020F0502020204030204" pitchFamily="34" charset="0"/>
                      </a:endParaRPr>
                    </a:p>
                  </a:txBody>
                  <a:tcPr marL="7141" marR="7141" marT="7141"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7141" marR="7141" marT="7141" marB="0" anchor="b"/>
                </a:tc>
                <a:extLst>
                  <a:ext uri="{0D108BD9-81ED-4DB2-BD59-A6C34878D82A}">
                    <a16:rowId xmlns:a16="http://schemas.microsoft.com/office/drawing/2014/main" val="4278948624"/>
                  </a:ext>
                </a:extLst>
              </a:tr>
              <a:tr h="171384">
                <a:tc>
                  <a:txBody>
                    <a:bodyPr/>
                    <a:lstStyle/>
                    <a:p>
                      <a:pPr algn="r"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900" u="none" strike="noStrike">
                          <a:effectLst/>
                        </a:rPr>
                        <a:t>1394</a:t>
                      </a:r>
                      <a:endParaRPr lang="en-US" sz="900" b="0" i="0" u="none" strike="noStrike">
                        <a:solidFill>
                          <a:srgbClr val="000000"/>
                        </a:solidFill>
                        <a:effectLst/>
                        <a:latin typeface="Arial" panose="020B0604020202020204" pitchFamily="34" charset="0"/>
                      </a:endParaRPr>
                    </a:p>
                  </a:txBody>
                  <a:tcPr marL="7141" marR="7141" marT="7141" marB="0" anchor="ctr"/>
                </a:tc>
                <a:tc>
                  <a:txBody>
                    <a:bodyPr/>
                    <a:lstStyle/>
                    <a:p>
                      <a:pPr algn="l" fontAlgn="ctr"/>
                      <a:r>
                        <a:rPr lang="en-US" sz="900" u="none" strike="noStrike">
                          <a:effectLst/>
                        </a:rPr>
                        <a:t>Virtual BSS And Multi AP Transmissions</a:t>
                      </a:r>
                      <a:endParaRPr lang="en-US" sz="900" b="0" i="0" u="none" strike="noStrike">
                        <a:solidFill>
                          <a:srgbClr val="000000"/>
                        </a:solidFill>
                        <a:effectLst/>
                        <a:latin typeface="Arial" panose="020B0604020202020204" pitchFamily="34" charset="0"/>
                      </a:endParaRPr>
                    </a:p>
                  </a:txBody>
                  <a:tcPr marL="7141" marR="7141" marT="7141" marB="0" anchor="ctr"/>
                </a:tc>
                <a:tc>
                  <a:txBody>
                    <a:bodyPr/>
                    <a:lstStyle/>
                    <a:p>
                      <a:pPr algn="l" fontAlgn="ctr"/>
                      <a:r>
                        <a:rPr lang="en-US" sz="1000" u="none" strike="noStrike">
                          <a:effectLst/>
                        </a:rPr>
                        <a:t>Vamadevan Namboodiri (Samsung)</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3808023055"/>
                  </a:ext>
                </a:extLst>
              </a:tr>
              <a:tr h="171384">
                <a:tc>
                  <a:txBody>
                    <a:bodyPr/>
                    <a:lstStyle/>
                    <a:p>
                      <a:pPr algn="r"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900" u="none" strike="noStrike">
                          <a:effectLst/>
                        </a:rPr>
                        <a:t>1515</a:t>
                      </a:r>
                      <a:endParaRPr lang="en-US" sz="900" b="0" i="0" u="none" strike="noStrike">
                        <a:solidFill>
                          <a:srgbClr val="000000"/>
                        </a:solidFill>
                        <a:effectLst/>
                        <a:latin typeface="Arial" panose="020B0604020202020204" pitchFamily="34" charset="0"/>
                      </a:endParaRPr>
                    </a:p>
                  </a:txBody>
                  <a:tcPr marL="7141" marR="7141" marT="7141" marB="0" anchor="ctr"/>
                </a:tc>
                <a:tc>
                  <a:txBody>
                    <a:bodyPr/>
                    <a:lstStyle/>
                    <a:p>
                      <a:pPr algn="l" fontAlgn="ctr"/>
                      <a:r>
                        <a:rPr lang="en-US" sz="1000" u="none" strike="noStrike">
                          <a:effectLst/>
                        </a:rPr>
                        <a:t>A candidate feature: Multi-AP</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Jinyoung Chun</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4067617464"/>
                  </a:ext>
                </a:extLst>
              </a:tr>
              <a:tr h="171384">
                <a:tc>
                  <a:txBody>
                    <a:bodyPr/>
                    <a:lstStyle/>
                    <a:p>
                      <a:pPr algn="r" fontAlgn="b"/>
                      <a:r>
                        <a:rPr lang="en-US" sz="1000" u="none" strike="noStrike">
                          <a:effectLst/>
                        </a:rPr>
                        <a:t>3</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1567</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C-OFDMA throughput analysis in various mesh backhaul scenarios</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Sigurd Schelstraete</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454721894"/>
                  </a:ext>
                </a:extLst>
              </a:tr>
              <a:tr h="171384">
                <a:tc>
                  <a:txBody>
                    <a:bodyPr/>
                    <a:lstStyle/>
                    <a:p>
                      <a:pPr algn="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1516</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Considerations on Multi-AP Coordination</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Yusuke Tanaka</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1768476936"/>
                  </a:ext>
                </a:extLst>
              </a:tr>
              <a:tr h="171384">
                <a:tc>
                  <a:txBody>
                    <a:bodyPr/>
                    <a:lstStyle/>
                    <a:p>
                      <a:pPr algn="r" fontAlgn="b"/>
                      <a:r>
                        <a:rPr lang="en-US" sz="1000" u="none" strike="noStrike">
                          <a:effectLst/>
                        </a:rPr>
                        <a:t>5</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1512</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multi-ap-coordination-for-UHR</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James Yee</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2590835709"/>
                  </a:ext>
                </a:extLst>
              </a:tr>
              <a:tr h="171384">
                <a:tc>
                  <a:txBody>
                    <a:bodyPr/>
                    <a:lstStyle/>
                    <a:p>
                      <a:pPr algn="r" fontAlgn="b"/>
                      <a:r>
                        <a:rPr lang="en-US" sz="1000" u="none" strike="noStrike">
                          <a:effectLst/>
                        </a:rPr>
                        <a:t>6</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1530</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Multi AP coordination for next-generation Wi-Fi</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Rubayet Shafin </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1739820024"/>
                  </a:ext>
                </a:extLst>
              </a:tr>
              <a:tr h="171384">
                <a:tc>
                  <a:txBody>
                    <a:bodyPr/>
                    <a:lstStyle/>
                    <a:p>
                      <a:pPr algn="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1556</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Multi-AP Coordination for Low Latency Traffic Delivery</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Liuming Lu</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3172004575"/>
                  </a:ext>
                </a:extLst>
              </a:tr>
              <a:tr h="171384">
                <a:tc gridSpan="3">
                  <a:txBody>
                    <a:bodyPr/>
                    <a:lstStyle/>
                    <a:p>
                      <a:pPr algn="l" fontAlgn="b"/>
                      <a:r>
                        <a:rPr lang="en-US" sz="1000" b="1" u="none" strike="noStrike" dirty="0">
                          <a:effectLst/>
                        </a:rPr>
                        <a:t>General views and band support</a:t>
                      </a:r>
                      <a:endParaRPr lang="en-US" sz="1000" b="1" i="0" u="none" strike="noStrike" dirty="0">
                        <a:solidFill>
                          <a:srgbClr val="000000"/>
                        </a:solidFill>
                        <a:effectLst/>
                        <a:latin typeface="Calibri" panose="020F0502020204030204" pitchFamily="34" charset="0"/>
                      </a:endParaRPr>
                    </a:p>
                  </a:txBody>
                  <a:tcPr marL="7141" marR="7141" marT="7141"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7141" marR="7141" marT="7141" marB="0" anchor="b"/>
                </a:tc>
                <a:extLst>
                  <a:ext uri="{0D108BD9-81ED-4DB2-BD59-A6C34878D82A}">
                    <a16:rowId xmlns:a16="http://schemas.microsoft.com/office/drawing/2014/main" val="346716141"/>
                  </a:ext>
                </a:extLst>
              </a:tr>
              <a:tr h="171384">
                <a:tc>
                  <a:txBody>
                    <a:bodyPr/>
                    <a:lstStyle/>
                    <a:p>
                      <a:pPr algn="r"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900" u="none" strike="noStrike">
                          <a:effectLst/>
                        </a:rPr>
                        <a:t>1395</a:t>
                      </a:r>
                      <a:endParaRPr lang="en-US" sz="900" b="0" i="0" u="none" strike="noStrike">
                        <a:solidFill>
                          <a:srgbClr val="000000"/>
                        </a:solidFill>
                        <a:effectLst/>
                        <a:latin typeface="Arial" panose="020B0604020202020204" pitchFamily="34" charset="0"/>
                      </a:endParaRPr>
                    </a:p>
                  </a:txBody>
                  <a:tcPr marL="7141" marR="7141" marT="7141" marB="0" anchor="ctr"/>
                </a:tc>
                <a:tc>
                  <a:txBody>
                    <a:bodyPr/>
                    <a:lstStyle/>
                    <a:p>
                      <a:pPr algn="l" fontAlgn="ctr"/>
                      <a:r>
                        <a:rPr lang="en-US" sz="900" u="none" strike="noStrike">
                          <a:effectLst/>
                        </a:rPr>
                        <a:t>Thoughts on high frequency band</a:t>
                      </a:r>
                      <a:endParaRPr lang="en-US" sz="900" b="0" i="0" u="none" strike="noStrike">
                        <a:solidFill>
                          <a:srgbClr val="000000"/>
                        </a:solidFill>
                        <a:effectLst/>
                        <a:latin typeface="Arial" panose="020B0604020202020204" pitchFamily="34" charset="0"/>
                      </a:endParaRPr>
                    </a:p>
                  </a:txBody>
                  <a:tcPr marL="7141" marR="7141" marT="7141" marB="0" anchor="ctr"/>
                </a:tc>
                <a:tc>
                  <a:txBody>
                    <a:bodyPr/>
                    <a:lstStyle/>
                    <a:p>
                      <a:pPr algn="l" fontAlgn="ctr"/>
                      <a:r>
                        <a:rPr lang="en-US" sz="1000" u="none" strike="noStrike">
                          <a:effectLst/>
                        </a:rPr>
                        <a:t>Myeongjin KIM (Samsung)</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770879908"/>
                  </a:ext>
                </a:extLst>
              </a:tr>
              <a:tr h="171384">
                <a:tc>
                  <a:txBody>
                    <a:bodyPr/>
                    <a:lstStyle/>
                    <a:p>
                      <a:pPr algn="r"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1566</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Views on UHR</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Sigurd Schelstraete</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1302568080"/>
                  </a:ext>
                </a:extLst>
              </a:tr>
              <a:tr h="171384">
                <a:tc>
                  <a:txBody>
                    <a:bodyPr/>
                    <a:lstStyle/>
                    <a:p>
                      <a:pPr algn="r" fontAlgn="b"/>
                      <a:r>
                        <a:rPr lang="en-US" sz="1000" u="none" strike="noStrike">
                          <a:effectLst/>
                        </a:rPr>
                        <a:t>3</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1580</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a Perspective On Proposed Uhr Features For Enterprise Use Cases</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Brian Hart</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3040473512"/>
                  </a:ext>
                </a:extLst>
              </a:tr>
              <a:tr h="171384">
                <a:tc>
                  <a:txBody>
                    <a:bodyPr/>
                    <a:lstStyle/>
                    <a:p>
                      <a:pPr algn="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1595</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answering some questions in SG</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laurent Cariou</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585211506"/>
                  </a:ext>
                </a:extLst>
              </a:tr>
              <a:tr h="171384">
                <a:tc>
                  <a:txBody>
                    <a:bodyPr/>
                    <a:lstStyle/>
                    <a:p>
                      <a:pPr algn="r" fontAlgn="b"/>
                      <a:r>
                        <a:rPr lang="en-US" sz="1000" u="none" strike="noStrike">
                          <a:effectLst/>
                        </a:rPr>
                        <a:t>5</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1398</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RR-TAG mmWave Spectrum Survey</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Rich Kennedy</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410562839"/>
                  </a:ext>
                </a:extLst>
              </a:tr>
              <a:tr h="171384">
                <a:tc>
                  <a:txBody>
                    <a:bodyPr/>
                    <a:lstStyle/>
                    <a:p>
                      <a:pPr algn="r" fontAlgn="b"/>
                      <a:r>
                        <a:rPr lang="en-US" sz="1000" u="none" strike="noStrike">
                          <a:effectLst/>
                        </a:rPr>
                        <a:t>6</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1518</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802.11 UHR SG Proposed PAR</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Ming Gan</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1371610013"/>
                  </a:ext>
                </a:extLst>
              </a:tr>
              <a:tr h="171384">
                <a:tc>
                  <a:txBody>
                    <a:bodyPr/>
                    <a:lstStyle/>
                    <a:p>
                      <a:pPr algn="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b"/>
                      <a:r>
                        <a:rPr lang="en-US" sz="1000" u="none" strike="noStrike" dirty="0">
                          <a:effectLst/>
                        </a:rPr>
                        <a:t>follow up</a:t>
                      </a:r>
                      <a:endParaRPr lang="en-US" sz="1000" b="0" i="0" u="none" strike="noStrike" dirty="0">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Vinko Erceg</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3310369722"/>
                  </a:ext>
                </a:extLst>
              </a:tr>
              <a:tr h="171384">
                <a:tc gridSpan="3">
                  <a:txBody>
                    <a:bodyPr/>
                    <a:lstStyle/>
                    <a:p>
                      <a:pPr algn="l" fontAlgn="b"/>
                      <a:r>
                        <a:rPr lang="en-US" sz="1000" b="1" u="none" strike="noStrike" dirty="0">
                          <a:effectLst/>
                        </a:rPr>
                        <a:t>Use cases and requirements</a:t>
                      </a:r>
                      <a:endParaRPr lang="en-US" sz="1000" b="1" i="0" u="none" strike="noStrike" dirty="0">
                        <a:solidFill>
                          <a:srgbClr val="000000"/>
                        </a:solidFill>
                        <a:effectLst/>
                        <a:latin typeface="Calibri" panose="020F0502020204030204" pitchFamily="34" charset="0"/>
                      </a:endParaRPr>
                    </a:p>
                  </a:txBody>
                  <a:tcPr marL="7141" marR="7141" marT="7141"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7141" marR="7141" marT="7141" marB="0" anchor="b"/>
                </a:tc>
                <a:extLst>
                  <a:ext uri="{0D108BD9-81ED-4DB2-BD59-A6C34878D82A}">
                    <a16:rowId xmlns:a16="http://schemas.microsoft.com/office/drawing/2014/main" val="640003957"/>
                  </a:ext>
                </a:extLst>
              </a:tr>
              <a:tr h="171384">
                <a:tc>
                  <a:txBody>
                    <a:bodyPr/>
                    <a:lstStyle/>
                    <a:p>
                      <a:pPr algn="r"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1493</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Use Cases for Wi-Fi Business Solutions in UHR</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Akira Kishida</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3848176193"/>
                  </a:ext>
                </a:extLst>
              </a:tr>
              <a:tr h="171384">
                <a:tc>
                  <a:txBody>
                    <a:bodyPr/>
                    <a:lstStyle/>
                    <a:p>
                      <a:pPr algn="r"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1519</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Requirements of Low Latency in UHR</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Simon Shu</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3084469004"/>
                  </a:ext>
                </a:extLst>
              </a:tr>
              <a:tr h="171384">
                <a:tc gridSpan="3">
                  <a:txBody>
                    <a:bodyPr/>
                    <a:lstStyle/>
                    <a:p>
                      <a:pPr algn="l" fontAlgn="b"/>
                      <a:r>
                        <a:rPr lang="en-US" sz="1000" b="1" u="none" strike="noStrike" dirty="0" err="1">
                          <a:effectLst/>
                        </a:rPr>
                        <a:t>Misc</a:t>
                      </a:r>
                      <a:r>
                        <a:rPr lang="en-US" sz="1000" b="1" u="none" strike="noStrike" dirty="0">
                          <a:effectLst/>
                        </a:rPr>
                        <a:t> technical</a:t>
                      </a:r>
                      <a:endParaRPr lang="en-US" sz="1000" b="1" i="0" u="none" strike="noStrike" dirty="0">
                        <a:solidFill>
                          <a:srgbClr val="000000"/>
                        </a:solidFill>
                        <a:effectLst/>
                        <a:latin typeface="Calibri" panose="020F0502020204030204" pitchFamily="34" charset="0"/>
                      </a:endParaRPr>
                    </a:p>
                  </a:txBody>
                  <a:tcPr marL="7141" marR="7141" marT="7141"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7141" marR="7141" marT="7141" marB="0" anchor="b"/>
                </a:tc>
                <a:extLst>
                  <a:ext uri="{0D108BD9-81ED-4DB2-BD59-A6C34878D82A}">
                    <a16:rowId xmlns:a16="http://schemas.microsoft.com/office/drawing/2014/main" val="2044321367"/>
                  </a:ext>
                </a:extLst>
              </a:tr>
              <a:tr h="171384">
                <a:tc>
                  <a:txBody>
                    <a:bodyPr/>
                    <a:lstStyle/>
                    <a:p>
                      <a:pPr algn="r" fontAlgn="b"/>
                      <a:r>
                        <a:rPr lang="en-US" sz="1000" u="none" strike="noStrike" dirty="0">
                          <a:effectLst/>
                        </a:rPr>
                        <a:t>1</a:t>
                      </a:r>
                      <a:endParaRPr lang="en-US" sz="1000" b="0" i="0" u="none" strike="noStrike" dirty="0">
                        <a:solidFill>
                          <a:srgbClr val="000000"/>
                        </a:solidFill>
                        <a:effectLst/>
                        <a:latin typeface="Calibri" panose="020F0502020204030204" pitchFamily="34" charset="0"/>
                      </a:endParaRPr>
                    </a:p>
                  </a:txBody>
                  <a:tcPr marL="7141" marR="7141" marT="7141" marB="0" anchor="b"/>
                </a:tc>
                <a:tc>
                  <a:txBody>
                    <a:bodyPr/>
                    <a:lstStyle/>
                    <a:p>
                      <a:pPr algn="l" fontAlgn="ctr"/>
                      <a:r>
                        <a:rPr lang="en-US" sz="900" u="none" strike="noStrike">
                          <a:effectLst/>
                        </a:rPr>
                        <a:t>1392</a:t>
                      </a:r>
                      <a:endParaRPr lang="en-US" sz="900" b="0" i="0" u="none" strike="noStrike">
                        <a:solidFill>
                          <a:srgbClr val="000000"/>
                        </a:solidFill>
                        <a:effectLst/>
                        <a:latin typeface="Arial" panose="020B0604020202020204" pitchFamily="34" charset="0"/>
                      </a:endParaRPr>
                    </a:p>
                  </a:txBody>
                  <a:tcPr marL="7141" marR="7141" marT="7141" marB="0" anchor="ctr"/>
                </a:tc>
                <a:tc>
                  <a:txBody>
                    <a:bodyPr/>
                    <a:lstStyle/>
                    <a:p>
                      <a:pPr algn="l" fontAlgn="ctr"/>
                      <a:r>
                        <a:rPr lang="en-US" sz="900" u="none" strike="noStrike" dirty="0">
                          <a:effectLst/>
                        </a:rPr>
                        <a:t>Beamforming Improvement for UHR</a:t>
                      </a:r>
                      <a:endParaRPr lang="en-US" sz="900" b="0" i="0" u="none" strike="noStrike" dirty="0">
                        <a:solidFill>
                          <a:srgbClr val="000000"/>
                        </a:solidFill>
                        <a:effectLst/>
                        <a:latin typeface="Arial" panose="020B0604020202020204" pitchFamily="34" charset="0"/>
                      </a:endParaRPr>
                    </a:p>
                  </a:txBody>
                  <a:tcPr marL="7141" marR="7141" marT="7141" marB="0" anchor="ctr"/>
                </a:tc>
                <a:tc>
                  <a:txBody>
                    <a:bodyPr/>
                    <a:lstStyle/>
                    <a:p>
                      <a:pPr algn="l" fontAlgn="ctr"/>
                      <a:r>
                        <a:rPr lang="en-US" sz="1000" u="none" strike="noStrike">
                          <a:effectLst/>
                        </a:rPr>
                        <a:t>Eunsung Jeon (Samsung)</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92073212"/>
                  </a:ext>
                </a:extLst>
              </a:tr>
              <a:tr h="171384">
                <a:tc>
                  <a:txBody>
                    <a:bodyPr/>
                    <a:lstStyle/>
                    <a:p>
                      <a:pPr algn="r" fontAlgn="b"/>
                      <a:r>
                        <a:rPr lang="en-US" sz="1000" u="none" strike="noStrike" dirty="0">
                          <a:effectLst/>
                        </a:rPr>
                        <a:t>2</a:t>
                      </a:r>
                      <a:endParaRPr lang="en-US" sz="1000" b="0" i="0" u="none" strike="noStrike" dirty="0">
                        <a:solidFill>
                          <a:srgbClr val="000000"/>
                        </a:solidFill>
                        <a:effectLst/>
                        <a:latin typeface="Calibri" panose="020F0502020204030204" pitchFamily="34" charset="0"/>
                      </a:endParaRPr>
                    </a:p>
                  </a:txBody>
                  <a:tcPr marL="7141" marR="7141" marT="7141" marB="0" anchor="b"/>
                </a:tc>
                <a:tc>
                  <a:txBody>
                    <a:bodyPr/>
                    <a:lstStyle/>
                    <a:p>
                      <a:pPr algn="l" fontAlgn="ctr"/>
                      <a:r>
                        <a:rPr lang="en-US" sz="900" u="none" strike="noStrike">
                          <a:effectLst/>
                        </a:rPr>
                        <a:t>1393</a:t>
                      </a:r>
                      <a:endParaRPr lang="en-US" sz="900" b="0" i="0" u="none" strike="noStrike">
                        <a:solidFill>
                          <a:srgbClr val="000000"/>
                        </a:solidFill>
                        <a:effectLst/>
                        <a:latin typeface="Arial" panose="020B0604020202020204" pitchFamily="34" charset="0"/>
                      </a:endParaRPr>
                    </a:p>
                  </a:txBody>
                  <a:tcPr marL="7141" marR="7141" marT="7141" marB="0" anchor="ctr"/>
                </a:tc>
                <a:tc>
                  <a:txBody>
                    <a:bodyPr/>
                    <a:lstStyle/>
                    <a:p>
                      <a:pPr algn="l" fontAlgn="ctr"/>
                      <a:r>
                        <a:rPr lang="en-US" sz="900" u="none" strike="noStrike" dirty="0">
                          <a:effectLst/>
                        </a:rPr>
                        <a:t>Latency Reduction Scheme for UHR</a:t>
                      </a:r>
                      <a:endParaRPr lang="en-US" sz="900" b="0" i="0" u="none" strike="noStrike" dirty="0">
                        <a:solidFill>
                          <a:srgbClr val="000000"/>
                        </a:solidFill>
                        <a:effectLst/>
                        <a:latin typeface="Arial" panose="020B0604020202020204" pitchFamily="34" charset="0"/>
                      </a:endParaRPr>
                    </a:p>
                  </a:txBody>
                  <a:tcPr marL="7141" marR="7141" marT="7141" marB="0" anchor="ctr"/>
                </a:tc>
                <a:tc>
                  <a:txBody>
                    <a:bodyPr/>
                    <a:lstStyle/>
                    <a:p>
                      <a:pPr algn="l" fontAlgn="ctr"/>
                      <a:r>
                        <a:rPr lang="en-US" sz="1000" u="none" strike="noStrike" dirty="0">
                          <a:effectLst/>
                        </a:rPr>
                        <a:t>Wook Bong Lee (Samsung)</a:t>
                      </a:r>
                      <a:endParaRPr lang="en-US" sz="1000" b="0" i="0" u="none" strike="noStrike" dirty="0">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2376110537"/>
                  </a:ext>
                </a:extLst>
              </a:tr>
              <a:tr h="171384">
                <a:tc>
                  <a:txBody>
                    <a:bodyPr/>
                    <a:lstStyle/>
                    <a:p>
                      <a:pPr algn="r" fontAlgn="b"/>
                      <a:r>
                        <a:rPr lang="en-US" sz="1000" b="0" i="0" u="none" strike="noStrike" dirty="0">
                          <a:solidFill>
                            <a:srgbClr val="000000"/>
                          </a:solidFill>
                          <a:effectLst/>
                          <a:latin typeface="Calibri" panose="020F0502020204030204" pitchFamily="34" charset="0"/>
                        </a:rPr>
                        <a:t>3</a:t>
                      </a:r>
                    </a:p>
                  </a:txBody>
                  <a:tcPr marL="7141" marR="7141" marT="7141" marB="0" anchor="b"/>
                </a:tc>
                <a:tc>
                  <a:txBody>
                    <a:bodyPr/>
                    <a:lstStyle/>
                    <a:p>
                      <a:pPr algn="l" fontAlgn="ctr"/>
                      <a:r>
                        <a:rPr lang="en-US" sz="1000" b="0" i="0" u="none" strike="noStrike" dirty="0">
                          <a:solidFill>
                            <a:srgbClr val="1D2228"/>
                          </a:solidFill>
                          <a:effectLst/>
                          <a:latin typeface="+mj-lt"/>
                        </a:rPr>
                        <a:t>1466</a:t>
                      </a:r>
                    </a:p>
                  </a:txBody>
                  <a:tcPr marL="7620" marR="7620" marT="7620" marB="0" anchor="ctr"/>
                </a:tc>
                <a:tc>
                  <a:txBody>
                    <a:bodyPr/>
                    <a:lstStyle/>
                    <a:p>
                      <a:pPr algn="l" fontAlgn="ctr"/>
                      <a:r>
                        <a:rPr lang="en-US" sz="1000" b="0" i="0" u="none" strike="noStrike">
                          <a:solidFill>
                            <a:srgbClr val="000000"/>
                          </a:solidFill>
                          <a:effectLst/>
                          <a:latin typeface="+mj-lt"/>
                        </a:rPr>
                        <a:t>Potential PHY Features for UHR</a:t>
                      </a:r>
                    </a:p>
                  </a:txBody>
                  <a:tcPr marL="7620" marR="7620" marT="7620" marB="0" anchor="ctr"/>
                </a:tc>
                <a:tc>
                  <a:txBody>
                    <a:bodyPr/>
                    <a:lstStyle/>
                    <a:p>
                      <a:pPr algn="l" fontAlgn="ctr"/>
                      <a:r>
                        <a:rPr lang="en-US" sz="1000" b="0" i="0" u="none" strike="noStrike" dirty="0">
                          <a:solidFill>
                            <a:srgbClr val="000000"/>
                          </a:solidFill>
                          <a:effectLst/>
                          <a:latin typeface="+mj-lt"/>
                        </a:rPr>
                        <a:t>Eunsung Park (LG)</a:t>
                      </a:r>
                    </a:p>
                  </a:txBody>
                  <a:tcPr marL="7620" marR="7620" marT="7620" marB="0" anchor="ctr"/>
                </a:tc>
                <a:extLst>
                  <a:ext uri="{0D108BD9-81ED-4DB2-BD59-A6C34878D82A}">
                    <a16:rowId xmlns:a16="http://schemas.microsoft.com/office/drawing/2014/main" val="242230014"/>
                  </a:ext>
                </a:extLst>
              </a:tr>
              <a:tr h="171384">
                <a:tc>
                  <a:txBody>
                    <a:bodyPr/>
                    <a:lstStyle/>
                    <a:p>
                      <a:pPr algn="r" fontAlgn="b"/>
                      <a:r>
                        <a:rPr lang="en-US" sz="1000" b="0" i="0" u="none" strike="noStrike" dirty="0">
                          <a:solidFill>
                            <a:srgbClr val="000000"/>
                          </a:solidFill>
                          <a:effectLst/>
                          <a:latin typeface="Calibri" panose="020F0502020204030204" pitchFamily="34" charset="0"/>
                        </a:rPr>
                        <a:t>4</a:t>
                      </a:r>
                    </a:p>
                  </a:txBody>
                  <a:tcPr marL="7141" marR="7141" marT="7141" marB="0" anchor="b"/>
                </a:tc>
                <a:tc>
                  <a:txBody>
                    <a:bodyPr/>
                    <a:lstStyle/>
                    <a:p>
                      <a:pPr algn="l" fontAlgn="ctr"/>
                      <a:r>
                        <a:rPr lang="en-US" sz="1000" u="none" strike="noStrike" dirty="0">
                          <a:effectLst/>
                        </a:rPr>
                        <a:t>1414</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low power listening mode</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Xiaogang Chen</a:t>
                      </a:r>
                      <a:endParaRPr lang="en-US" sz="1000" b="0" i="0" u="none" strike="noStrike" dirty="0">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1845247824"/>
                  </a:ext>
                </a:extLst>
              </a:tr>
              <a:tr h="171384">
                <a:tc>
                  <a:txBody>
                    <a:bodyPr/>
                    <a:lstStyle/>
                    <a:p>
                      <a:pPr algn="r" fontAlgn="b"/>
                      <a:r>
                        <a:rPr lang="en-US" sz="1000" b="0" i="0" u="none" strike="noStrike" dirty="0">
                          <a:solidFill>
                            <a:srgbClr val="000000"/>
                          </a:solidFill>
                          <a:effectLst/>
                          <a:latin typeface="Calibri" panose="020F0502020204030204" pitchFamily="34" charset="0"/>
                        </a:rPr>
                        <a:t>5</a:t>
                      </a:r>
                    </a:p>
                  </a:txBody>
                  <a:tcPr marL="7141" marR="7141" marT="7141" marB="0" anchor="b"/>
                </a:tc>
                <a:tc>
                  <a:txBody>
                    <a:bodyPr/>
                    <a:lstStyle/>
                    <a:p>
                      <a:pPr algn="l" fontAlgn="ctr"/>
                      <a:r>
                        <a:rPr lang="en-US" sz="1000" u="none" strike="noStrike">
                          <a:effectLst/>
                        </a:rPr>
                        <a:t>1528</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Enhanced Device Connectivity with Robust QoS Support</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Rubayet Shafin </a:t>
                      </a:r>
                      <a:endParaRPr lang="en-US" sz="1000" b="0" i="0" u="none" strike="noStrike" dirty="0">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4093806528"/>
                  </a:ext>
                </a:extLst>
              </a:tr>
            </a:tbl>
          </a:graphicData>
        </a:graphic>
      </p:graphicFrame>
    </p:spTree>
    <p:extLst>
      <p:ext uri="{BB962C8B-B14F-4D97-AF65-F5344CB8AC3E}">
        <p14:creationId xmlns:p14="http://schemas.microsoft.com/office/powerpoint/2010/main" val="39461675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Agenda–EVE</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 for Technical M-AP category:</a:t>
            </a:r>
          </a:p>
          <a:p>
            <a:pPr lvl="1">
              <a:buFont typeface="Arial" panose="020B0604020202020204" pitchFamily="34" charset="0"/>
              <a:buChar char="•"/>
            </a:pPr>
            <a:r>
              <a:rPr lang="en-GB" sz="1600" dirty="0"/>
              <a:t>1394	Virtual BSS And Multi AP Transmissions</a:t>
            </a:r>
          </a:p>
          <a:p>
            <a:pPr lvl="1">
              <a:buFont typeface="Arial" panose="020B0604020202020204" pitchFamily="34" charset="0"/>
              <a:buChar char="•"/>
            </a:pPr>
            <a:r>
              <a:rPr lang="en-GB" sz="1600" dirty="0"/>
              <a:t>1515	A candidate feature: Multi-AP</a:t>
            </a:r>
          </a:p>
          <a:p>
            <a:pPr lvl="1">
              <a:buFont typeface="Arial" panose="020B0604020202020204" pitchFamily="34" charset="0"/>
              <a:buChar char="•"/>
            </a:pPr>
            <a:r>
              <a:rPr lang="en-GB" sz="1600" dirty="0"/>
              <a:t>1567	C-OFDMA throughput analysis in various mesh backhaul scenarios</a:t>
            </a:r>
          </a:p>
          <a:p>
            <a:pPr lvl="1">
              <a:buFont typeface="Arial" panose="020B0604020202020204" pitchFamily="34" charset="0"/>
              <a:buChar char="•"/>
            </a:pPr>
            <a:r>
              <a:rPr lang="en-GB" sz="1600" dirty="0"/>
              <a:t>1516	Considerations on Multi-AP Coordination</a:t>
            </a:r>
          </a:p>
          <a:p>
            <a:pPr lvl="1">
              <a:buFont typeface="Arial" panose="020B0604020202020204" pitchFamily="34" charset="0"/>
              <a:buChar char="•"/>
            </a:pPr>
            <a:endParaRPr lang="en-GB" sz="1600" dirty="0"/>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 for General views and band support category:</a:t>
            </a:r>
          </a:p>
          <a:p>
            <a:pPr lvl="1">
              <a:buFont typeface="Arial" panose="020B0604020202020204" pitchFamily="34" charset="0"/>
              <a:buChar char="•"/>
            </a:pPr>
            <a:r>
              <a:rPr lang="en-US" sz="1600" dirty="0"/>
              <a:t>1395	Thoughts on high frequency band</a:t>
            </a:r>
          </a:p>
          <a:p>
            <a:pPr lvl="1">
              <a:buFont typeface="Arial" panose="020B0604020202020204" pitchFamily="34" charset="0"/>
              <a:buChar char="•"/>
            </a:pPr>
            <a:r>
              <a:rPr lang="en-US" sz="1600" dirty="0"/>
              <a:t>1566	Views on UHR</a:t>
            </a:r>
          </a:p>
          <a:p>
            <a:pPr lvl="1">
              <a:buFont typeface="Arial" panose="020B0604020202020204" pitchFamily="34" charset="0"/>
              <a:buChar char="•"/>
            </a:pPr>
            <a:r>
              <a:rPr lang="en-US" sz="1600" dirty="0"/>
              <a:t>1580	a Perspective On Proposed </a:t>
            </a:r>
            <a:r>
              <a:rPr lang="en-US" sz="1600" dirty="0" err="1"/>
              <a:t>Uhr</a:t>
            </a:r>
            <a:r>
              <a:rPr lang="en-US" sz="1600" dirty="0"/>
              <a:t> Features For Enterprise Use Cases</a:t>
            </a:r>
          </a:p>
          <a:p>
            <a:pPr lvl="1">
              <a:buFont typeface="Arial" panose="020B0604020202020204" pitchFamily="34" charset="0"/>
              <a:buChar char="•"/>
            </a:pPr>
            <a:r>
              <a:rPr lang="en-US" sz="1600" dirty="0"/>
              <a:t>1595	answering some questions in SG</a:t>
            </a:r>
          </a:p>
          <a:p>
            <a:pPr marL="457200" lvl="1" indent="0"/>
            <a:endParaRPr lang="en-GB" sz="1600" dirty="0"/>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Submissions for Use case and requirements category</a:t>
            </a:r>
          </a:p>
          <a:p>
            <a:pPr lvl="1">
              <a:buFont typeface="Arial" panose="020B0604020202020204" pitchFamily="34" charset="0"/>
              <a:buChar char="•"/>
            </a:pPr>
            <a:r>
              <a:rPr lang="en-US" sz="1200" dirty="0"/>
              <a:t>1493	Use Cases for Wi-Fi Business Solutions in UHR</a:t>
            </a:r>
          </a:p>
          <a:p>
            <a:pPr lvl="1">
              <a:buFont typeface="Arial" panose="020B0604020202020204" pitchFamily="34" charset="0"/>
              <a:buChar char="•"/>
            </a:pPr>
            <a:r>
              <a:rPr lang="en-US" sz="1200" dirty="0"/>
              <a:t>1519	Requirements of Low Latency in UHR</a:t>
            </a:r>
          </a:p>
          <a:p>
            <a:pPr>
              <a:buFont typeface="Arial" panose="020B0604020202020204" pitchFamily="34" charset="0"/>
              <a:buChar char="•"/>
            </a:pPr>
            <a:r>
              <a:rPr lang="en-GB" sz="1600" dirty="0"/>
              <a:t>Submissions for </a:t>
            </a:r>
            <a:r>
              <a:rPr lang="en-GB" sz="1600" dirty="0" err="1"/>
              <a:t>Misc</a:t>
            </a:r>
            <a:r>
              <a:rPr lang="en-GB" sz="1600" dirty="0"/>
              <a:t> technical category</a:t>
            </a:r>
          </a:p>
          <a:p>
            <a:pPr lvl="1">
              <a:buFont typeface="Arial" panose="020B0604020202020204" pitchFamily="34" charset="0"/>
              <a:buChar char="•"/>
            </a:pPr>
            <a:r>
              <a:rPr lang="en-US" sz="1200" dirty="0"/>
              <a:t>1392	Beamforming Improvement for UHR</a:t>
            </a:r>
          </a:p>
          <a:p>
            <a:pPr lvl="1">
              <a:buFont typeface="Arial" panose="020B0604020202020204" pitchFamily="34" charset="0"/>
              <a:buChar char="•"/>
            </a:pPr>
            <a:r>
              <a:rPr lang="en-US" sz="1200" dirty="0"/>
              <a:t>1393	Latency Reduction Scheme for UHR</a:t>
            </a:r>
            <a:endParaRPr lang="en-GB" sz="1600" dirty="0"/>
          </a:p>
          <a:p>
            <a:pPr lvl="1">
              <a:buFont typeface="Arial" panose="020B0604020202020204" pitchFamily="34" charset="0"/>
              <a:buChar char="•"/>
            </a:pPr>
            <a:endParaRPr lang="en-GB" sz="1200" dirty="0"/>
          </a:p>
          <a:p>
            <a:pPr lvl="0">
              <a:buFont typeface="Arial" panose="020B0604020202020204" pitchFamily="34" charset="0"/>
              <a:buChar char="•"/>
            </a:pPr>
            <a:r>
              <a:rPr lang="en-US" sz="1600" dirty="0"/>
              <a:t>Goals for November 2022</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106120</TotalTime>
  <Words>2631</Words>
  <Application>Microsoft Office PowerPoint</Application>
  <PresentationFormat>On-screen Show (4:3)</PresentationFormat>
  <Paragraphs>423</Paragraphs>
  <Slides>23</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Monotype Sorts</vt:lpstr>
      <vt:lpstr>Times New Roman</vt:lpstr>
      <vt:lpstr>Wingdings</vt:lpstr>
      <vt:lpstr>Office Theme</vt:lpstr>
      <vt:lpstr>Document</vt:lpstr>
      <vt:lpstr>UHR Study Group September 2022 Meeting Agenda</vt:lpstr>
      <vt:lpstr>Registration for the September 802 wireless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this week</vt:lpstr>
      <vt:lpstr>Submission’s List sorted by general topic</vt:lpstr>
      <vt:lpstr>Tuesday Agenda–EVE</vt:lpstr>
      <vt:lpstr>Wednesday Agenda–AM2</vt:lpstr>
      <vt:lpstr>Thursday Agenda-PM1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1423</cp:revision>
  <cp:lastPrinted>1601-01-01T00:00:00Z</cp:lastPrinted>
  <dcterms:created xsi:type="dcterms:W3CDTF">2017-01-26T15:28:16Z</dcterms:created>
  <dcterms:modified xsi:type="dcterms:W3CDTF">2022-09-13T19:23:53Z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