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69" r:id="rId20"/>
    <p:sldId id="2368" r:id="rId21"/>
    <p:sldId id="2367" r:id="rId22"/>
    <p:sldId id="334" r:id="rId23"/>
    <p:sldId id="356"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73636E2E-B78B-4030-9429-F86F8D5D599A}"/>
    <pc:docChg chg="modSld">
      <pc:chgData name="Cariou, Laurent" userId="4453f93f-2ed2-46e8-bb8c-3237fbfdd40b" providerId="ADAL" clId="{73636E2E-B78B-4030-9429-F86F8D5D599A}" dt="2022-09-13T18:46:15.814" v="5" actId="20577"/>
      <pc:docMkLst>
        <pc:docMk/>
      </pc:docMkLst>
      <pc:sldChg chg="modSp mod">
        <pc:chgData name="Cariou, Laurent" userId="4453f93f-2ed2-46e8-bb8c-3237fbfdd40b" providerId="ADAL" clId="{73636E2E-B78B-4030-9429-F86F8D5D599A}" dt="2022-09-13T18:46:15.814" v="5" actId="20577"/>
        <pc:sldMkLst>
          <pc:docMk/>
          <pc:sldMk cId="0" sldId="256"/>
        </pc:sldMkLst>
        <pc:spChg chg="mod">
          <ac:chgData name="Cariou, Laurent" userId="4453f93f-2ed2-46e8-bb8c-3237fbfdd40b" providerId="ADAL" clId="{73636E2E-B78B-4030-9429-F86F8D5D599A}" dt="2022-09-13T18:46:15.814" v="5" actId="20577"/>
          <ac:spMkLst>
            <pc:docMk/>
            <pc:sldMk cId="0" sldId="256"/>
            <ac:spMk id="307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802.11-22/1295r1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September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PM1,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26450929"/>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C929BC28-8120-44DC-BDFA-634B11E56A91}"/>
              </a:ext>
            </a:extLst>
          </p:cNvPr>
          <p:cNvGraphicFramePr>
            <a:graphicFrameLocks noGrp="1"/>
          </p:cNvGraphicFramePr>
          <p:nvPr>
            <p:extLst>
              <p:ext uri="{D42A27DB-BD31-4B8C-83A1-F6EECF244321}">
                <p14:modId xmlns:p14="http://schemas.microsoft.com/office/powerpoint/2010/main" val="3234478328"/>
              </p:ext>
            </p:extLst>
          </p:nvPr>
        </p:nvGraphicFramePr>
        <p:xfrm>
          <a:off x="1045483" y="1981200"/>
          <a:ext cx="6803117" cy="3791006"/>
        </p:xfrm>
        <a:graphic>
          <a:graphicData uri="http://schemas.openxmlformats.org/drawingml/2006/table">
            <a:tbl>
              <a:tblPr>
                <a:tableStyleId>{5940675A-B579-460E-94D1-54222C63F5DA}</a:tableStyleId>
              </a:tblPr>
              <a:tblGrid>
                <a:gridCol w="651796">
                  <a:extLst>
                    <a:ext uri="{9D8B030D-6E8A-4147-A177-3AD203B41FA5}">
                      <a16:colId xmlns:a16="http://schemas.microsoft.com/office/drawing/2014/main" val="1356771568"/>
                    </a:ext>
                  </a:extLst>
                </a:gridCol>
                <a:gridCol w="3965090">
                  <a:extLst>
                    <a:ext uri="{9D8B030D-6E8A-4147-A177-3AD203B41FA5}">
                      <a16:colId xmlns:a16="http://schemas.microsoft.com/office/drawing/2014/main" val="421743291"/>
                    </a:ext>
                  </a:extLst>
                </a:gridCol>
                <a:gridCol w="2186231">
                  <a:extLst>
                    <a:ext uri="{9D8B030D-6E8A-4147-A177-3AD203B41FA5}">
                      <a16:colId xmlns:a16="http://schemas.microsoft.com/office/drawing/2014/main" val="2893796242"/>
                    </a:ext>
                  </a:extLst>
                </a:gridCol>
              </a:tblGrid>
              <a:tr h="180801">
                <a:tc>
                  <a:txBody>
                    <a:bodyPr/>
                    <a:lstStyle/>
                    <a:p>
                      <a:pPr algn="l" fontAlgn="b"/>
                      <a:r>
                        <a:rPr lang="en-US" sz="1100" b="1" u="none" strike="noStrike" dirty="0">
                          <a:effectLst/>
                        </a:rPr>
                        <a:t>DCN</a:t>
                      </a:r>
                      <a:endParaRPr lang="en-US" sz="1100" b="1" i="0" u="none" strike="noStrike" dirty="0">
                        <a:solidFill>
                          <a:srgbClr val="000000"/>
                        </a:solidFill>
                        <a:effectLst/>
                        <a:latin typeface="+mj-lt"/>
                      </a:endParaRPr>
                    </a:p>
                  </a:txBody>
                  <a:tcPr marL="7533" marR="7533" marT="7533" marB="0" anchor="b"/>
                </a:tc>
                <a:tc>
                  <a:txBody>
                    <a:bodyPr/>
                    <a:lstStyle/>
                    <a:p>
                      <a:pPr algn="l" fontAlgn="b"/>
                      <a:r>
                        <a:rPr lang="en-US" sz="1100" b="1" u="none" strike="noStrike" dirty="0">
                          <a:effectLst/>
                        </a:rPr>
                        <a:t>Title</a:t>
                      </a:r>
                      <a:endParaRPr lang="en-US" sz="1100" b="1" i="0" u="none" strike="noStrike" dirty="0">
                        <a:solidFill>
                          <a:srgbClr val="000000"/>
                        </a:solidFill>
                        <a:effectLst/>
                        <a:latin typeface="+mj-lt"/>
                      </a:endParaRPr>
                    </a:p>
                  </a:txBody>
                  <a:tcPr marL="7533" marR="7533" marT="7533" marB="0" anchor="b"/>
                </a:tc>
                <a:tc>
                  <a:txBody>
                    <a:bodyPr/>
                    <a:lstStyle/>
                    <a:p>
                      <a:pPr algn="l" fontAlgn="b"/>
                      <a:r>
                        <a:rPr lang="en-US" sz="1100" b="1" u="none" strike="noStrike" dirty="0">
                          <a:effectLst/>
                        </a:rPr>
                        <a:t>Author</a:t>
                      </a:r>
                      <a:endParaRPr lang="en-US" sz="1100" b="1" i="0" u="none" strike="noStrike" dirty="0">
                        <a:solidFill>
                          <a:srgbClr val="000000"/>
                        </a:solidFill>
                        <a:effectLst/>
                        <a:latin typeface="+mj-lt"/>
                      </a:endParaRPr>
                    </a:p>
                  </a:txBody>
                  <a:tcPr marL="7533" marR="7533" marT="7533" marB="0" anchor="b"/>
                </a:tc>
                <a:extLst>
                  <a:ext uri="{0D108BD9-81ED-4DB2-BD59-A6C34878D82A}">
                    <a16:rowId xmlns:a16="http://schemas.microsoft.com/office/drawing/2014/main" val="394106638"/>
                  </a:ext>
                </a:extLst>
              </a:tr>
              <a:tr h="180801">
                <a:tc>
                  <a:txBody>
                    <a:bodyPr/>
                    <a:lstStyle/>
                    <a:p>
                      <a:pPr algn="l" fontAlgn="ctr"/>
                      <a:r>
                        <a:rPr lang="en-US" sz="1100" u="none" strike="noStrike" dirty="0">
                          <a:effectLst/>
                        </a:rPr>
                        <a:t>1392</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a:effectLst/>
                        </a:rPr>
                        <a:t>Beamforming Improvement for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Eunsung Jeon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578560801"/>
                  </a:ext>
                </a:extLst>
              </a:tr>
              <a:tr h="180801">
                <a:tc>
                  <a:txBody>
                    <a:bodyPr/>
                    <a:lstStyle/>
                    <a:p>
                      <a:pPr algn="l" fontAlgn="ctr"/>
                      <a:r>
                        <a:rPr lang="en-US" sz="1100" u="none" strike="noStrike">
                          <a:effectLst/>
                        </a:rPr>
                        <a:t>1393</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Latency Reduction Scheme for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Wook Bong Lee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943113331"/>
                  </a:ext>
                </a:extLst>
              </a:tr>
              <a:tr h="180801">
                <a:tc>
                  <a:txBody>
                    <a:bodyPr/>
                    <a:lstStyle/>
                    <a:p>
                      <a:pPr algn="l" fontAlgn="ctr"/>
                      <a:r>
                        <a:rPr lang="en-US" sz="1100" u="none" strike="noStrike">
                          <a:effectLst/>
                        </a:rPr>
                        <a:t>1394</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Virtual BSS And Multi AP Transmissions</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err="1">
                          <a:effectLst/>
                        </a:rPr>
                        <a:t>Vamadevan</a:t>
                      </a:r>
                      <a:r>
                        <a:rPr lang="en-US" sz="1100" u="none" strike="noStrike" dirty="0">
                          <a:effectLst/>
                        </a:rPr>
                        <a:t> Namboodiri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3030350397"/>
                  </a:ext>
                </a:extLst>
              </a:tr>
              <a:tr h="180801">
                <a:tc>
                  <a:txBody>
                    <a:bodyPr/>
                    <a:lstStyle/>
                    <a:p>
                      <a:pPr algn="l" fontAlgn="ctr"/>
                      <a:r>
                        <a:rPr lang="en-US" sz="1100" u="none" strike="noStrike">
                          <a:effectLst/>
                        </a:rPr>
                        <a:t>1395</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Thoughts on high frequency band</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err="1">
                          <a:effectLst/>
                        </a:rPr>
                        <a:t>Myeongjin</a:t>
                      </a:r>
                      <a:r>
                        <a:rPr lang="en-US" sz="1100" u="none" strike="noStrike" dirty="0">
                          <a:effectLst/>
                        </a:rPr>
                        <a:t> KIM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2483042379"/>
                  </a:ext>
                </a:extLst>
              </a:tr>
              <a:tr h="180801">
                <a:tc>
                  <a:txBody>
                    <a:bodyPr/>
                    <a:lstStyle/>
                    <a:p>
                      <a:pPr algn="l" fontAlgn="ctr"/>
                      <a:r>
                        <a:rPr lang="en-US" sz="1100" u="none" strike="noStrike">
                          <a:effectLst/>
                        </a:rPr>
                        <a:t>1515</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A candidate feature: Multi-AP</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Jinyoung Chun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4191744614"/>
                  </a:ext>
                </a:extLst>
              </a:tr>
              <a:tr h="180801">
                <a:tc>
                  <a:txBody>
                    <a:bodyPr/>
                    <a:lstStyle/>
                    <a:p>
                      <a:pPr algn="l" fontAlgn="ctr"/>
                      <a:r>
                        <a:rPr lang="en-US" sz="1100" u="none" strike="noStrike">
                          <a:effectLst/>
                        </a:rPr>
                        <a:t>1566</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Views on UHR</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Sigurd Schelstraete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525995641"/>
                  </a:ext>
                </a:extLst>
              </a:tr>
              <a:tr h="180614">
                <a:tc>
                  <a:txBody>
                    <a:bodyPr/>
                    <a:lstStyle/>
                    <a:p>
                      <a:pPr algn="l" fontAlgn="ctr"/>
                      <a:r>
                        <a:rPr lang="en-US" sz="1100" u="none" strike="noStrike">
                          <a:effectLst/>
                        </a:rPr>
                        <a:t>1567</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dirty="0">
                          <a:effectLst/>
                        </a:rPr>
                        <a:t>C-OFDMA throughput analysis in various mesh backhaul scenarios</a:t>
                      </a:r>
                      <a:endParaRPr lang="en-US" sz="1100" b="0" i="0" u="none" strike="noStrike" dirty="0">
                        <a:solidFill>
                          <a:srgbClr val="1D2228"/>
                        </a:solidFill>
                        <a:effectLst/>
                        <a:latin typeface="+mj-lt"/>
                      </a:endParaRPr>
                    </a:p>
                  </a:txBody>
                  <a:tcPr marL="7533" marR="7533" marT="7533" marB="0" anchor="ctr"/>
                </a:tc>
                <a:tc>
                  <a:txBody>
                    <a:bodyPr/>
                    <a:lstStyle/>
                    <a:p>
                      <a:pPr algn="l" fontAlgn="ctr"/>
                      <a:r>
                        <a:rPr lang="en-US" sz="1100" u="none" strike="noStrike">
                          <a:effectLst/>
                        </a:rPr>
                        <a:t>Sigurd Schelstraete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906799341"/>
                  </a:ext>
                </a:extLst>
              </a:tr>
              <a:tr h="152400">
                <a:tc>
                  <a:txBody>
                    <a:bodyPr/>
                    <a:lstStyle/>
                    <a:p>
                      <a:pPr algn="l" fontAlgn="ctr"/>
                      <a:r>
                        <a:rPr lang="en-US" sz="1100" u="none" strike="noStrike">
                          <a:effectLst/>
                        </a:rPr>
                        <a:t>1580</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a Perspective On Proposed Uhr Features For Enterprise Use Cases</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Brian Hart</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658284359"/>
                  </a:ext>
                </a:extLst>
              </a:tr>
              <a:tr h="180801">
                <a:tc>
                  <a:txBody>
                    <a:bodyPr/>
                    <a:lstStyle/>
                    <a:p>
                      <a:pPr algn="l" fontAlgn="ctr"/>
                      <a:r>
                        <a:rPr lang="en-US" sz="1100" u="none" strike="noStrike">
                          <a:effectLst/>
                        </a:rPr>
                        <a:t>1595</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answering some questions in SG</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laurent Cariou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841736217"/>
                  </a:ext>
                </a:extLst>
              </a:tr>
              <a:tr h="180801">
                <a:tc>
                  <a:txBody>
                    <a:bodyPr/>
                    <a:lstStyle/>
                    <a:p>
                      <a:pPr algn="l" fontAlgn="ctr"/>
                      <a:r>
                        <a:rPr lang="en-US" sz="1100" u="none" strike="noStrike">
                          <a:effectLst/>
                        </a:rPr>
                        <a:t>1493</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Use Cases for Wi-Fi Business Solutions in UHR</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Akira Kishida</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150840094"/>
                  </a:ext>
                </a:extLst>
              </a:tr>
              <a:tr h="180801">
                <a:tc>
                  <a:txBody>
                    <a:bodyPr/>
                    <a:lstStyle/>
                    <a:p>
                      <a:pPr algn="l" fontAlgn="ctr"/>
                      <a:r>
                        <a:rPr lang="en-US" sz="1100" u="none" strike="noStrike">
                          <a:effectLst/>
                        </a:rPr>
                        <a:t>1414</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low power listening mode</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Xiaogang Chen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414575201"/>
                  </a:ext>
                </a:extLst>
              </a:tr>
              <a:tr h="180801">
                <a:tc>
                  <a:txBody>
                    <a:bodyPr/>
                    <a:lstStyle/>
                    <a:p>
                      <a:pPr algn="l" fontAlgn="ctr"/>
                      <a:r>
                        <a:rPr lang="en-US" sz="1100" u="none" strike="noStrike">
                          <a:effectLst/>
                        </a:rPr>
                        <a:t>1516</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Considerations on Multi-AP Coordination</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Yusuke Tanaka</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411731603"/>
                  </a:ext>
                </a:extLst>
              </a:tr>
              <a:tr h="180801">
                <a:tc>
                  <a:txBody>
                    <a:bodyPr/>
                    <a:lstStyle/>
                    <a:p>
                      <a:pPr algn="l" fontAlgn="ctr"/>
                      <a:r>
                        <a:rPr lang="en-US" sz="1100" u="none" strike="noStrike">
                          <a:effectLst/>
                        </a:rPr>
                        <a:t>1512</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multi-ap-coordination-for-UHR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James Yee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032039174"/>
                  </a:ext>
                </a:extLst>
              </a:tr>
              <a:tr h="180801">
                <a:tc>
                  <a:txBody>
                    <a:bodyPr/>
                    <a:lstStyle/>
                    <a:p>
                      <a:pPr algn="l" fontAlgn="ctr"/>
                      <a:r>
                        <a:rPr lang="en-US" sz="1100" u="none" strike="noStrike">
                          <a:effectLst/>
                        </a:rPr>
                        <a:t>1528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Enhanced Device Connectivity with Robust QoS Support</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Rubayet Shafin </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745809459"/>
                  </a:ext>
                </a:extLst>
              </a:tr>
              <a:tr h="180801">
                <a:tc>
                  <a:txBody>
                    <a:bodyPr/>
                    <a:lstStyle/>
                    <a:p>
                      <a:pPr algn="l" fontAlgn="ctr"/>
                      <a:r>
                        <a:rPr lang="en-US" sz="1100" u="none" strike="noStrike">
                          <a:effectLst/>
                        </a:rPr>
                        <a:t>1530</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 AP coordination for next-generation Wi-Fi</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Rubayet Shafin </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793926397"/>
                  </a:ext>
                </a:extLst>
              </a:tr>
              <a:tr h="180801">
                <a:tc>
                  <a:txBody>
                    <a:bodyPr/>
                    <a:lstStyle/>
                    <a:p>
                      <a:pPr algn="l" fontAlgn="ctr"/>
                      <a:r>
                        <a:rPr lang="en-US" sz="1100" u="none" strike="noStrike">
                          <a:effectLst/>
                        </a:rPr>
                        <a:t>1556</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Multi-AP Coordination for Low Latency Traffic Delivery</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Liuming Lu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182844994"/>
                  </a:ext>
                </a:extLst>
              </a:tr>
              <a:tr h="180801">
                <a:tc>
                  <a:txBody>
                    <a:bodyPr/>
                    <a:lstStyle/>
                    <a:p>
                      <a:pPr algn="l" fontAlgn="ctr"/>
                      <a:r>
                        <a:rPr lang="en-US" sz="1100" u="none" strike="noStrike">
                          <a:effectLst/>
                        </a:rPr>
                        <a:t>1398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RR-TAG mmWave Spectrum Survey</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Rich Kennedy</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341372244"/>
                  </a:ext>
                </a:extLst>
              </a:tr>
              <a:tr h="180801">
                <a:tc>
                  <a:txBody>
                    <a:bodyPr/>
                    <a:lstStyle/>
                    <a:p>
                      <a:pPr algn="l" fontAlgn="ctr"/>
                      <a:r>
                        <a:rPr lang="en-US" sz="1100" u="none" strike="noStrike">
                          <a:effectLst/>
                        </a:rPr>
                        <a:t>1519</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Requirements of Low Latency in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Simon Shu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916680450"/>
                  </a:ext>
                </a:extLst>
              </a:tr>
              <a:tr h="180801">
                <a:tc>
                  <a:txBody>
                    <a:bodyPr/>
                    <a:lstStyle/>
                    <a:p>
                      <a:pPr algn="l" fontAlgn="ctr"/>
                      <a:r>
                        <a:rPr lang="en-US" sz="1100" u="none" strike="noStrike">
                          <a:effectLst/>
                        </a:rPr>
                        <a:t>1518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802.11 UHR SG Proposed PAR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Ming Gan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483214084"/>
                  </a:ext>
                </a:extLst>
              </a:tr>
              <a:tr h="180801">
                <a:tc>
                  <a:txBody>
                    <a:bodyPr/>
                    <a:lstStyle/>
                    <a:p>
                      <a:pPr algn="l" fontAlgn="ct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follow up</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Vinko Erceg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5261730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p:txBody>
          <a:bodyPr/>
          <a:lstStyle/>
          <a:p>
            <a:pPr>
              <a:buFont typeface="Arial" panose="020B0604020202020204" pitchFamily="34" charset="0"/>
              <a:buChar char="•"/>
            </a:pPr>
            <a:r>
              <a:rPr lang="en-US" sz="2000" dirty="0"/>
              <a:t>Target of 25 mins including Q&amp;A per submission</a:t>
            </a:r>
          </a:p>
          <a:p>
            <a:pPr lvl="1">
              <a:buFont typeface="Arial" panose="020B0604020202020204" pitchFamily="34" charset="0"/>
              <a:buChar char="•"/>
            </a:pPr>
            <a:r>
              <a:rPr lang="en-US" sz="1800" dirty="0"/>
              <a:t>4 submissions per timeslot</a:t>
            </a:r>
          </a:p>
          <a:p>
            <a:pPr>
              <a:buFont typeface="Arial" panose="020B0604020202020204" pitchFamily="34" charset="0"/>
              <a:buChar char="•"/>
            </a:pPr>
            <a:endParaRPr lang="en-US" sz="2000" dirty="0"/>
          </a:p>
          <a:p>
            <a:pPr>
              <a:buFont typeface="Arial" panose="020B0604020202020204" pitchFamily="34" charset="0"/>
              <a:buChar char="•"/>
            </a:pPr>
            <a:r>
              <a:rPr lang="en-US" sz="2000" dirty="0"/>
              <a:t>Intent to group submissions on similar topics together</a:t>
            </a:r>
          </a:p>
          <a:p>
            <a:pPr>
              <a:buFont typeface="Arial" panose="020B0604020202020204" pitchFamily="34" charset="0"/>
              <a:buChar char="•"/>
            </a:pPr>
            <a:endParaRPr lang="en-US" sz="2000" dirty="0"/>
          </a:p>
          <a:p>
            <a:pPr>
              <a:buFont typeface="Arial" panose="020B0604020202020204" pitchFamily="34" charset="0"/>
              <a:buChar char="•"/>
            </a:pPr>
            <a:r>
              <a:rPr lang="en-US" sz="2000" dirty="0"/>
              <a:t>Too many contributions for the 3 timeslots we have this week</a:t>
            </a:r>
          </a:p>
          <a:p>
            <a:pPr lvl="1">
              <a:buFont typeface="Arial" panose="020B0604020202020204" pitchFamily="34" charset="0"/>
              <a:buChar char="•"/>
            </a:pPr>
            <a:r>
              <a:rPr lang="en-US" sz="1800" dirty="0"/>
              <a:t>Contributions in the queue will be presented in follow-up conference calls</a:t>
            </a: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September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September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https://web.cvent.com/event/ae5c1e5a-6074-492a-9cd7-16b5ddc15864/summary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83BB6-F789-4E84-AEAA-4013A8722DD9}"/>
              </a:ext>
            </a:extLst>
          </p:cNvPr>
          <p:cNvSpPr>
            <a:spLocks noGrp="1"/>
          </p:cNvSpPr>
          <p:nvPr>
            <p:ph type="title"/>
          </p:nvPr>
        </p:nvSpPr>
        <p:spPr/>
        <p:txBody>
          <a:bodyPr/>
          <a:lstStyle/>
          <a:p>
            <a:r>
              <a:rPr lang="en-US" dirty="0"/>
              <a:t>Submission’s List sorted by general topic</a:t>
            </a:r>
          </a:p>
        </p:txBody>
      </p:sp>
      <p:sp>
        <p:nvSpPr>
          <p:cNvPr id="3" name="Date Placeholder 2">
            <a:extLst>
              <a:ext uri="{FF2B5EF4-FFF2-40B4-BE49-F238E27FC236}">
                <a16:creationId xmlns:a16="http://schemas.microsoft.com/office/drawing/2014/main" id="{E074D443-6B90-4D08-829E-A76243D57243}"/>
              </a:ext>
            </a:extLst>
          </p:cNvPr>
          <p:cNvSpPr>
            <a:spLocks noGrp="1"/>
          </p:cNvSpPr>
          <p:nvPr>
            <p:ph type="dt" idx="10"/>
          </p:nvPr>
        </p:nvSpPr>
        <p:spPr/>
        <p:txBody>
          <a:bodyPr/>
          <a:lstStyle/>
          <a:p>
            <a:r>
              <a:rPr lang="en-US"/>
              <a:t>September 2022</a:t>
            </a:r>
            <a:endParaRPr lang="en-GB" dirty="0"/>
          </a:p>
        </p:txBody>
      </p:sp>
      <p:sp>
        <p:nvSpPr>
          <p:cNvPr id="4" name="Footer Placeholder 3">
            <a:extLst>
              <a:ext uri="{FF2B5EF4-FFF2-40B4-BE49-F238E27FC236}">
                <a16:creationId xmlns:a16="http://schemas.microsoft.com/office/drawing/2014/main" id="{6B807AE6-8018-498F-8196-180911DC7BEA}"/>
              </a:ext>
            </a:extLst>
          </p:cNvPr>
          <p:cNvSpPr>
            <a:spLocks noGrp="1"/>
          </p:cNvSpPr>
          <p:nvPr>
            <p:ph type="ftr" idx="11"/>
          </p:nvPr>
        </p:nvSpPr>
        <p:spPr/>
        <p:txBody>
          <a:bodyPr/>
          <a:lstStyle/>
          <a:p>
            <a:r>
              <a:rPr lang="en-GB"/>
              <a:t>Laurent Cariou, Intel</a:t>
            </a:r>
            <a:endParaRPr lang="en-GB" dirty="0"/>
          </a:p>
        </p:txBody>
      </p:sp>
      <p:sp>
        <p:nvSpPr>
          <p:cNvPr id="5" name="Slide Number Placeholder 4">
            <a:extLst>
              <a:ext uri="{FF2B5EF4-FFF2-40B4-BE49-F238E27FC236}">
                <a16:creationId xmlns:a16="http://schemas.microsoft.com/office/drawing/2014/main" id="{7762B0AA-C8CD-486A-8F09-6692FE780927}"/>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EF922032-A4CD-491F-811D-D67FA4A028FF}"/>
              </a:ext>
            </a:extLst>
          </p:cNvPr>
          <p:cNvGraphicFramePr>
            <a:graphicFrameLocks noGrp="1"/>
          </p:cNvGraphicFramePr>
          <p:nvPr>
            <p:extLst>
              <p:ext uri="{D42A27DB-BD31-4B8C-83A1-F6EECF244321}">
                <p14:modId xmlns:p14="http://schemas.microsoft.com/office/powerpoint/2010/main" val="642779400"/>
              </p:ext>
            </p:extLst>
          </p:nvPr>
        </p:nvGraphicFramePr>
        <p:xfrm>
          <a:off x="1340568" y="1905000"/>
          <a:ext cx="5974632" cy="4113216"/>
        </p:xfrm>
        <a:graphic>
          <a:graphicData uri="http://schemas.openxmlformats.org/drawingml/2006/table">
            <a:tbl>
              <a:tblPr>
                <a:tableStyleId>{5940675A-B579-460E-94D1-54222C63F5DA}</a:tableStyleId>
              </a:tblPr>
              <a:tblGrid>
                <a:gridCol w="150983">
                  <a:extLst>
                    <a:ext uri="{9D8B030D-6E8A-4147-A177-3AD203B41FA5}">
                      <a16:colId xmlns:a16="http://schemas.microsoft.com/office/drawing/2014/main" val="2750387645"/>
                    </a:ext>
                  </a:extLst>
                </a:gridCol>
                <a:gridCol w="323536">
                  <a:extLst>
                    <a:ext uri="{9D8B030D-6E8A-4147-A177-3AD203B41FA5}">
                      <a16:colId xmlns:a16="http://schemas.microsoft.com/office/drawing/2014/main" val="4025364002"/>
                    </a:ext>
                  </a:extLst>
                </a:gridCol>
                <a:gridCol w="3570880">
                  <a:extLst>
                    <a:ext uri="{9D8B030D-6E8A-4147-A177-3AD203B41FA5}">
                      <a16:colId xmlns:a16="http://schemas.microsoft.com/office/drawing/2014/main" val="751187196"/>
                    </a:ext>
                  </a:extLst>
                </a:gridCol>
                <a:gridCol w="1929233">
                  <a:extLst>
                    <a:ext uri="{9D8B030D-6E8A-4147-A177-3AD203B41FA5}">
                      <a16:colId xmlns:a16="http://schemas.microsoft.com/office/drawing/2014/main" val="1675033676"/>
                    </a:ext>
                  </a:extLst>
                </a:gridCol>
              </a:tblGrid>
              <a:tr h="171384">
                <a:tc gridSpan="3">
                  <a:txBody>
                    <a:bodyPr/>
                    <a:lstStyle/>
                    <a:p>
                      <a:pPr algn="l" fontAlgn="b"/>
                      <a:r>
                        <a:rPr lang="en-US" sz="1000" b="1" u="none" strike="noStrike" dirty="0">
                          <a:effectLst/>
                        </a:rPr>
                        <a:t>Technical: M-AP</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4278948624"/>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1394</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a:effectLst/>
                        </a:rPr>
                        <a:t>Virtual BSS And Multi AP Transmissions</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Vamadevan Namboodiri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808023055"/>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1515</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A candidate feature: Multi-AP</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Jinyoung Chun</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067617464"/>
                  </a:ext>
                </a:extLst>
              </a:tr>
              <a:tr h="171384">
                <a:tc>
                  <a:txBody>
                    <a:bodyPr/>
                    <a:lstStyle/>
                    <a:p>
                      <a:pPr algn="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1567</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C-OFDMA throughput analysis in various mesh backhaul scenarios</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Sigurd Schelstraete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54721894"/>
                  </a:ext>
                </a:extLst>
              </a:tr>
              <a:tr h="171384">
                <a:tc>
                  <a:txBody>
                    <a:bodyPr/>
                    <a:lstStyle/>
                    <a:p>
                      <a:pPr algn="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1516</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Considerations on Multi-AP Coordination</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Yusuke Tanaka</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68476936"/>
                  </a:ext>
                </a:extLst>
              </a:tr>
              <a:tr h="171384">
                <a:tc>
                  <a:txBody>
                    <a:bodyPr/>
                    <a:lstStyle/>
                    <a:p>
                      <a:pPr algn="r" fontAlgn="b"/>
                      <a:r>
                        <a:rPr lang="en-US" sz="1000" u="none" strike="noStrike">
                          <a:effectLst/>
                        </a:rPr>
                        <a:t>5</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1512</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multi-ap-coordination-for-UHR</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James Yee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2590835709"/>
                  </a:ext>
                </a:extLst>
              </a:tr>
              <a:tr h="171384">
                <a:tc>
                  <a:txBody>
                    <a:bodyPr/>
                    <a:lstStyle/>
                    <a:p>
                      <a:pPr algn="r" fontAlgn="b"/>
                      <a:r>
                        <a:rPr lang="en-US" sz="1000" u="none" strike="noStrike">
                          <a:effectLst/>
                        </a:rPr>
                        <a:t>6</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1530</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 AP coordination for next-generation Wi-Fi</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Rubayet Shafin </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39820024"/>
                  </a:ext>
                </a:extLst>
              </a:tr>
              <a:tr h="171384">
                <a:tc>
                  <a:txBody>
                    <a:bodyPr/>
                    <a:lstStyle/>
                    <a:p>
                      <a:pPr algn="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1556</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Multi-AP Coordination for Low Latency Traffic Delivery</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Liuming Lu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172004575"/>
                  </a:ext>
                </a:extLst>
              </a:tr>
              <a:tr h="171384">
                <a:tc gridSpan="3">
                  <a:txBody>
                    <a:bodyPr/>
                    <a:lstStyle/>
                    <a:p>
                      <a:pPr algn="l" fontAlgn="b"/>
                      <a:r>
                        <a:rPr lang="en-US" sz="1000" b="1" u="none" strike="noStrike" dirty="0">
                          <a:effectLst/>
                        </a:rPr>
                        <a:t>General views and band support</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346716141"/>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1395</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a:effectLst/>
                        </a:rPr>
                        <a:t>Thoughts on high frequency band</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Myeongjin KIM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770879908"/>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1566</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Views on UHR</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Sigurd Schelstraete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302568080"/>
                  </a:ext>
                </a:extLst>
              </a:tr>
              <a:tr h="171384">
                <a:tc>
                  <a:txBody>
                    <a:bodyPr/>
                    <a:lstStyle/>
                    <a:p>
                      <a:pPr algn="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1580</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 Perspective On Proposed Uhr Features For Enterprise Use Cases</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Brian Hart</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040473512"/>
                  </a:ext>
                </a:extLst>
              </a:tr>
              <a:tr h="171384">
                <a:tc>
                  <a:txBody>
                    <a:bodyPr/>
                    <a:lstStyle/>
                    <a:p>
                      <a:pPr algn="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1595</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answering some questions in SG</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laurent Cariou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585211506"/>
                  </a:ext>
                </a:extLst>
              </a:tr>
              <a:tr h="171384">
                <a:tc>
                  <a:txBody>
                    <a:bodyPr/>
                    <a:lstStyle/>
                    <a:p>
                      <a:pPr algn="r" fontAlgn="b"/>
                      <a:r>
                        <a:rPr lang="en-US" sz="1000" u="none" strike="noStrike">
                          <a:effectLst/>
                        </a:rPr>
                        <a:t>5</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1398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RR-TAG mmWave Spectrum Survey</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Rich Kennedy</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10562839"/>
                  </a:ext>
                </a:extLst>
              </a:tr>
              <a:tr h="171384">
                <a:tc>
                  <a:txBody>
                    <a:bodyPr/>
                    <a:lstStyle/>
                    <a:p>
                      <a:pPr algn="r" fontAlgn="b"/>
                      <a:r>
                        <a:rPr lang="en-US" sz="1000" u="none" strike="noStrike">
                          <a:effectLst/>
                        </a:rPr>
                        <a:t>6</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802.11 UHR SG Proposed PAR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Ming Gan</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371610013"/>
                  </a:ext>
                </a:extLst>
              </a:tr>
              <a:tr h="171384">
                <a:tc>
                  <a:txBody>
                    <a:bodyPr/>
                    <a:lstStyle/>
                    <a:p>
                      <a:pPr algn="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b"/>
                      <a:r>
                        <a:rPr lang="en-US" sz="1000" u="none" strike="noStrike" dirty="0">
                          <a:effectLst/>
                        </a:rPr>
                        <a:t>follow up</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Vinko Erceg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310369722"/>
                  </a:ext>
                </a:extLst>
              </a:tr>
              <a:tr h="171384">
                <a:tc gridSpan="3">
                  <a:txBody>
                    <a:bodyPr/>
                    <a:lstStyle/>
                    <a:p>
                      <a:pPr algn="l" fontAlgn="b"/>
                      <a:r>
                        <a:rPr lang="en-US" sz="1000" b="1" u="none" strike="noStrike" dirty="0">
                          <a:effectLst/>
                        </a:rPr>
                        <a:t>Use cases and requirements</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640003957"/>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1493</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Use Cases for Wi-Fi Business Solutions in 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Akira Kishida</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848176193"/>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1519</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Requirements of Low Latency in 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Simon Shu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084469004"/>
                  </a:ext>
                </a:extLst>
              </a:tr>
              <a:tr h="171384">
                <a:tc gridSpan="3">
                  <a:txBody>
                    <a:bodyPr/>
                    <a:lstStyle/>
                    <a:p>
                      <a:pPr algn="l" fontAlgn="b"/>
                      <a:r>
                        <a:rPr lang="en-US" sz="1000" b="1" u="none" strike="noStrike" dirty="0" err="1">
                          <a:effectLst/>
                        </a:rPr>
                        <a:t>Misc</a:t>
                      </a:r>
                      <a:r>
                        <a:rPr lang="en-US" sz="1000" b="1" u="none" strike="noStrike" dirty="0">
                          <a:effectLst/>
                        </a:rPr>
                        <a:t> technical</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2044321367"/>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1392</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dirty="0">
                          <a:effectLst/>
                        </a:rPr>
                        <a:t>Beamforming Improvement for UHR</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Eunsung Jeon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92073212"/>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1393</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dirty="0">
                          <a:effectLst/>
                        </a:rPr>
                        <a:t>Latency Reduction Scheme for UHR</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Wook Bong Lee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2376110537"/>
                  </a:ext>
                </a:extLst>
              </a:tr>
              <a:tr h="171384">
                <a:tc>
                  <a:txBody>
                    <a:bodyPr/>
                    <a:lstStyle/>
                    <a:p>
                      <a:pPr algn="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1414</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low power listening mode</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Xiaogang Chen</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845247824"/>
                  </a:ext>
                </a:extLst>
              </a:tr>
              <a:tr h="171384">
                <a:tc>
                  <a:txBody>
                    <a:bodyPr/>
                    <a:lstStyle/>
                    <a:p>
                      <a:pPr algn="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1528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Enhanced Device Connectivity with Robust QoS Support</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Rubayet Shafin </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093806528"/>
                  </a:ext>
                </a:extLst>
              </a:tr>
            </a:tbl>
          </a:graphicData>
        </a:graphic>
      </p:graphicFrame>
    </p:spTree>
    <p:extLst>
      <p:ext uri="{BB962C8B-B14F-4D97-AF65-F5344CB8AC3E}">
        <p14:creationId xmlns:p14="http://schemas.microsoft.com/office/powerpoint/2010/main" val="3946167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 for Technical M-AP category:</a:t>
            </a:r>
          </a:p>
          <a:p>
            <a:pPr lvl="1">
              <a:buFont typeface="Arial" panose="020B0604020202020204" pitchFamily="34" charset="0"/>
              <a:buChar char="•"/>
            </a:pPr>
            <a:r>
              <a:rPr lang="en-GB" sz="1600" dirty="0"/>
              <a:t>1394	Virtual BSS And Multi AP Transmissions</a:t>
            </a:r>
          </a:p>
          <a:p>
            <a:pPr lvl="1">
              <a:buFont typeface="Arial" panose="020B0604020202020204" pitchFamily="34" charset="0"/>
              <a:buChar char="•"/>
            </a:pPr>
            <a:r>
              <a:rPr lang="en-GB" sz="1600" dirty="0"/>
              <a:t>1515	A candidate feature: Multi-AP</a:t>
            </a:r>
          </a:p>
          <a:p>
            <a:pPr lvl="1">
              <a:buFont typeface="Arial" panose="020B0604020202020204" pitchFamily="34" charset="0"/>
              <a:buChar char="•"/>
            </a:pPr>
            <a:r>
              <a:rPr lang="en-GB" sz="1600" dirty="0"/>
              <a:t>1567	C-OFDMA throughput analysis in various mesh backhaul scenarios</a:t>
            </a:r>
          </a:p>
          <a:p>
            <a:pPr lvl="1">
              <a:buFont typeface="Arial" panose="020B0604020202020204" pitchFamily="34" charset="0"/>
              <a:buChar char="•"/>
            </a:pPr>
            <a:r>
              <a:rPr lang="en-GB" sz="1600" dirty="0"/>
              <a:t>1516	Considerations on Multi-AP Coordination</a:t>
            </a:r>
          </a:p>
          <a:p>
            <a:pPr lvl="1">
              <a:buFont typeface="Arial" panose="020B0604020202020204" pitchFamily="34" charset="0"/>
              <a:buChar char="•"/>
            </a:pPr>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 for General views and band support category:</a:t>
            </a:r>
          </a:p>
          <a:p>
            <a:pPr lvl="1">
              <a:buFont typeface="Arial" panose="020B0604020202020204" pitchFamily="34" charset="0"/>
              <a:buChar char="•"/>
            </a:pPr>
            <a:r>
              <a:rPr lang="en-US" sz="1600" dirty="0"/>
              <a:t>1395	Thoughts on high frequency band</a:t>
            </a:r>
          </a:p>
          <a:p>
            <a:pPr lvl="1">
              <a:buFont typeface="Arial" panose="020B0604020202020204" pitchFamily="34" charset="0"/>
              <a:buChar char="•"/>
            </a:pPr>
            <a:r>
              <a:rPr lang="en-US" sz="1600" dirty="0"/>
              <a:t>1566	Views on UHR</a:t>
            </a:r>
          </a:p>
          <a:p>
            <a:pPr lvl="1">
              <a:buFont typeface="Arial" panose="020B0604020202020204" pitchFamily="34" charset="0"/>
              <a:buChar char="•"/>
            </a:pPr>
            <a:r>
              <a:rPr lang="en-US" sz="1600" dirty="0"/>
              <a:t>1580	a Perspective On Proposed </a:t>
            </a:r>
            <a:r>
              <a:rPr lang="en-US" sz="1600" dirty="0" err="1"/>
              <a:t>Uhr</a:t>
            </a:r>
            <a:r>
              <a:rPr lang="en-US" sz="1600" dirty="0"/>
              <a:t> Features For Enterprise Use Cases</a:t>
            </a:r>
          </a:p>
          <a:p>
            <a:pPr lvl="1">
              <a:buFont typeface="Arial" panose="020B0604020202020204" pitchFamily="34" charset="0"/>
              <a:buChar char="•"/>
            </a:pPr>
            <a:r>
              <a:rPr lang="en-US" sz="1600" dirty="0"/>
              <a:t>1595	answering some questions in SG</a:t>
            </a:r>
          </a:p>
          <a:p>
            <a:pPr marL="457200" lvl="1" indent="0"/>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 for Use case and requirements category</a:t>
            </a:r>
          </a:p>
          <a:p>
            <a:pPr lvl="1">
              <a:buFont typeface="Arial" panose="020B0604020202020204" pitchFamily="34" charset="0"/>
              <a:buChar char="•"/>
            </a:pPr>
            <a:r>
              <a:rPr lang="en-US" sz="1200" dirty="0"/>
              <a:t>1493	Use Cases for Wi-Fi Business Solutions in UHR</a:t>
            </a:r>
          </a:p>
          <a:p>
            <a:pPr lvl="1">
              <a:buFont typeface="Arial" panose="020B0604020202020204" pitchFamily="34" charset="0"/>
              <a:buChar char="•"/>
            </a:pPr>
            <a:r>
              <a:rPr lang="en-US" sz="1200" dirty="0"/>
              <a:t>1519	Requirements of Low Latency in UHR</a:t>
            </a:r>
          </a:p>
          <a:p>
            <a:pPr>
              <a:buFont typeface="Arial" panose="020B0604020202020204" pitchFamily="34" charset="0"/>
              <a:buChar char="•"/>
            </a:pPr>
            <a:r>
              <a:rPr lang="en-GB" sz="1600" dirty="0"/>
              <a:t>Submissions for </a:t>
            </a:r>
            <a:r>
              <a:rPr lang="en-GB" sz="1600" dirty="0" err="1"/>
              <a:t>Misc</a:t>
            </a:r>
            <a:r>
              <a:rPr lang="en-GB" sz="1600" dirty="0"/>
              <a:t> technical category</a:t>
            </a:r>
          </a:p>
          <a:p>
            <a:pPr lvl="1">
              <a:buFont typeface="Arial" panose="020B0604020202020204" pitchFamily="34" charset="0"/>
              <a:buChar char="•"/>
            </a:pPr>
            <a:r>
              <a:rPr lang="en-US" sz="1200" dirty="0"/>
              <a:t>1392	Beamforming Improvement for UHR</a:t>
            </a:r>
          </a:p>
          <a:p>
            <a:pPr lvl="1">
              <a:buFont typeface="Arial" panose="020B0604020202020204" pitchFamily="34" charset="0"/>
              <a:buChar char="•"/>
            </a:pPr>
            <a:r>
              <a:rPr lang="en-US" sz="1200" dirty="0"/>
              <a:t>1393	Latency Reduction Scheme for UHR</a:t>
            </a:r>
            <a:endParaRPr lang="en-GB" sz="1600" dirty="0"/>
          </a:p>
          <a:p>
            <a:pPr lvl="1">
              <a:buFont typeface="Arial" panose="020B0604020202020204" pitchFamily="34" charset="0"/>
              <a:buChar char="•"/>
            </a:pPr>
            <a:endParaRPr lang="en-GB" sz="1200" dirty="0"/>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106118</TotalTime>
  <Words>2608</Words>
  <Application>Microsoft Office PowerPoint</Application>
  <PresentationFormat>On-screen Show (4:3)</PresentationFormat>
  <Paragraphs>416</Paragraphs>
  <Slides>23</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Monotype Sorts</vt:lpstr>
      <vt:lpstr>Times New Roman</vt:lpstr>
      <vt:lpstr>Wingdings</vt:lpstr>
      <vt:lpstr>Office Theme</vt:lpstr>
      <vt:lpstr>Document</vt:lpstr>
      <vt:lpstr>UHR Study Group September 2022 Meeting Agenda</vt:lpstr>
      <vt:lpstr>Registration for the September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Submission’s List sorted by general topic</vt:lpstr>
      <vt:lpstr>Tuesday Agenda–EVE</vt:lpstr>
      <vt:lpstr>Wednesday Agenda–AM2</vt:lpstr>
      <vt:lpstr>Thursday Agenda-PM1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1423</cp:revision>
  <cp:lastPrinted>1601-01-01T00:00:00Z</cp:lastPrinted>
  <dcterms:created xsi:type="dcterms:W3CDTF">2017-01-26T15:28:16Z</dcterms:created>
  <dcterms:modified xsi:type="dcterms:W3CDTF">2022-09-13T18:46:18Z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