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83" r:id="rId3"/>
    <p:sldId id="296" r:id="rId4"/>
    <p:sldId id="376" r:id="rId5"/>
    <p:sldId id="380" r:id="rId6"/>
    <p:sldId id="375" r:id="rId7"/>
    <p:sldId id="372" r:id="rId8"/>
    <p:sldId id="384" r:id="rId9"/>
    <p:sldId id="374" r:id="rId10"/>
    <p:sldId id="379" r:id="rId11"/>
    <p:sldId id="378" r:id="rId12"/>
    <p:sldId id="298" r:id="rId13"/>
    <p:sldId id="382" r:id="rId14"/>
    <p:sldId id="383" r:id="rId15"/>
    <p:sldId id="36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Hanxiao (Tony, CT Lab)" initials="H(CL" lastIdx="3"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0" autoAdjust="0"/>
    <p:restoredTop sz="86015" autoAdjust="0"/>
  </p:normalViewPr>
  <p:slideViewPr>
    <p:cSldViewPr>
      <p:cViewPr varScale="1">
        <p:scale>
          <a:sx n="74" d="100"/>
          <a:sy n="74" d="100"/>
        </p:scale>
        <p:origin x="908"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Need to split the incoming power if power link and dl</a:t>
            </a:r>
            <a:r>
              <a:rPr lang="en-US" altLang="zh-CN" baseline="0" dirty="0"/>
              <a:t> data link are integrated into one link like RFID</a:t>
            </a:r>
            <a:endParaRPr lang="zh-CN" alt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1243647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4041819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507763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3054508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I think it’s more appropriate to discuss simplified and low power radio in UHR, because it’s related to the MAC and PHY features</a:t>
            </a:r>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2652863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1322170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3334201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b="1" dirty="0">
              <a:latin typeface="Times New Roman" panose="02020603050405020304" pitchFamily="18" charset="0"/>
              <a:cs typeface="Times New Roman" panose="02020603050405020304" pitchFamily="18" charset="0"/>
            </a:endParaRPr>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1781006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3672698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Isotropic antenna</a:t>
            </a:r>
          </a:p>
          <a:p>
            <a:endParaRPr lang="en-US" dirty="0"/>
          </a:p>
          <a:p>
            <a:r>
              <a:rPr lang="en-US" dirty="0"/>
              <a:t>Those parameters are quite optimistic</a:t>
            </a:r>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3008558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2308882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138380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The </a:t>
            </a:r>
            <a:r>
              <a:rPr lang="en-US" dirty="0" err="1"/>
              <a:t>wifi</a:t>
            </a:r>
            <a:r>
              <a:rPr lang="en-US" dirty="0"/>
              <a:t> chip is b/g/n </a:t>
            </a:r>
            <a:r>
              <a:rPr lang="en-US" altLang="zh-CN" dirty="0"/>
              <a:t>single stream chip</a:t>
            </a:r>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2819225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altLang="zh-CN" dirty="0"/>
              <a:t>Consumes less energy for uplink transmission</a:t>
            </a:r>
          </a:p>
          <a:p>
            <a:r>
              <a:rPr lang="en-US" altLang="zh-CN" dirty="0"/>
              <a:t>Strongly dependence on the arrival of power signal.</a:t>
            </a:r>
          </a:p>
          <a:p>
            <a:endParaRPr lang="en-US"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DL power link and data link can be two separate links. Or DL power link and data link is a combined link and divided by the </a:t>
            </a:r>
            <a:r>
              <a:rPr lang="en-US" altLang="zh-CN" dirty="0" err="1"/>
              <a:t>IoT</a:t>
            </a:r>
            <a:r>
              <a:rPr lang="en-US" altLang="zh-CN" dirty="0"/>
              <a:t> devices with a power splitter.</a:t>
            </a:r>
          </a:p>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2833749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GB"/>
              <a:t>OPPO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GB"/>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5.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Microsoft_Excel_Worksheet.xlsx"/><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685800"/>
            <a:ext cx="7772400" cy="870323"/>
          </a:xfrm>
          <a:noFill/>
        </p:spPr>
        <p:txBody>
          <a:bodyPr/>
          <a:lstStyle/>
          <a:p>
            <a:r>
              <a:rPr lang="en-US" altLang="zh-CN" dirty="0">
                <a:solidFill>
                  <a:schemeClr val="tx1"/>
                </a:solidFill>
              </a:rPr>
              <a:t>Wireless Power Transmission and Energy Harvesting for </a:t>
            </a:r>
            <a:r>
              <a:rPr lang="en-US" altLang="zh-CN" dirty="0" err="1">
                <a:solidFill>
                  <a:schemeClr val="tx1"/>
                </a:solidFill>
              </a:rPr>
              <a:t>IoT</a:t>
            </a:r>
            <a:r>
              <a:rPr lang="en-US" altLang="zh-CN" dirty="0">
                <a:solidFill>
                  <a:schemeClr val="tx1"/>
                </a:solidFill>
              </a:rPr>
              <a:t> Applications</a:t>
            </a:r>
            <a:endParaRPr lang="en-US" dirty="0">
              <a:solidFill>
                <a:srgbClr val="FF0000"/>
              </a:solidFill>
              <a:highlight>
                <a:srgbClr val="FFFF00"/>
              </a:highlight>
            </a:endParaRPr>
          </a:p>
        </p:txBody>
      </p:sp>
      <p:sp>
        <p:nvSpPr>
          <p:cNvPr id="7173" name="Rectangle 6"/>
          <p:cNvSpPr>
            <a:spLocks noGrp="1" noChangeArrowheads="1"/>
          </p:cNvSpPr>
          <p:nvPr>
            <p:ph idx="1"/>
          </p:nvPr>
        </p:nvSpPr>
        <p:spPr>
          <a:xfrm>
            <a:off x="723900" y="1828800"/>
            <a:ext cx="7772400" cy="4267200"/>
          </a:xfrm>
          <a:noFill/>
        </p:spPr>
        <p:txBody>
          <a:bodyPr/>
          <a:lstStyle/>
          <a:p>
            <a:pPr algn="ctr">
              <a:buFontTx/>
              <a:buNone/>
            </a:pPr>
            <a:r>
              <a:rPr lang="en-US" sz="1800" dirty="0"/>
              <a:t>Date:</a:t>
            </a:r>
            <a:r>
              <a:rPr lang="en-US" sz="1800" b="0" dirty="0"/>
              <a:t> 2022-08-16</a:t>
            </a:r>
          </a:p>
        </p:txBody>
      </p:sp>
      <p:sp>
        <p:nvSpPr>
          <p:cNvPr id="8" name="Rectangle 12"/>
          <p:cNvSpPr>
            <a:spLocks noChangeArrowheads="1"/>
          </p:cNvSpPr>
          <p:nvPr/>
        </p:nvSpPr>
        <p:spPr bwMode="auto">
          <a:xfrm>
            <a:off x="838200" y="2162576"/>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2792272079"/>
              </p:ext>
            </p:extLst>
          </p:nvPr>
        </p:nvGraphicFramePr>
        <p:xfrm>
          <a:off x="838200" y="2667000"/>
          <a:ext cx="7239000" cy="1600200"/>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400050">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000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Boyce Bo Yang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mn-lt"/>
                          <a:ea typeface="Times New Roman"/>
                          <a:cs typeface="Arial"/>
                        </a:rPr>
                        <a:t>Huawei</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200" b="0" dirty="0">
                          <a:latin typeface="+mn-lt"/>
                          <a:ea typeface="Times New Roman"/>
                          <a:cs typeface="Arial"/>
                        </a:rPr>
                        <a:t>Nanjing,</a:t>
                      </a:r>
                      <a:r>
                        <a:rPr lang="en-US" altLang="zh-CN" sz="1200" b="0" baseline="0" dirty="0">
                          <a:latin typeface="+mn-lt"/>
                          <a:ea typeface="Times New Roman"/>
                          <a:cs typeface="Arial"/>
                        </a:rPr>
                        <a:t> China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yangbo59@huawei.com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000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ea typeface="Times New Roman"/>
                          <a:cs typeface="Arial"/>
                        </a:rPr>
                        <a:t>Chenhe</a:t>
                      </a:r>
                      <a:r>
                        <a:rPr lang="en-US" altLang="zh-CN" sz="1200" dirty="0">
                          <a:latin typeface="+mn-lt"/>
                          <a:ea typeface="Times New Roman"/>
                          <a:cs typeface="Arial"/>
                        </a:rPr>
                        <a:t>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baseline="0" dirty="0">
                          <a:latin typeface="+mn-lt"/>
                          <a:ea typeface="Times New Roman"/>
                          <a:cs typeface="Arial"/>
                        </a:rPr>
                        <a:t>Nanjing, China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jichenhe@huawei.com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000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kern="1200" dirty="0">
                          <a:solidFill>
                            <a:schemeClr val="dk1"/>
                          </a:solidFill>
                          <a:latin typeface="+mn-lt"/>
                          <a:ea typeface="Times New Roman"/>
                          <a:cs typeface="Arial"/>
                        </a:rPr>
                        <a:t>Lei Huang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baseline="0" dirty="0">
                          <a:latin typeface="Times New Roman"/>
                          <a:ea typeface="Times New Roman"/>
                          <a:cs typeface="Arial"/>
                        </a:rPr>
                        <a:t>Singapore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Arial"/>
                        </a:rPr>
                        <a:t>lei.huang1@huawei.com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7F6F206C-69CA-40A5-B724-2CA0CD8503B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
        <p:nvSpPr>
          <p:cNvPr id="10" name="Date Placeholder 3">
            <a:extLst>
              <a:ext uri="{FF2B5EF4-FFF2-40B4-BE49-F238E27FC236}">
                <a16:creationId xmlns:a16="http://schemas.microsoft.com/office/drawing/2014/main" id="{61C76F40-1092-479B-8890-055034642A2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August</a:t>
            </a:r>
            <a:r>
              <a:rPr lang="en-US" altLang="zh-CN" sz="1800" b="1" dirty="0"/>
              <a:t> </a:t>
            </a:r>
            <a:r>
              <a:rPr lang="en-US" sz="1800" b="1" dirty="0"/>
              <a:t>2022</a:t>
            </a:r>
            <a:endParaRPr lang="en-GB" sz="1800" b="1" dirty="0"/>
          </a:p>
        </p:txBody>
      </p:sp>
      <p:sp>
        <p:nvSpPr>
          <p:cNvPr id="3" name="Footer Placeholder 2">
            <a:extLst>
              <a:ext uri="{FF2B5EF4-FFF2-40B4-BE49-F238E27FC236}">
                <a16:creationId xmlns:a16="http://schemas.microsoft.com/office/drawing/2014/main" id="{9308F0AE-F1F6-4187-8BEA-AAB2659BF569}"/>
              </a:ext>
            </a:extLst>
          </p:cNvPr>
          <p:cNvSpPr>
            <a:spLocks noGrp="1"/>
          </p:cNvSpPr>
          <p:nvPr>
            <p:ph type="ftr" sz="quarter" idx="3"/>
          </p:nvPr>
        </p:nvSpPr>
        <p:spPr/>
        <p:txBody>
          <a:bodyPr/>
          <a:lstStyle/>
          <a:p>
            <a:pPr>
              <a:defRPr/>
            </a:pPr>
            <a:r>
              <a:rPr lang="en-GB" dirty="0"/>
              <a:t>Boyce Yang ( Huawei )</a:t>
            </a:r>
            <a:endParaRPr lang="en-US" dirty="0"/>
          </a:p>
        </p:txBody>
      </p:sp>
      <p:sp>
        <p:nvSpPr>
          <p:cNvPr id="4" name="Slide Number Placeholder 3">
            <a:extLst>
              <a:ext uri="{FF2B5EF4-FFF2-40B4-BE49-F238E27FC236}">
                <a16:creationId xmlns:a16="http://schemas.microsoft.com/office/drawing/2014/main" id="{D9131881-3FE1-4578-8B6F-9E07835D61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685800"/>
            <a:ext cx="8229600" cy="914399"/>
          </a:xfrm>
        </p:spPr>
        <p:txBody>
          <a:bodyPr/>
          <a:lstStyle/>
          <a:p>
            <a:r>
              <a:rPr lang="en-US" altLang="zh-CN" sz="2800" dirty="0">
                <a:latin typeface="Times New Roman" panose="02020603050405020304" pitchFamily="18" charset="0"/>
                <a:cs typeface="Times New Roman" panose="02020603050405020304" pitchFamily="18" charset="0"/>
              </a:rPr>
              <a:t>Anatomy of </a:t>
            </a:r>
            <a:r>
              <a:rPr lang="en-US" sz="2800" dirty="0">
                <a:latin typeface="Times New Roman" panose="02020603050405020304" pitchFamily="18" charset="0"/>
                <a:cs typeface="Times New Roman" panose="02020603050405020304" pitchFamily="18" charset="0"/>
              </a:rPr>
              <a:t>passive </a:t>
            </a:r>
            <a:r>
              <a:rPr lang="en-US" sz="2800" dirty="0" err="1">
                <a:latin typeface="Times New Roman" panose="02020603050405020304" pitchFamily="18" charset="0"/>
                <a:cs typeface="Times New Roman" panose="02020603050405020304" pitchFamily="18" charset="0"/>
              </a:rPr>
              <a:t>IoT</a:t>
            </a:r>
            <a:r>
              <a:rPr lang="en-US" sz="2800" dirty="0">
                <a:latin typeface="Times New Roman" panose="02020603050405020304" pitchFamily="18" charset="0"/>
                <a:cs typeface="Times New Roman" panose="02020603050405020304" pitchFamily="18" charset="0"/>
              </a:rPr>
              <a:t> devices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Type 2 : With Energy Storage (recommended)</a:t>
            </a:r>
            <a:endParaRPr lang="en-US" sz="2800" dirty="0"/>
          </a:p>
        </p:txBody>
      </p:sp>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a:xfrm flipH="1">
            <a:off x="5791199" y="7618413"/>
            <a:ext cx="2752661" cy="184666"/>
          </a:xfrm>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a:xfrm>
            <a:off x="4344988" y="7618413"/>
            <a:ext cx="530225" cy="182562"/>
          </a:xfrm>
        </p:spPr>
        <p:txBody>
          <a:bodyPr/>
          <a:lstStyle/>
          <a:p>
            <a:pPr>
              <a:defRPr/>
            </a:pPr>
            <a:r>
              <a:rPr lang="en-US"/>
              <a:t>Slide </a:t>
            </a:r>
            <a:fld id="{3099D1E7-2CFE-4362-BB72-AF97192842EA}" type="slidenum">
              <a:rPr lang="en-US" smtClean="0"/>
              <a:pPr>
                <a:defRPr/>
              </a:pPr>
              <a:t>10</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
        <p:nvSpPr>
          <p:cNvPr id="22" name="文本框 21"/>
          <p:cNvSpPr txBox="1"/>
          <p:nvPr/>
        </p:nvSpPr>
        <p:spPr>
          <a:xfrm>
            <a:off x="609600" y="3810000"/>
            <a:ext cx="8382000" cy="2554545"/>
          </a:xfrm>
          <a:prstGeom prst="rect">
            <a:avLst/>
          </a:prstGeom>
          <a:noFill/>
        </p:spPr>
        <p:txBody>
          <a:bodyPr wrap="square" rtlCol="0">
            <a:spAutoFit/>
          </a:bodyPr>
          <a:lstStyle/>
          <a:p>
            <a:pPr>
              <a:spcBef>
                <a:spcPts val="600"/>
              </a:spcBef>
            </a:pPr>
            <a:r>
              <a:rPr lang="en-US" altLang="zh-CN" sz="1400" dirty="0"/>
              <a:t>1,Wireless charging</a:t>
            </a:r>
          </a:p>
          <a:p>
            <a:pPr marL="360000" lvl="1" indent="-171450">
              <a:buFont typeface="Arial" panose="020B0604020202020204" pitchFamily="34" charset="0"/>
              <a:buChar char="•"/>
            </a:pPr>
            <a:r>
              <a:rPr lang="en-US" altLang="zh-CN" dirty="0"/>
              <a:t>IoT devices have a power storage component. </a:t>
            </a:r>
            <a:r>
              <a:rPr lang="en-US" altLang="zh-CN" u="sng" dirty="0"/>
              <a:t>The wireless charging can be done at any time (mostly when in the doze mode)</a:t>
            </a:r>
            <a:r>
              <a:rPr lang="en-US" altLang="zh-CN" dirty="0"/>
              <a:t>.</a:t>
            </a:r>
          </a:p>
          <a:p>
            <a:pPr marL="360000" lvl="1" indent="-171450">
              <a:buFont typeface="Arial" panose="020B0604020202020204" pitchFamily="34" charset="0"/>
              <a:buChar char="•"/>
            </a:pPr>
            <a:r>
              <a:rPr lang="en-US" altLang="zh-CN" dirty="0"/>
              <a:t>The energy harvesting circuit is simple and analog, </a:t>
            </a:r>
            <a:r>
              <a:rPr lang="en-US" altLang="zh-CN" u="sng" dirty="0"/>
              <a:t>so the cost is much lower than an independent radio</a:t>
            </a:r>
            <a:r>
              <a:rPr lang="en-US" altLang="zh-CN" dirty="0"/>
              <a:t>.</a:t>
            </a:r>
          </a:p>
          <a:p>
            <a:pPr>
              <a:spcBef>
                <a:spcPts val="600"/>
              </a:spcBef>
            </a:pPr>
            <a:r>
              <a:rPr lang="en-US" altLang="zh-CN" sz="1400" dirty="0"/>
              <a:t>2, Data transmission </a:t>
            </a:r>
          </a:p>
          <a:p>
            <a:pPr marL="360000" lvl="1" indent="-171450">
              <a:buFont typeface="Arial" panose="020B0604020202020204" pitchFamily="34" charset="0"/>
              <a:buChar char="•"/>
            </a:pPr>
            <a:r>
              <a:rPr lang="en-US" altLang="zh-CN" dirty="0"/>
              <a:t>IoT devices can </a:t>
            </a:r>
            <a:r>
              <a:rPr lang="en-US" altLang="zh-CN" u="sng" dirty="0"/>
              <a:t>communicate with a normal AP</a:t>
            </a:r>
            <a:r>
              <a:rPr lang="en-US" altLang="zh-CN" dirty="0"/>
              <a:t> using </a:t>
            </a:r>
            <a:r>
              <a:rPr lang="en-US" altLang="zh-CN" u="sng" dirty="0"/>
              <a:t>existing </a:t>
            </a:r>
            <a:r>
              <a:rPr lang="en-US" altLang="zh-CN" u="sng" dirty="0" err="1"/>
              <a:t>WiFi</a:t>
            </a:r>
            <a:r>
              <a:rPr lang="en-US" altLang="zh-CN" u="sng" dirty="0"/>
              <a:t> radio</a:t>
            </a:r>
            <a:r>
              <a:rPr lang="en-US" altLang="zh-CN" dirty="0"/>
              <a:t> with an improved protocol (a protocol with the energy management function) or backscattering the incoming signal with a backscatter modulator[11].</a:t>
            </a:r>
          </a:p>
          <a:p>
            <a:pPr marL="360000" lvl="1" indent="-171450">
              <a:buFont typeface="Arial" panose="020B0604020202020204" pitchFamily="34" charset="0"/>
              <a:buChar char="•"/>
            </a:pPr>
            <a:r>
              <a:rPr lang="en-US" altLang="zh-CN" dirty="0"/>
              <a:t>Charging and transmission can be </a:t>
            </a:r>
            <a:r>
              <a:rPr lang="en-US" altLang="zh-CN" u="sng" dirty="0"/>
              <a:t>on different bands</a:t>
            </a:r>
            <a:r>
              <a:rPr lang="en-US" altLang="zh-CN" dirty="0"/>
              <a:t> or the same band (e.g. 900MHz/2.4GHz for charging and 2.4G/5GHz/6GHz for transmission)</a:t>
            </a:r>
          </a:p>
          <a:p>
            <a:pPr>
              <a:spcBef>
                <a:spcPts val="600"/>
              </a:spcBef>
            </a:pPr>
            <a:r>
              <a:rPr lang="en-US" altLang="zh-CN" sz="1400" dirty="0"/>
              <a:t>3, Sensing</a:t>
            </a:r>
          </a:p>
          <a:p>
            <a:pPr marL="360000" lvl="1" indent="-171450">
              <a:buFont typeface="Arial" panose="020B0604020202020204" pitchFamily="34" charset="0"/>
              <a:buChar char="•"/>
            </a:pPr>
            <a:r>
              <a:rPr lang="en-US" altLang="zh-CN" dirty="0"/>
              <a:t>Sensors can </a:t>
            </a:r>
            <a:r>
              <a:rPr lang="en-US" altLang="zh-CN" u="sng" dirty="0"/>
              <a:t>work without regard to the arrival of a power signal</a:t>
            </a:r>
            <a:r>
              <a:rPr lang="en-US" altLang="zh-CN" dirty="0"/>
              <a:t>.</a:t>
            </a:r>
          </a:p>
          <a:p>
            <a:pPr marL="360000" lvl="1" indent="-171450">
              <a:buFont typeface="Arial" panose="020B0604020202020204" pitchFamily="34" charset="0"/>
              <a:buChar char="•"/>
            </a:pPr>
            <a:r>
              <a:rPr lang="en-US" altLang="zh-CN" dirty="0"/>
              <a:t>The transmitter can send an uplink signal without </a:t>
            </a:r>
            <a:r>
              <a:rPr lang="en-US" altLang="zh-CN" u="sng" dirty="0"/>
              <a:t>regard to the arrival of a power signal</a:t>
            </a:r>
            <a:r>
              <a:rPr lang="en-US" altLang="zh-CN" dirty="0"/>
              <a:t>(this is critical for time sensitive traffic). </a:t>
            </a:r>
            <a:endParaRPr lang="zh-CN" altLang="en-US" dirty="0"/>
          </a:p>
        </p:txBody>
      </p:sp>
      <p:pic>
        <p:nvPicPr>
          <p:cNvPr id="10" name="图片 9"/>
          <p:cNvPicPr>
            <a:picLocks noChangeAspect="1"/>
          </p:cNvPicPr>
          <p:nvPr/>
        </p:nvPicPr>
        <p:blipFill>
          <a:blip r:embed="rId3"/>
          <a:stretch>
            <a:fillRect/>
          </a:stretch>
        </p:blipFill>
        <p:spPr>
          <a:xfrm>
            <a:off x="1524000" y="1676400"/>
            <a:ext cx="5486400" cy="2053603"/>
          </a:xfrm>
          <a:prstGeom prst="rect">
            <a:avLst/>
          </a:prstGeom>
        </p:spPr>
      </p:pic>
      <p:sp>
        <p:nvSpPr>
          <p:cNvPr id="4" name="圆角矩形 3"/>
          <p:cNvSpPr/>
          <p:nvPr/>
        </p:nvSpPr>
        <p:spPr bwMode="auto">
          <a:xfrm>
            <a:off x="5867400" y="1828800"/>
            <a:ext cx="1219200" cy="533400"/>
          </a:xfrm>
          <a:prstGeom prst="roundRect">
            <a:avLst>
              <a:gd name="adj" fmla="val 4667"/>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7605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609600"/>
            <a:ext cx="8229600" cy="990599"/>
          </a:xfrm>
        </p:spPr>
        <p:txBody>
          <a:bodyPr/>
          <a:lstStyle/>
          <a:p>
            <a:r>
              <a:rPr lang="en-US" sz="2800" dirty="0">
                <a:latin typeface="Times New Roman" panose="02020603050405020304" pitchFamily="18" charset="0"/>
                <a:cs typeface="Times New Roman" panose="02020603050405020304" pitchFamily="18" charset="0"/>
              </a:rPr>
              <a:t>Candidate energy storage component: capacitor</a:t>
            </a:r>
            <a:endParaRPr lang="en-US" sz="2800" dirty="0"/>
          </a:p>
        </p:txBody>
      </p:sp>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mc:AlternateContent xmlns:mc="http://schemas.openxmlformats.org/markup-compatibility/2006" xmlns:a14="http://schemas.microsoft.com/office/drawing/2010/main">
        <mc:Choice Requires="a14">
          <p:sp>
            <p:nvSpPr>
              <p:cNvPr id="14" name="文本框 13"/>
              <p:cNvSpPr txBox="1"/>
              <p:nvPr/>
            </p:nvSpPr>
            <p:spPr>
              <a:xfrm>
                <a:off x="304800" y="4876800"/>
                <a:ext cx="8610600" cy="1569660"/>
              </a:xfrm>
              <a:prstGeom prst="rect">
                <a:avLst/>
              </a:prstGeom>
              <a:noFill/>
            </p:spPr>
            <p:txBody>
              <a:bodyPr wrap="square" rtlCol="0">
                <a:spAutoFit/>
              </a:bodyPr>
              <a:lstStyle/>
              <a:p>
                <a:r>
                  <a:rPr lang="en-US" altLang="zh-CN" dirty="0"/>
                  <a:t>Note:</a:t>
                </a:r>
              </a:p>
              <a:p>
                <a:pPr marL="171450" indent="-171450">
                  <a:buFont typeface="Arial" panose="020B0604020202020204" pitchFamily="34" charset="0"/>
                  <a:buChar char="•"/>
                </a:pPr>
                <a:r>
                  <a:rPr lang="en-US" altLang="zh-CN" dirty="0"/>
                  <a:t>The energy stored in a 500µF capacitor is approximately 0.2 µAh, or 0.0002mAh, if the voltage is 3V. It’s much smaller than the power capacity suggested in [12]. </a:t>
                </a:r>
              </a:p>
              <a:p>
                <a:pPr marL="171450" indent="-171450">
                  <a:buFont typeface="Arial" panose="020B0604020202020204" pitchFamily="34" charset="0"/>
                  <a:buChar char="•"/>
                </a:pPr>
                <a:r>
                  <a:rPr lang="en-US" altLang="zh-CN" dirty="0"/>
                  <a:t>The typical capacity of a coin cell battery is around 200mAh and the stored energy is around 2160 Joule, </a:t>
                </a:r>
                <a14:m>
                  <m:oMath xmlns:m="http://schemas.openxmlformats.org/officeDocument/2006/math">
                    <m:r>
                      <a:rPr lang="en-US" altLang="zh-CN" i="1" dirty="0" smtClean="0">
                        <a:latin typeface="Cambria Math" panose="02040503050406030204" pitchFamily="18" charset="0"/>
                      </a:rPr>
                      <m:t>1</m:t>
                    </m:r>
                    <m:r>
                      <a:rPr lang="en-US" altLang="zh-CN" b="0" i="1" dirty="0" smtClean="0">
                        <a:latin typeface="Cambria Math" panose="02040503050406030204" pitchFamily="18" charset="0"/>
                      </a:rPr>
                      <m:t>×</m:t>
                    </m:r>
                    <m:sSup>
                      <m:sSupPr>
                        <m:ctrlPr>
                          <a:rPr lang="en-US" altLang="zh-CN" b="0" i="1" dirty="0" smtClean="0">
                            <a:latin typeface="Cambria Math" panose="02040503050406030204" pitchFamily="18" charset="0"/>
                          </a:rPr>
                        </m:ctrlPr>
                      </m:sSupPr>
                      <m:e>
                        <m:r>
                          <a:rPr lang="en-US" altLang="zh-CN" b="0" i="1" dirty="0" smtClean="0">
                            <a:latin typeface="Cambria Math" panose="02040503050406030204" pitchFamily="18" charset="0"/>
                          </a:rPr>
                          <m:t>10</m:t>
                        </m:r>
                      </m:e>
                      <m:sup>
                        <m:r>
                          <a:rPr lang="en-US" altLang="zh-CN" b="0" i="1" dirty="0" smtClean="0">
                            <a:latin typeface="Cambria Math" panose="02040503050406030204" pitchFamily="18" charset="0"/>
                          </a:rPr>
                          <m:t>6</m:t>
                        </m:r>
                      </m:sup>
                    </m:sSup>
                  </m:oMath>
                </a14:m>
                <a:r>
                  <a:rPr lang="zh-CN" altLang="en-US" dirty="0"/>
                  <a:t> </a:t>
                </a:r>
                <a:r>
                  <a:rPr lang="en-US" altLang="zh-CN" dirty="0"/>
                  <a:t>larger than a 500µF capacitor. It would take more than </a:t>
                </a:r>
                <a:r>
                  <a:rPr lang="en-US" altLang="zh-CN" dirty="0">
                    <a:solidFill>
                      <a:srgbClr val="FF0000"/>
                    </a:solidFill>
                  </a:rPr>
                  <a:t>260 days</a:t>
                </a:r>
                <a:r>
                  <a:rPr lang="en-US" altLang="zh-CN" dirty="0"/>
                  <a:t> to fully charge a 200mAh battery with 100µW energy harvester.</a:t>
                </a:r>
              </a:p>
              <a:p>
                <a:pPr marL="171450" indent="-171450">
                  <a:buFont typeface="Arial" panose="020B0604020202020204" pitchFamily="34" charset="0"/>
                  <a:buChar char="•"/>
                </a:pPr>
                <a:r>
                  <a:rPr lang="en-US" altLang="zh-CN" dirty="0"/>
                  <a:t>The capacitor or battery is just like a cistern. The system works well as long as the average input power is equivalent to or larger than the average output power. (The benefit of adding a capacitor or battery is that the input power doesn’t have to be equivalent to or larger than the output power at any time)</a:t>
                </a:r>
                <a:endParaRPr lang="zh-CN" altLang="en-US" dirty="0"/>
              </a:p>
            </p:txBody>
          </p:sp>
        </mc:Choice>
        <mc:Fallback xmlns="">
          <p:sp>
            <p:nvSpPr>
              <p:cNvPr id="14" name="文本框 13"/>
              <p:cNvSpPr txBox="1">
                <a:spLocks noRot="1" noChangeAspect="1" noMove="1" noResize="1" noEditPoints="1" noAdjustHandles="1" noChangeArrowheads="1" noChangeShapeType="1" noTextEdit="1"/>
              </p:cNvSpPr>
              <p:nvPr/>
            </p:nvSpPr>
            <p:spPr>
              <a:xfrm>
                <a:off x="304800" y="4876800"/>
                <a:ext cx="8610600" cy="1569660"/>
              </a:xfrm>
              <a:prstGeom prst="rect">
                <a:avLst/>
              </a:prstGeom>
              <a:blipFill>
                <a:blip r:embed="rId4"/>
                <a:stretch>
                  <a:fillRect b="-233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文本框 23"/>
              <p:cNvSpPr txBox="1"/>
              <p:nvPr/>
            </p:nvSpPr>
            <p:spPr>
              <a:xfrm>
                <a:off x="304800" y="1600200"/>
                <a:ext cx="8229600" cy="1045799"/>
              </a:xfrm>
              <a:prstGeom prst="rect">
                <a:avLst/>
              </a:prstGeom>
              <a:noFill/>
            </p:spPr>
            <p:txBody>
              <a:bodyPr wrap="square" rtlCol="0">
                <a:spAutoFit/>
              </a:bodyPr>
              <a:lstStyle/>
              <a:p>
                <a:r>
                  <a:rPr lang="en-US" altLang="zh-CN" sz="1600" dirty="0"/>
                  <a:t>The energy stored in a capacitor is calculated by: </a:t>
                </a:r>
                <a:endParaRPr lang="en-US" altLang="zh-CN" sz="16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altLang="zh-CN" sz="1600" i="1" dirty="0" smtClean="0">
                          <a:latin typeface="Cambria Math" panose="02040503050406030204" pitchFamily="18" charset="0"/>
                        </a:rPr>
                        <m:t>𝐸</m:t>
                      </m:r>
                      <m:r>
                        <a:rPr lang="en-US" altLang="zh-CN" sz="1600" i="1" dirty="0" smtClean="0">
                          <a:latin typeface="Cambria Math" panose="02040503050406030204" pitchFamily="18" charset="0"/>
                        </a:rPr>
                        <m:t>=</m:t>
                      </m:r>
                      <m:f>
                        <m:fPr>
                          <m:ctrlPr>
                            <a:rPr lang="en-US" altLang="zh-CN" sz="1600" b="0" i="1" dirty="0" smtClean="0">
                              <a:latin typeface="Cambria Math" panose="02040503050406030204" pitchFamily="18" charset="0"/>
                            </a:rPr>
                          </m:ctrlPr>
                        </m:fPr>
                        <m:num>
                          <m:r>
                            <a:rPr lang="en-US" altLang="zh-CN" sz="1600" b="0" i="1" dirty="0" smtClean="0">
                              <a:latin typeface="Cambria Math" panose="02040503050406030204" pitchFamily="18" charset="0"/>
                            </a:rPr>
                            <m:t>1</m:t>
                          </m:r>
                        </m:num>
                        <m:den>
                          <m:r>
                            <a:rPr lang="en-US" altLang="zh-CN" sz="1600" b="0" i="1" dirty="0" smtClean="0">
                              <a:latin typeface="Cambria Math" panose="02040503050406030204" pitchFamily="18" charset="0"/>
                            </a:rPr>
                            <m:t>2</m:t>
                          </m:r>
                        </m:den>
                      </m:f>
                      <m:r>
                        <a:rPr lang="en-US" altLang="zh-CN" sz="1600" b="0" i="1" dirty="0" smtClean="0">
                          <a:latin typeface="Cambria Math" panose="02040503050406030204" pitchFamily="18" charset="0"/>
                        </a:rPr>
                        <m:t>𝐶</m:t>
                      </m:r>
                      <m:sSup>
                        <m:sSupPr>
                          <m:ctrlPr>
                            <a:rPr lang="en-US" altLang="zh-CN" sz="1600" b="0" i="1" dirty="0" smtClean="0">
                              <a:latin typeface="Cambria Math" panose="02040503050406030204" pitchFamily="18" charset="0"/>
                            </a:rPr>
                          </m:ctrlPr>
                        </m:sSupPr>
                        <m:e>
                          <m:r>
                            <a:rPr lang="en-US" altLang="zh-CN" sz="1600" b="0" i="1" dirty="0" smtClean="0">
                              <a:latin typeface="Cambria Math" panose="02040503050406030204" pitchFamily="18" charset="0"/>
                            </a:rPr>
                            <m:t>𝑉</m:t>
                          </m:r>
                        </m:e>
                        <m:sup>
                          <m:r>
                            <a:rPr lang="en-US" altLang="zh-CN" sz="1600" b="0" i="1" dirty="0" smtClean="0">
                              <a:latin typeface="Cambria Math" panose="02040503050406030204" pitchFamily="18" charset="0"/>
                            </a:rPr>
                            <m:t>2</m:t>
                          </m:r>
                        </m:sup>
                      </m:sSup>
                    </m:oMath>
                  </m:oMathPara>
                </a14:m>
                <a:endParaRPr lang="en-US" altLang="zh-CN" sz="1600" dirty="0"/>
              </a:p>
              <a:p>
                <a:r>
                  <a:rPr lang="en-US" altLang="zh-CN" sz="1600" dirty="0"/>
                  <a:t>Let’s evaluate the performance of capacitors with different capacities</a:t>
                </a:r>
                <a:endParaRPr lang="zh-CN" altLang="en-US" sz="1600" dirty="0"/>
              </a:p>
            </p:txBody>
          </p:sp>
        </mc:Choice>
        <mc:Fallback xmlns="">
          <p:sp>
            <p:nvSpPr>
              <p:cNvPr id="24" name="文本框 23"/>
              <p:cNvSpPr txBox="1">
                <a:spLocks noRot="1" noChangeAspect="1" noMove="1" noResize="1" noEditPoints="1" noAdjustHandles="1" noChangeArrowheads="1" noChangeShapeType="1" noTextEdit="1"/>
              </p:cNvSpPr>
              <p:nvPr/>
            </p:nvSpPr>
            <p:spPr>
              <a:xfrm>
                <a:off x="304800" y="1600200"/>
                <a:ext cx="8229600" cy="1045799"/>
              </a:xfrm>
              <a:prstGeom prst="rect">
                <a:avLst/>
              </a:prstGeom>
              <a:blipFill>
                <a:blip r:embed="rId5"/>
                <a:stretch>
                  <a:fillRect l="-370" t="-1754" b="-6433"/>
                </a:stretch>
              </a:blipFill>
            </p:spPr>
            <p:txBody>
              <a:bodyPr/>
              <a:lstStyle/>
              <a:p>
                <a:r>
                  <a:rPr lang="zh-CN" altLang="en-US">
                    <a:noFill/>
                  </a:rPr>
                  <a:t> </a:t>
                </a:r>
              </a:p>
            </p:txBody>
          </p:sp>
        </mc:Fallback>
      </mc:AlternateContent>
      <p:graphicFrame>
        <p:nvGraphicFramePr>
          <p:cNvPr id="19" name="对象 18"/>
          <p:cNvGraphicFramePr>
            <a:graphicFrameLocks noChangeAspect="1"/>
          </p:cNvGraphicFramePr>
          <p:nvPr>
            <p:extLst>
              <p:ext uri="{D42A27DB-BD31-4B8C-83A1-F6EECF244321}">
                <p14:modId xmlns:p14="http://schemas.microsoft.com/office/powerpoint/2010/main" val="507872995"/>
              </p:ext>
            </p:extLst>
          </p:nvPr>
        </p:nvGraphicFramePr>
        <p:xfrm>
          <a:off x="630238" y="2760663"/>
          <a:ext cx="7854950" cy="2127250"/>
        </p:xfrm>
        <a:graphic>
          <a:graphicData uri="http://schemas.openxmlformats.org/presentationml/2006/ole">
            <mc:AlternateContent xmlns:mc="http://schemas.openxmlformats.org/markup-compatibility/2006">
              <mc:Choice xmlns:v="urn:schemas-microsoft-com:vml" Requires="v">
                <p:oleObj spid="_x0000_s1161" name="Worksheet" r:id="rId6" imgW="7854899" imgH="2127098" progId="Excel.Sheet.12">
                  <p:embed/>
                </p:oleObj>
              </mc:Choice>
              <mc:Fallback>
                <p:oleObj name="Worksheet" r:id="rId6" imgW="7854899" imgH="2127098" progId="Excel.Sheet.12">
                  <p:embed/>
                  <p:pic>
                    <p:nvPicPr>
                      <p:cNvPr id="0" name=""/>
                      <p:cNvPicPr/>
                      <p:nvPr/>
                    </p:nvPicPr>
                    <p:blipFill>
                      <a:blip r:embed="rId7"/>
                      <a:stretch>
                        <a:fillRect/>
                      </a:stretch>
                    </p:blipFill>
                    <p:spPr>
                      <a:xfrm>
                        <a:off x="630238" y="2760663"/>
                        <a:ext cx="7854950" cy="2127250"/>
                      </a:xfrm>
                      <a:prstGeom prst="rect">
                        <a:avLst/>
                      </a:prstGeom>
                    </p:spPr>
                  </p:pic>
                </p:oleObj>
              </mc:Fallback>
            </mc:AlternateContent>
          </a:graphicData>
        </a:graphic>
      </p:graphicFrame>
      <p:sp>
        <p:nvSpPr>
          <p:cNvPr id="15" name="圆角矩形 22">
            <a:extLst>
              <a:ext uri="{FF2B5EF4-FFF2-40B4-BE49-F238E27FC236}">
                <a16:creationId xmlns:a16="http://schemas.microsoft.com/office/drawing/2014/main" id="{33288DBE-4D8C-4F7D-8A51-2A16DB5D3566}"/>
              </a:ext>
            </a:extLst>
          </p:cNvPr>
          <p:cNvSpPr/>
          <p:nvPr/>
        </p:nvSpPr>
        <p:spPr bwMode="auto">
          <a:xfrm>
            <a:off x="4724400" y="4690587"/>
            <a:ext cx="609600" cy="216000"/>
          </a:xfrm>
          <a:prstGeom prst="roundRect">
            <a:avLst>
              <a:gd name="adj" fmla="val 50000"/>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 name="圆角矩形 27">
            <a:extLst>
              <a:ext uri="{FF2B5EF4-FFF2-40B4-BE49-F238E27FC236}">
                <a16:creationId xmlns:a16="http://schemas.microsoft.com/office/drawing/2014/main" id="{618FDC83-1B28-409D-9777-023DB8F928B6}"/>
              </a:ext>
            </a:extLst>
          </p:cNvPr>
          <p:cNvSpPr/>
          <p:nvPr/>
        </p:nvSpPr>
        <p:spPr bwMode="auto">
          <a:xfrm>
            <a:off x="5410200" y="4690587"/>
            <a:ext cx="609600" cy="216000"/>
          </a:xfrm>
          <a:prstGeom prst="roundRect">
            <a:avLst>
              <a:gd name="adj" fmla="val 50000"/>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 name="圆角矩形 27">
            <a:extLst>
              <a:ext uri="{FF2B5EF4-FFF2-40B4-BE49-F238E27FC236}">
                <a16:creationId xmlns:a16="http://schemas.microsoft.com/office/drawing/2014/main" id="{613833A4-298A-4079-A971-9F6DF6C47CFC}"/>
              </a:ext>
            </a:extLst>
          </p:cNvPr>
          <p:cNvSpPr/>
          <p:nvPr/>
        </p:nvSpPr>
        <p:spPr bwMode="auto">
          <a:xfrm>
            <a:off x="2819400" y="4690587"/>
            <a:ext cx="609600" cy="216000"/>
          </a:xfrm>
          <a:prstGeom prst="roundRect">
            <a:avLst>
              <a:gd name="adj" fmla="val 50000"/>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8" name="圆角矩形 27">
            <a:extLst>
              <a:ext uri="{FF2B5EF4-FFF2-40B4-BE49-F238E27FC236}">
                <a16:creationId xmlns:a16="http://schemas.microsoft.com/office/drawing/2014/main" id="{8C6A6A9A-D249-4568-8B0B-C74157A4A2E9}"/>
              </a:ext>
            </a:extLst>
          </p:cNvPr>
          <p:cNvSpPr/>
          <p:nvPr/>
        </p:nvSpPr>
        <p:spPr bwMode="auto">
          <a:xfrm>
            <a:off x="6629400" y="4690587"/>
            <a:ext cx="609600" cy="216000"/>
          </a:xfrm>
          <a:prstGeom prst="roundRect">
            <a:avLst>
              <a:gd name="adj" fmla="val 50000"/>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0" name="圆角矩形 22">
            <a:extLst>
              <a:ext uri="{FF2B5EF4-FFF2-40B4-BE49-F238E27FC236}">
                <a16:creationId xmlns:a16="http://schemas.microsoft.com/office/drawing/2014/main" id="{2E07A247-3775-4749-84BF-EFFC764E218F}"/>
              </a:ext>
            </a:extLst>
          </p:cNvPr>
          <p:cNvSpPr/>
          <p:nvPr/>
        </p:nvSpPr>
        <p:spPr bwMode="auto">
          <a:xfrm>
            <a:off x="4724400" y="4190999"/>
            <a:ext cx="609600" cy="252000"/>
          </a:xfrm>
          <a:prstGeom prst="roundRect">
            <a:avLst>
              <a:gd name="adj" fmla="val 50000"/>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1" name="圆角矩形 27">
            <a:extLst>
              <a:ext uri="{FF2B5EF4-FFF2-40B4-BE49-F238E27FC236}">
                <a16:creationId xmlns:a16="http://schemas.microsoft.com/office/drawing/2014/main" id="{1F450CED-2FB9-4026-9C8A-4D10845C6D47}"/>
              </a:ext>
            </a:extLst>
          </p:cNvPr>
          <p:cNvSpPr/>
          <p:nvPr/>
        </p:nvSpPr>
        <p:spPr bwMode="auto">
          <a:xfrm>
            <a:off x="5410200" y="4190999"/>
            <a:ext cx="609600" cy="252000"/>
          </a:xfrm>
          <a:prstGeom prst="roundRect">
            <a:avLst>
              <a:gd name="adj" fmla="val 50000"/>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2" name="圆角矩形 27">
            <a:extLst>
              <a:ext uri="{FF2B5EF4-FFF2-40B4-BE49-F238E27FC236}">
                <a16:creationId xmlns:a16="http://schemas.microsoft.com/office/drawing/2014/main" id="{33F094A6-B426-44A1-96B3-4866BC70ACBF}"/>
              </a:ext>
            </a:extLst>
          </p:cNvPr>
          <p:cNvSpPr/>
          <p:nvPr/>
        </p:nvSpPr>
        <p:spPr bwMode="auto">
          <a:xfrm>
            <a:off x="2819400" y="4190999"/>
            <a:ext cx="609600" cy="252000"/>
          </a:xfrm>
          <a:prstGeom prst="roundRect">
            <a:avLst>
              <a:gd name="adj" fmla="val 50000"/>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圆角矩形 27">
            <a:extLst>
              <a:ext uri="{FF2B5EF4-FFF2-40B4-BE49-F238E27FC236}">
                <a16:creationId xmlns:a16="http://schemas.microsoft.com/office/drawing/2014/main" id="{04B7A2B5-EC09-4DE1-BC02-87A0C8898AB8}"/>
              </a:ext>
            </a:extLst>
          </p:cNvPr>
          <p:cNvSpPr/>
          <p:nvPr/>
        </p:nvSpPr>
        <p:spPr bwMode="auto">
          <a:xfrm>
            <a:off x="6629400" y="4190999"/>
            <a:ext cx="609600" cy="252000"/>
          </a:xfrm>
          <a:prstGeom prst="roundRect">
            <a:avLst>
              <a:gd name="adj" fmla="val 50000"/>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97999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457200"/>
          </a:xfrm>
        </p:spPr>
        <p:txBody>
          <a:bodyPr/>
          <a:lstStyle/>
          <a:p>
            <a:r>
              <a:rPr lang="en-US" sz="2800" dirty="0"/>
              <a:t>Summary</a:t>
            </a:r>
          </a:p>
        </p:txBody>
      </p:sp>
      <p:sp>
        <p:nvSpPr>
          <p:cNvPr id="8" name="Content Placeholder 2"/>
          <p:cNvSpPr txBox="1">
            <a:spLocks noChangeArrowheads="1"/>
          </p:cNvSpPr>
          <p:nvPr/>
        </p:nvSpPr>
        <p:spPr bwMode="auto">
          <a:xfrm>
            <a:off x="685799" y="1325057"/>
            <a:ext cx="8001001"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lvl="1" indent="0" defTabSz="449263">
              <a:spcBef>
                <a:spcPts val="0"/>
              </a:spcBef>
              <a:spcAft>
                <a:spcPts val="600"/>
              </a:spcAft>
              <a:buClr>
                <a:srgbClr val="000000"/>
              </a:buClr>
              <a:buSzPct val="100000"/>
            </a:pPr>
            <a:r>
              <a:rPr lang="en-US" sz="2400" b="1" dirty="0">
                <a:latin typeface="Times New Roman" panose="02020603050405020304" pitchFamily="18" charset="0"/>
                <a:cs typeface="Times New Roman" panose="02020603050405020304" pitchFamily="18" charset="0"/>
              </a:rPr>
              <a:t>Two challenges and suggested solutions are discussed and candidate solutions are provided.</a:t>
            </a:r>
            <a:endParaRPr lang="en-US" sz="2400" b="1" dirty="0">
              <a:solidFill>
                <a:srgbClr val="0000FF"/>
              </a:solidFill>
              <a:latin typeface="Times New Roman" panose="02020603050405020304" pitchFamily="18" charset="0"/>
              <a:cs typeface="Times New Roman" panose="02020603050405020304" pitchFamily="18" charset="0"/>
            </a:endParaRPr>
          </a:p>
          <a:p>
            <a:pPr marL="342900" lvl="1" indent="-342900" defTabSz="449263">
              <a:spcBef>
                <a:spcPts val="0"/>
              </a:spcBef>
              <a:spcAft>
                <a:spcPts val="600"/>
              </a:spcAft>
              <a:buClr>
                <a:srgbClr val="000000"/>
              </a:buClr>
              <a:buSzPct val="1000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C1: Ambient power is unstable</a:t>
            </a:r>
            <a:endParaRPr lang="en-US" sz="2400" b="1" dirty="0">
              <a:latin typeface="Times New Roman" panose="02020603050405020304" pitchFamily="18" charset="0"/>
              <a:cs typeface="Times New Roman" panose="02020603050405020304" pitchFamily="18" charset="0"/>
            </a:endParaRPr>
          </a:p>
          <a:p>
            <a:pPr marL="630238" lvl="1" indent="-342900" defTabSz="449263">
              <a:spcBef>
                <a:spcPts val="0"/>
              </a:spcBef>
              <a:spcAft>
                <a:spcPts val="200"/>
              </a:spcAft>
              <a:buClr>
                <a:srgbClr val="000000"/>
              </a:buClr>
              <a:buSzPct val="100000"/>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The AP provides energy through a dedicated power signal to passive IoT devices. (depends on implementations)</a:t>
            </a:r>
          </a:p>
          <a:p>
            <a:pPr marL="630238" lvl="1" indent="-342900" defTabSz="449263">
              <a:spcBef>
                <a:spcPts val="0"/>
              </a:spcBef>
              <a:spcAft>
                <a:spcPts val="200"/>
              </a:spcAft>
              <a:buClr>
                <a:srgbClr val="000000"/>
              </a:buClr>
              <a:buSzPct val="100000"/>
              <a:buFont typeface="Times New Roman" panose="02020603050405020304" pitchFamily="18" charset="0"/>
              <a:buChar char="−"/>
            </a:pPr>
            <a:r>
              <a:rPr lang="en-US" altLang="zh-CN" sz="2000" dirty="0">
                <a:latin typeface="Times New Roman" panose="02020603050405020304" pitchFamily="18" charset="0"/>
                <a:cs typeface="Times New Roman" panose="02020603050405020304" pitchFamily="18" charset="0"/>
              </a:rPr>
              <a:t>A wireless charging protocol might be needed as part of Wi-Fi IoT standard. (standard related)</a:t>
            </a:r>
          </a:p>
          <a:p>
            <a:pPr marL="630238" lvl="1" indent="-342900" defTabSz="449263">
              <a:spcBef>
                <a:spcPts val="0"/>
              </a:spcBef>
              <a:spcAft>
                <a:spcPts val="200"/>
              </a:spcAft>
              <a:buClr>
                <a:srgbClr val="000000"/>
              </a:buClr>
              <a:buSzPct val="100000"/>
              <a:buFont typeface="Times New Roman" panose="02020603050405020304" pitchFamily="18" charset="0"/>
              <a:buChar char="−"/>
            </a:pPr>
            <a:endParaRPr lang="en-US" sz="2000" dirty="0">
              <a:latin typeface="Times New Roman" panose="02020603050405020304" pitchFamily="18" charset="0"/>
              <a:cs typeface="Times New Roman" panose="02020603050405020304" pitchFamily="18" charset="0"/>
            </a:endParaRPr>
          </a:p>
          <a:p>
            <a:pPr marL="342900" lvl="1" indent="-342900" defTabSz="449263">
              <a:spcBef>
                <a:spcPts val="0"/>
              </a:spcBef>
              <a:spcAft>
                <a:spcPts val="600"/>
              </a:spcAft>
              <a:buClr>
                <a:srgbClr val="000000"/>
              </a:buClr>
              <a:buSzPct val="1000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C2: The energy that can be harvested from RF is low</a:t>
            </a:r>
          </a:p>
          <a:p>
            <a:pPr marL="630238" lvl="1" indent="-342900" defTabSz="449263">
              <a:spcBef>
                <a:spcPts val="0"/>
              </a:spcBef>
              <a:spcAft>
                <a:spcPts val="200"/>
              </a:spcAft>
              <a:buClr>
                <a:srgbClr val="000000"/>
              </a:buClr>
              <a:buSzPct val="100000"/>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IoT devices with power storage can take more time to harvest and store energy, considering to the duty cycle work mode of IoT applications. (depends on implementations)</a:t>
            </a:r>
          </a:p>
          <a:p>
            <a:pPr marL="630238" lvl="1" indent="-342900" defTabSz="449263">
              <a:spcBef>
                <a:spcPts val="0"/>
              </a:spcBef>
              <a:spcAft>
                <a:spcPts val="200"/>
              </a:spcAft>
              <a:buClr>
                <a:srgbClr val="000000"/>
              </a:buClr>
              <a:buSzPct val="100000"/>
              <a:buFont typeface="Times New Roman" panose="02020603050405020304" pitchFamily="18" charset="0"/>
              <a:buChar char="−"/>
            </a:pPr>
            <a:r>
              <a:rPr lang="en-US" sz="2000" dirty="0">
                <a:latin typeface="Times New Roman" panose="02020603050405020304" pitchFamily="18" charset="0"/>
                <a:cs typeface="Times New Roman" panose="02020603050405020304" pitchFamily="18" charset="0"/>
              </a:rPr>
              <a:t>A simplified and low power radio should be designed in the  next IEEE 802.11 amendment for IoT devices. (standard related)</a:t>
            </a:r>
          </a:p>
        </p:txBody>
      </p:sp>
      <p:sp>
        <p:nvSpPr>
          <p:cNvPr id="6" name="Date Placeholder 3">
            <a:extLst>
              <a:ext uri="{FF2B5EF4-FFF2-40B4-BE49-F238E27FC236}">
                <a16:creationId xmlns:a16="http://schemas.microsoft.com/office/drawing/2014/main" id="{C2849809-A083-499F-AE17-03B90562089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August 2022</a:t>
            </a:r>
            <a:endParaRPr lang="en-GB" sz="1800" b="1" dirty="0"/>
          </a:p>
        </p:txBody>
      </p:sp>
      <p:sp>
        <p:nvSpPr>
          <p:cNvPr id="2" name="Footer Placeholder 1">
            <a:extLst>
              <a:ext uri="{FF2B5EF4-FFF2-40B4-BE49-F238E27FC236}">
                <a16:creationId xmlns:a16="http://schemas.microsoft.com/office/drawing/2014/main" id="{FDAA6357-775F-45FA-8FCA-9A5860335562}"/>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3162DC36-67CF-4150-8293-D63229D7BC0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9" name="Rectangle 8">
            <a:extLst>
              <a:ext uri="{FF2B5EF4-FFF2-40B4-BE49-F238E27FC236}">
                <a16:creationId xmlns:a16="http://schemas.microsoft.com/office/drawing/2014/main" id="{5DF80907-973B-426E-885D-F2A447582CE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Tree>
    <p:extLst>
      <p:ext uri="{BB962C8B-B14F-4D97-AF65-F5344CB8AC3E}">
        <p14:creationId xmlns:p14="http://schemas.microsoft.com/office/powerpoint/2010/main" val="3515584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457200"/>
          </a:xfrm>
        </p:spPr>
        <p:txBody>
          <a:bodyPr/>
          <a:lstStyle/>
          <a:p>
            <a:r>
              <a:rPr lang="en-US" altLang="zh-CN" sz="2800" dirty="0"/>
              <a:t>Straw Poll 1</a:t>
            </a:r>
            <a:endParaRPr lang="en-US" sz="2800" dirty="0"/>
          </a:p>
        </p:txBody>
      </p:sp>
      <p:sp>
        <p:nvSpPr>
          <p:cNvPr id="8" name="Content Placeholder 2"/>
          <p:cNvSpPr txBox="1">
            <a:spLocks noChangeArrowheads="1"/>
          </p:cNvSpPr>
          <p:nvPr/>
        </p:nvSpPr>
        <p:spPr bwMode="auto">
          <a:xfrm>
            <a:off x="685799" y="1325057"/>
            <a:ext cx="8001001"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342900" lvl="1" indent="-342900" defTabSz="449263">
              <a:spcBef>
                <a:spcPts val="0"/>
              </a:spcBef>
              <a:spcAft>
                <a:spcPts val="600"/>
              </a:spcAft>
              <a:buClr>
                <a:srgbClr val="000000"/>
              </a:buClr>
              <a:buSzPct val="1000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Do you agree that the AP should be capable of sending power signals to ambient power enabled IoT devices.</a:t>
            </a:r>
          </a:p>
          <a:p>
            <a:pPr marL="800100" lvl="2" indent="-342900" defTabSz="449263">
              <a:spcBef>
                <a:spcPts val="0"/>
              </a:spcBef>
              <a:spcAft>
                <a:spcPts val="600"/>
              </a:spcAft>
              <a:buClr>
                <a:srgbClr val="000000"/>
              </a:buClr>
              <a:buSzPct val="10000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800100" lvl="2" indent="-342900" defTabSz="449263">
              <a:spcBef>
                <a:spcPts val="0"/>
              </a:spcBef>
              <a:spcAft>
                <a:spcPts val="600"/>
              </a:spcAft>
              <a:buClr>
                <a:srgbClr val="000000"/>
              </a:buClr>
              <a:buSzPct val="10000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800100" lvl="2" indent="-342900" defTabSz="449263">
              <a:spcBef>
                <a:spcPts val="0"/>
              </a:spcBef>
              <a:spcAft>
                <a:spcPts val="600"/>
              </a:spcAft>
              <a:buClr>
                <a:srgbClr val="000000"/>
              </a:buClr>
              <a:buSzPct val="10000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800100" lvl="2" indent="-342900" defTabSz="449263">
              <a:spcBef>
                <a:spcPts val="0"/>
              </a:spcBef>
              <a:spcAft>
                <a:spcPts val="600"/>
              </a:spcAft>
              <a:buClr>
                <a:srgbClr val="000000"/>
              </a:buClr>
              <a:buSzPct val="1000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Y</a:t>
            </a:r>
          </a:p>
          <a:p>
            <a:pPr marL="800100" lvl="2" indent="-342900" defTabSz="449263">
              <a:spcBef>
                <a:spcPts val="0"/>
              </a:spcBef>
              <a:spcAft>
                <a:spcPts val="600"/>
              </a:spcAft>
              <a:buClr>
                <a:srgbClr val="000000"/>
              </a:buClr>
              <a:buSzPct val="1000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N</a:t>
            </a:r>
          </a:p>
          <a:p>
            <a:pPr marL="800100" lvl="2" indent="-342900" defTabSz="449263">
              <a:spcBef>
                <a:spcPts val="0"/>
              </a:spcBef>
              <a:spcAft>
                <a:spcPts val="600"/>
              </a:spcAft>
              <a:buClr>
                <a:srgbClr val="000000"/>
              </a:buClr>
              <a:buSzPct val="1000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A</a:t>
            </a:r>
          </a:p>
        </p:txBody>
      </p:sp>
      <p:sp>
        <p:nvSpPr>
          <p:cNvPr id="6" name="Date Placeholder 3">
            <a:extLst>
              <a:ext uri="{FF2B5EF4-FFF2-40B4-BE49-F238E27FC236}">
                <a16:creationId xmlns:a16="http://schemas.microsoft.com/office/drawing/2014/main" id="{C2849809-A083-499F-AE17-03B90562089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August 2022</a:t>
            </a:r>
            <a:endParaRPr lang="en-GB" sz="1800" b="1" dirty="0"/>
          </a:p>
        </p:txBody>
      </p:sp>
      <p:sp>
        <p:nvSpPr>
          <p:cNvPr id="2" name="Footer Placeholder 1">
            <a:extLst>
              <a:ext uri="{FF2B5EF4-FFF2-40B4-BE49-F238E27FC236}">
                <a16:creationId xmlns:a16="http://schemas.microsoft.com/office/drawing/2014/main" id="{FDAA6357-775F-45FA-8FCA-9A5860335562}"/>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3162DC36-67CF-4150-8293-D63229D7BC0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9" name="Rectangle 8">
            <a:extLst>
              <a:ext uri="{FF2B5EF4-FFF2-40B4-BE49-F238E27FC236}">
                <a16:creationId xmlns:a16="http://schemas.microsoft.com/office/drawing/2014/main" id="{5DF80907-973B-426E-885D-F2A447582CE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Tree>
    <p:extLst>
      <p:ext uri="{BB962C8B-B14F-4D97-AF65-F5344CB8AC3E}">
        <p14:creationId xmlns:p14="http://schemas.microsoft.com/office/powerpoint/2010/main" val="1682503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457200"/>
          </a:xfrm>
        </p:spPr>
        <p:txBody>
          <a:bodyPr/>
          <a:lstStyle/>
          <a:p>
            <a:r>
              <a:rPr lang="en-US" altLang="zh-CN" sz="2800" dirty="0"/>
              <a:t>Straw Poll 2</a:t>
            </a:r>
            <a:endParaRPr lang="en-US" sz="2800" dirty="0"/>
          </a:p>
        </p:txBody>
      </p:sp>
      <p:sp>
        <p:nvSpPr>
          <p:cNvPr id="8" name="Content Placeholder 2"/>
          <p:cNvSpPr txBox="1">
            <a:spLocks noChangeArrowheads="1"/>
          </p:cNvSpPr>
          <p:nvPr/>
        </p:nvSpPr>
        <p:spPr bwMode="auto">
          <a:xfrm>
            <a:off x="685799" y="1325057"/>
            <a:ext cx="8001001"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342900" lvl="1" indent="-342900" defTabSz="449263">
              <a:spcBef>
                <a:spcPts val="0"/>
              </a:spcBef>
              <a:spcAft>
                <a:spcPts val="600"/>
              </a:spcAft>
              <a:buClr>
                <a:srgbClr val="000000"/>
              </a:buClr>
              <a:buSzPct val="1000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Do you agree that a simplified and low power WLAN radio should be considered</a:t>
            </a:r>
          </a:p>
          <a:p>
            <a:pPr marL="800100" lvl="2" indent="-342900" defTabSz="449263">
              <a:spcBef>
                <a:spcPts val="0"/>
              </a:spcBef>
              <a:spcAft>
                <a:spcPts val="600"/>
              </a:spcAft>
              <a:buClr>
                <a:srgbClr val="000000"/>
              </a:buClr>
              <a:buSzPct val="100000"/>
              <a:buFont typeface="Arial" panose="020B0604020202020204" pitchFamily="34" charset="0"/>
              <a:buChar char="•"/>
            </a:pPr>
            <a:endParaRPr lang="en-US" altLang="zh-CN" sz="2400" b="1" dirty="0">
              <a:latin typeface="Times New Roman" panose="02020603050405020304" pitchFamily="18" charset="0"/>
              <a:cs typeface="Times New Roman" panose="02020603050405020304" pitchFamily="18" charset="0"/>
            </a:endParaRPr>
          </a:p>
          <a:p>
            <a:pPr marL="800100" lvl="2" indent="-342900" defTabSz="449263">
              <a:spcBef>
                <a:spcPts val="0"/>
              </a:spcBef>
              <a:spcAft>
                <a:spcPts val="600"/>
              </a:spcAft>
              <a:buClr>
                <a:srgbClr val="000000"/>
              </a:buClr>
              <a:buSzPct val="100000"/>
              <a:buFont typeface="Arial" panose="020B0604020202020204" pitchFamily="34" charset="0"/>
              <a:buChar char="•"/>
            </a:pPr>
            <a:endParaRPr lang="en-US" altLang="zh-CN" sz="2400" b="1" dirty="0">
              <a:latin typeface="Times New Roman" panose="02020603050405020304" pitchFamily="18" charset="0"/>
              <a:cs typeface="Times New Roman" panose="02020603050405020304" pitchFamily="18" charset="0"/>
            </a:endParaRPr>
          </a:p>
          <a:p>
            <a:pPr marL="800100" lvl="2" indent="-342900" defTabSz="449263">
              <a:spcBef>
                <a:spcPts val="0"/>
              </a:spcBef>
              <a:spcAft>
                <a:spcPts val="600"/>
              </a:spcAft>
              <a:buClr>
                <a:srgbClr val="000000"/>
              </a:buClr>
              <a:buSzPct val="1000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Yes, in UHR Study Group</a:t>
            </a:r>
          </a:p>
          <a:p>
            <a:pPr marL="800100" lvl="2" indent="-342900" defTabSz="449263">
              <a:spcBef>
                <a:spcPts val="0"/>
              </a:spcBef>
              <a:spcAft>
                <a:spcPts val="600"/>
              </a:spcAft>
              <a:buClr>
                <a:srgbClr val="000000"/>
              </a:buClr>
              <a:buSzPct val="1000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Yes, in AMP Study Group, if formed</a:t>
            </a:r>
          </a:p>
          <a:p>
            <a:pPr marL="800100" lvl="2" indent="-342900" defTabSz="449263">
              <a:spcBef>
                <a:spcPts val="0"/>
              </a:spcBef>
              <a:spcAft>
                <a:spcPts val="600"/>
              </a:spcAft>
              <a:buClr>
                <a:srgbClr val="000000"/>
              </a:buClr>
              <a:buSzPct val="1000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Need more study</a:t>
            </a:r>
          </a:p>
          <a:p>
            <a:pPr marL="800100" lvl="2" indent="-342900" defTabSz="449263">
              <a:spcBef>
                <a:spcPts val="0"/>
              </a:spcBef>
              <a:spcAft>
                <a:spcPts val="600"/>
              </a:spcAft>
              <a:buClr>
                <a:srgbClr val="000000"/>
              </a:buClr>
              <a:buSzPct val="1000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Abstain</a:t>
            </a:r>
          </a:p>
          <a:p>
            <a:pPr marL="342900" lvl="1" indent="-342900" defTabSz="449263">
              <a:spcBef>
                <a:spcPts val="0"/>
              </a:spcBef>
              <a:spcAft>
                <a:spcPts val="600"/>
              </a:spcAft>
              <a:buClr>
                <a:srgbClr val="000000"/>
              </a:buClr>
              <a:buSzPct val="100000"/>
              <a:buFont typeface="Arial" panose="020B0604020202020204" pitchFamily="34" charset="0"/>
              <a:buChar char="•"/>
            </a:pPr>
            <a:endParaRPr lang="en-US" altLang="zh-CN" sz="2400" b="1"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C2849809-A083-499F-AE17-03B90562089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August 2022</a:t>
            </a:r>
            <a:endParaRPr lang="en-GB" sz="1800" b="1" dirty="0"/>
          </a:p>
        </p:txBody>
      </p:sp>
      <p:sp>
        <p:nvSpPr>
          <p:cNvPr id="2" name="Footer Placeholder 1">
            <a:extLst>
              <a:ext uri="{FF2B5EF4-FFF2-40B4-BE49-F238E27FC236}">
                <a16:creationId xmlns:a16="http://schemas.microsoft.com/office/drawing/2014/main" id="{FDAA6357-775F-45FA-8FCA-9A5860335562}"/>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3162DC36-67CF-4150-8293-D63229D7BC0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9" name="Rectangle 8">
            <a:extLst>
              <a:ext uri="{FF2B5EF4-FFF2-40B4-BE49-F238E27FC236}">
                <a16:creationId xmlns:a16="http://schemas.microsoft.com/office/drawing/2014/main" id="{5DF80907-973B-426E-885D-F2A447582CE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Tree>
    <p:extLst>
      <p:ext uri="{BB962C8B-B14F-4D97-AF65-F5344CB8AC3E}">
        <p14:creationId xmlns:p14="http://schemas.microsoft.com/office/powerpoint/2010/main" val="3254075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16624781-0091-4801-8AD1-8063E1433917}"/>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August 2022</a:t>
            </a:r>
            <a:endParaRPr lang="en-GB" sz="1800" b="1" dirty="0"/>
          </a:p>
        </p:txBody>
      </p:sp>
      <p:sp>
        <p:nvSpPr>
          <p:cNvPr id="2" name="Footer Placeholder 1">
            <a:extLst>
              <a:ext uri="{FF2B5EF4-FFF2-40B4-BE49-F238E27FC236}">
                <a16:creationId xmlns:a16="http://schemas.microsoft.com/office/drawing/2014/main" id="{ACD01F4B-57B8-4CD3-9BC0-CB60BA3FC786}"/>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1FD167DE-99DE-46D0-95BF-C8BDB9C99CE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15</a:t>
            </a:fld>
            <a:endParaRPr lang="en-US" dirty="0"/>
          </a:p>
        </p:txBody>
      </p:sp>
      <p:sp>
        <p:nvSpPr>
          <p:cNvPr id="10" name="Title 1">
            <a:extLst>
              <a:ext uri="{FF2B5EF4-FFF2-40B4-BE49-F238E27FC236}">
                <a16:creationId xmlns:a16="http://schemas.microsoft.com/office/drawing/2014/main" id="{7E89D0A9-4B18-49EE-8A33-D4977D2F5DDD}"/>
              </a:ext>
            </a:extLst>
          </p:cNvPr>
          <p:cNvSpPr txBox="1">
            <a:spLocks/>
          </p:cNvSpPr>
          <p:nvPr/>
        </p:nvSpPr>
        <p:spPr>
          <a:xfrm>
            <a:off x="457200" y="673278"/>
            <a:ext cx="8272430" cy="5422722"/>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spcAft>
                <a:spcPts val="1200"/>
              </a:spcAft>
            </a:pPr>
            <a:r>
              <a:rPr lang="en-US" kern="0" dirty="0"/>
              <a:t>Reference</a:t>
            </a:r>
          </a:p>
          <a:p>
            <a:pPr marL="284163" lvl="1" indent="-284163" algn="just" defTabSz="449263">
              <a:buClr>
                <a:srgbClr val="000000"/>
              </a:buClr>
              <a:buSzPct val="100000"/>
              <a:buFont typeface="+mj-lt"/>
              <a:buAutoNum type="arabicPeriod"/>
            </a:pPr>
            <a:r>
              <a:rPr lang="en-US" altLang="zh-CN" sz="1400" b="0" dirty="0"/>
              <a:t>Texas Instruments, DRV5032 datasheet</a:t>
            </a:r>
          </a:p>
          <a:p>
            <a:pPr marL="284163" lvl="1" indent="-284163" algn="just" defTabSz="449263">
              <a:buClr>
                <a:srgbClr val="000000"/>
              </a:buClr>
              <a:buSzPct val="100000"/>
              <a:buFont typeface="+mj-lt"/>
              <a:buAutoNum type="arabicPeriod"/>
            </a:pPr>
            <a:r>
              <a:rPr lang="en-US" altLang="zh-CN" sz="1400" b="0" dirty="0"/>
              <a:t>Texas Instruments, HDC2080 datasheet</a:t>
            </a:r>
            <a:endParaRPr lang="en-US" sz="1400" b="0" kern="0" dirty="0">
              <a:latin typeface="+mj-lt"/>
              <a:ea typeface="+mj-ea"/>
              <a:cs typeface="+mj-cs"/>
            </a:endParaRPr>
          </a:p>
          <a:p>
            <a:pPr marL="284163" lvl="1" indent="-284163" algn="just" defTabSz="449263">
              <a:buClr>
                <a:srgbClr val="000000"/>
              </a:buClr>
              <a:buSzPct val="100000"/>
              <a:buFont typeface="+mj-lt"/>
              <a:buAutoNum type="arabicPeriod"/>
            </a:pPr>
            <a:r>
              <a:rPr lang="en-US" sz="1400" b="0" kern="0" dirty="0">
                <a:latin typeface="+mj-lt"/>
                <a:ea typeface="+mj-ea"/>
                <a:cs typeface="+mj-cs"/>
              </a:rPr>
              <a:t>Analog Devices, Inc., </a:t>
            </a:r>
            <a:r>
              <a:rPr lang="en-US" altLang="zh-CN" sz="1400" b="0" dirty="0"/>
              <a:t>ADXL367 datasheet</a:t>
            </a:r>
            <a:endParaRPr lang="en-US" sz="1400" b="0" kern="0" dirty="0">
              <a:latin typeface="+mj-lt"/>
              <a:ea typeface="+mj-ea"/>
              <a:cs typeface="+mj-cs"/>
            </a:endParaRPr>
          </a:p>
          <a:p>
            <a:pPr marL="284163" lvl="1" indent="-284163" algn="just" defTabSz="449263">
              <a:buClr>
                <a:srgbClr val="000000"/>
              </a:buClr>
              <a:buSzPct val="100000"/>
              <a:buFont typeface="+mj-lt"/>
              <a:buAutoNum type="arabicPeriod"/>
            </a:pPr>
            <a:r>
              <a:rPr lang="en-US" altLang="zh-CN" sz="1400" b="0" dirty="0" err="1"/>
              <a:t>Sensirison</a:t>
            </a:r>
            <a:r>
              <a:rPr lang="en-US" altLang="zh-CN" sz="1400" b="0" dirty="0"/>
              <a:t>, STS4x datasheet</a:t>
            </a:r>
            <a:endParaRPr lang="en-US" sz="1400" b="0" kern="0" dirty="0">
              <a:latin typeface="+mj-lt"/>
              <a:ea typeface="+mj-ea"/>
              <a:cs typeface="+mj-cs"/>
            </a:endParaRPr>
          </a:p>
          <a:p>
            <a:pPr marL="284163" lvl="1" indent="-284163" algn="just" defTabSz="449263">
              <a:buClr>
                <a:srgbClr val="000000"/>
              </a:buClr>
              <a:buSzPct val="100000"/>
              <a:buFont typeface="+mj-lt"/>
              <a:buAutoNum type="arabicPeriod"/>
            </a:pPr>
            <a:r>
              <a:rPr lang="en-US" altLang="zh-CN" sz="1400" b="0" dirty="0"/>
              <a:t>Texas Instruments</a:t>
            </a:r>
            <a:r>
              <a:rPr lang="en-US" sz="1400" b="0" kern="0" dirty="0">
                <a:latin typeface="+mj-lt"/>
                <a:ea typeface="+mj-ea"/>
                <a:cs typeface="+mj-cs"/>
              </a:rPr>
              <a:t> , </a:t>
            </a:r>
            <a:r>
              <a:rPr lang="en-US" altLang="zh-CN" sz="1400" b="0" dirty="0"/>
              <a:t>OPT3001 datasheet</a:t>
            </a:r>
            <a:endParaRPr lang="en-US" sz="1400" b="0" kern="0" dirty="0">
              <a:latin typeface="+mj-lt"/>
              <a:ea typeface="+mj-ea"/>
              <a:cs typeface="+mj-cs"/>
            </a:endParaRPr>
          </a:p>
          <a:p>
            <a:pPr marL="284163" lvl="1" indent="-284163" algn="just" defTabSz="449263">
              <a:buClr>
                <a:srgbClr val="000000"/>
              </a:buClr>
              <a:buSzPct val="100000"/>
              <a:buFont typeface="+mj-lt"/>
              <a:buAutoNum type="arabicPeriod"/>
            </a:pPr>
            <a:r>
              <a:rPr lang="en-US" sz="1400" b="0" kern="0" dirty="0">
                <a:latin typeface="+mj-lt"/>
                <a:ea typeface="+mj-ea"/>
                <a:cs typeface="+mj-cs"/>
              </a:rPr>
              <a:t>Analog Devices, Inc., </a:t>
            </a:r>
            <a:r>
              <a:rPr lang="en-US" altLang="zh-CN" sz="1400" b="0" dirty="0"/>
              <a:t>AD715 datasheet</a:t>
            </a:r>
            <a:endParaRPr lang="en-US" sz="1400" b="0" kern="0" dirty="0">
              <a:latin typeface="+mj-lt"/>
              <a:ea typeface="+mj-ea"/>
              <a:cs typeface="+mj-cs"/>
            </a:endParaRPr>
          </a:p>
          <a:p>
            <a:pPr marL="284163" lvl="1" indent="-284163" algn="just" defTabSz="449263">
              <a:buClr>
                <a:srgbClr val="000000"/>
              </a:buClr>
              <a:buSzPct val="100000"/>
              <a:buFont typeface="+mj-lt"/>
              <a:buAutoNum type="arabicPeriod"/>
            </a:pPr>
            <a:r>
              <a:rPr lang="en-US" sz="1400" b="0" kern="0" dirty="0">
                <a:latin typeface="+mj-lt"/>
                <a:ea typeface="+mj-ea"/>
                <a:cs typeface="+mj-cs"/>
              </a:rPr>
              <a:t>ST, ILPS22QS datasheet</a:t>
            </a:r>
          </a:p>
          <a:p>
            <a:pPr marL="284163" lvl="1" indent="-284163" algn="just" defTabSz="449263">
              <a:buClr>
                <a:srgbClr val="000000"/>
              </a:buClr>
              <a:buSzPct val="100000"/>
              <a:buFont typeface="+mj-lt"/>
              <a:buAutoNum type="arabicPeriod"/>
            </a:pPr>
            <a:r>
              <a:rPr lang="en-US" altLang="zh-CN" sz="1400" b="0" dirty="0"/>
              <a:t>Texas Instruments. MSP430 datasheet</a:t>
            </a:r>
            <a:endParaRPr lang="en-US" sz="1400" b="0" kern="0" dirty="0">
              <a:latin typeface="+mj-lt"/>
              <a:ea typeface="+mj-ea"/>
              <a:cs typeface="+mj-cs"/>
            </a:endParaRPr>
          </a:p>
          <a:p>
            <a:pPr marL="284163" lvl="1" indent="-284163" algn="just" defTabSz="449263">
              <a:buClr>
                <a:srgbClr val="000000"/>
              </a:buClr>
              <a:buSzPct val="100000"/>
              <a:buFont typeface="+mj-lt"/>
              <a:buAutoNum type="arabicPeriod"/>
            </a:pPr>
            <a:r>
              <a:rPr lang="en-US" altLang="zh-CN" sz="1400" b="0" dirty="0"/>
              <a:t>Silicon Labs,  BGM111  datasheet</a:t>
            </a:r>
            <a:endParaRPr lang="en-US" sz="1400" b="0" kern="0" dirty="0">
              <a:latin typeface="+mj-lt"/>
              <a:ea typeface="+mj-ea"/>
              <a:cs typeface="+mj-cs"/>
            </a:endParaRPr>
          </a:p>
          <a:p>
            <a:pPr marL="284163" lvl="1" indent="-284163" algn="just" defTabSz="449263">
              <a:buClr>
                <a:srgbClr val="000000"/>
              </a:buClr>
              <a:buSzPct val="100000"/>
              <a:buFont typeface="+mj-lt"/>
              <a:buAutoNum type="arabicPeriod"/>
            </a:pPr>
            <a:r>
              <a:rPr lang="en-US" altLang="zh-CN" sz="1400" b="0" dirty="0"/>
              <a:t>Silicon Labs, RS9116 datasheet</a:t>
            </a:r>
          </a:p>
          <a:p>
            <a:pPr marL="284163" lvl="1" indent="-284163" algn="just" defTabSz="449263">
              <a:buClr>
                <a:srgbClr val="000000"/>
              </a:buClr>
              <a:buSzPct val="100000"/>
              <a:buFont typeface="+mj-lt"/>
              <a:buAutoNum type="arabicPeriod"/>
            </a:pPr>
            <a:r>
              <a:rPr lang="en-US" altLang="zh-CN" sz="1400" b="0" kern="0" dirty="0"/>
              <a:t>11-22-0645-02-0wng-ambient-power-enabled-iot-for-wi-fi</a:t>
            </a:r>
            <a:endParaRPr lang="en-US" altLang="zh-CN" sz="1400" b="0" dirty="0"/>
          </a:p>
          <a:p>
            <a:pPr marL="284163" lvl="1" indent="-284163" algn="just" defTabSz="449263">
              <a:buClr>
                <a:srgbClr val="000000"/>
              </a:buClr>
              <a:buSzPct val="100000"/>
              <a:buFont typeface="+mj-lt"/>
              <a:buAutoNum type="arabicPeriod"/>
            </a:pPr>
            <a:r>
              <a:rPr lang="en-US" sz="1400" b="0" kern="0" dirty="0">
                <a:latin typeface="+mj-lt"/>
                <a:ea typeface="+mj-ea"/>
                <a:cs typeface="+mj-cs"/>
              </a:rPr>
              <a:t>11-22-0962-00-0amp-potential-techniques-to-support-amp-iot-devices-in-wlan</a:t>
            </a:r>
          </a:p>
        </p:txBody>
      </p:sp>
      <p:sp>
        <p:nvSpPr>
          <p:cNvPr id="8" name="Rectangle 7">
            <a:extLst>
              <a:ext uri="{FF2B5EF4-FFF2-40B4-BE49-F238E27FC236}">
                <a16:creationId xmlns:a16="http://schemas.microsoft.com/office/drawing/2014/main" id="{4F146FF4-254E-44E3-90C0-9D7017C1A27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Tree>
    <p:extLst>
      <p:ext uri="{BB962C8B-B14F-4D97-AF65-F5344CB8AC3E}">
        <p14:creationId xmlns:p14="http://schemas.microsoft.com/office/powerpoint/2010/main" val="2660844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457200"/>
          </a:xfrm>
        </p:spPr>
        <p:txBody>
          <a:bodyPr/>
          <a:lstStyle/>
          <a:p>
            <a:r>
              <a:rPr lang="en-GB" sz="2800" dirty="0"/>
              <a:t>Abstract</a:t>
            </a:r>
          </a:p>
        </p:txBody>
      </p:sp>
      <p:sp>
        <p:nvSpPr>
          <p:cNvPr id="8" name="Content Placeholder 2"/>
          <p:cNvSpPr txBox="1">
            <a:spLocks noChangeArrowheads="1"/>
          </p:cNvSpPr>
          <p:nvPr/>
        </p:nvSpPr>
        <p:spPr bwMode="auto">
          <a:xfrm>
            <a:off x="685799" y="1325057"/>
            <a:ext cx="7770813" cy="294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spcBef>
                <a:spcPts val="600"/>
              </a:spcBef>
              <a:spcAft>
                <a:spcPts val="600"/>
              </a:spcAft>
            </a:pPr>
            <a:r>
              <a:rPr lang="en-US" altLang="zh-CN" sz="2000" b="1" dirty="0">
                <a:latin typeface="Times New Roman" panose="02020603050405020304" pitchFamily="18" charset="0"/>
                <a:cs typeface="Times New Roman" panose="02020603050405020304" pitchFamily="18" charset="0"/>
              </a:rPr>
              <a:t>We discuss two challenges in ambient energy harvesting</a:t>
            </a:r>
          </a:p>
          <a:p>
            <a:pPr>
              <a:spcBef>
                <a:spcPts val="600"/>
              </a:spcBef>
              <a:spcAft>
                <a:spcPts val="600"/>
              </a:spcAft>
              <a:buFont typeface="Arial" panose="020B0604020202020204" pitchFamily="34" charset="0"/>
              <a:buChar char="•"/>
            </a:pPr>
            <a:r>
              <a:rPr lang="en-US" altLang="zh-CN" sz="2000" b="1" dirty="0">
                <a:latin typeface="Times New Roman" panose="02020603050405020304" pitchFamily="18" charset="0"/>
                <a:cs typeface="Times New Roman" panose="02020603050405020304" pitchFamily="18" charset="0"/>
              </a:rPr>
              <a:t>Challenge 1: Ambient power is unstable</a:t>
            </a:r>
          </a:p>
          <a:p>
            <a:pPr>
              <a:spcBef>
                <a:spcPts val="600"/>
              </a:spcBef>
              <a:spcAft>
                <a:spcPts val="600"/>
              </a:spcAft>
              <a:buFont typeface="Arial" panose="020B0604020202020204" pitchFamily="34" charset="0"/>
              <a:buChar char="•"/>
            </a:pPr>
            <a:r>
              <a:rPr lang="en-US" altLang="zh-CN" sz="2000" b="1" dirty="0">
                <a:latin typeface="Times New Roman" panose="02020603050405020304" pitchFamily="18" charset="0"/>
                <a:cs typeface="Times New Roman" panose="02020603050405020304" pitchFamily="18" charset="0"/>
              </a:rPr>
              <a:t>Challenge 2: The energy that can be harvested from RF signals is low</a:t>
            </a:r>
          </a:p>
          <a:p>
            <a:pPr marL="0" indent="0">
              <a:spcBef>
                <a:spcPts val="600"/>
              </a:spcBef>
              <a:spcAft>
                <a:spcPts val="600"/>
              </a:spcAft>
            </a:pPr>
            <a:r>
              <a:rPr lang="en-US" altLang="zh-CN" sz="2000" b="1" dirty="0">
                <a:latin typeface="Times New Roman" panose="02020603050405020304" pitchFamily="18" charset="0"/>
                <a:cs typeface="Times New Roman" panose="02020603050405020304" pitchFamily="18" charset="0"/>
              </a:rPr>
              <a:t>The reasonable scenarios considering these challenges are also discussed.</a:t>
            </a:r>
          </a:p>
        </p:txBody>
      </p:sp>
      <p:sp>
        <p:nvSpPr>
          <p:cNvPr id="6" name="Date Placeholder 3">
            <a:extLst>
              <a:ext uri="{FF2B5EF4-FFF2-40B4-BE49-F238E27FC236}">
                <a16:creationId xmlns:a16="http://schemas.microsoft.com/office/drawing/2014/main" id="{7A5CA308-53B2-4C6E-927E-659DCC4F6274}"/>
              </a:ext>
            </a:extLst>
          </p:cNvPr>
          <p:cNvSpPr txBox="1">
            <a:spLocks/>
          </p:cNvSpPr>
          <p:nvPr/>
        </p:nvSpPr>
        <p:spPr>
          <a:xfrm>
            <a:off x="695324" y="285349"/>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August 2022</a:t>
            </a:r>
            <a:endParaRPr lang="en-GB" sz="1800" b="1" dirty="0"/>
          </a:p>
        </p:txBody>
      </p:sp>
      <p:sp>
        <p:nvSpPr>
          <p:cNvPr id="2" name="Footer Placeholder 1">
            <a:extLst>
              <a:ext uri="{FF2B5EF4-FFF2-40B4-BE49-F238E27FC236}">
                <a16:creationId xmlns:a16="http://schemas.microsoft.com/office/drawing/2014/main" id="{C04ADB32-21E9-4C2B-92D7-448EB7C21448}"/>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79B470BA-8E63-4B6B-A73E-A950160D766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9" name="Rectangle 8">
            <a:extLst>
              <a:ext uri="{FF2B5EF4-FFF2-40B4-BE49-F238E27FC236}">
                <a16:creationId xmlns:a16="http://schemas.microsoft.com/office/drawing/2014/main" id="{C35B49E3-B3DA-4ECC-8A76-C8A384E70F5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Tree>
    <p:extLst>
      <p:ext uri="{BB962C8B-B14F-4D97-AF65-F5344CB8AC3E}">
        <p14:creationId xmlns:p14="http://schemas.microsoft.com/office/powerpoint/2010/main" val="306872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685801"/>
            <a:ext cx="8229600" cy="457200"/>
          </a:xfrm>
        </p:spPr>
        <p:txBody>
          <a:bodyPr/>
          <a:lstStyle/>
          <a:p>
            <a:r>
              <a:rPr lang="en-US" altLang="zh-CN" sz="2800" dirty="0">
                <a:latin typeface="Times New Roman" panose="02020603050405020304" pitchFamily="18" charset="0"/>
                <a:cs typeface="Times New Roman" panose="02020603050405020304" pitchFamily="18" charset="0"/>
              </a:rPr>
              <a:t>Challenge 1: A</a:t>
            </a:r>
            <a:r>
              <a:rPr lang="en-US" altLang="zh-CN" sz="2800" b="1" dirty="0">
                <a:latin typeface="Times New Roman" panose="02020603050405020304" pitchFamily="18" charset="0"/>
                <a:cs typeface="Times New Roman" panose="02020603050405020304" pitchFamily="18" charset="0"/>
              </a:rPr>
              <a:t>mbient power is unstable</a:t>
            </a:r>
            <a:endParaRPr lang="en-US" sz="2800" dirty="0"/>
          </a:p>
        </p:txBody>
      </p:sp>
      <mc:AlternateContent xmlns:mc="http://schemas.openxmlformats.org/markup-compatibility/2006">
        <mc:Choice xmlns:a14="http://schemas.microsoft.com/office/drawing/2010/main" Requires="a14">
          <p:sp>
            <p:nvSpPr>
              <p:cNvPr id="8" name="Content Placeholder 2"/>
              <p:cNvSpPr txBox="1">
                <a:spLocks noChangeArrowheads="1"/>
              </p:cNvSpPr>
              <p:nvPr/>
            </p:nvSpPr>
            <p:spPr bwMode="auto">
              <a:xfrm>
                <a:off x="686593" y="1530835"/>
                <a:ext cx="7770813" cy="4641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28600" lvl="1" defTabSz="449263">
                  <a:spcBef>
                    <a:spcPts val="0"/>
                  </a:spcBef>
                  <a:spcAft>
                    <a:spcPts val="600"/>
                  </a:spcAft>
                  <a:buClr>
                    <a:srgbClr val="000000"/>
                  </a:buClr>
                  <a:buSzPct val="100000"/>
                  <a:buFont typeface="Arial" panose="020B0604020202020204" pitchFamily="34" charset="0"/>
                  <a:buChar char="•"/>
                </a:pPr>
                <a:r>
                  <a:rPr lang="en-US" altLang="zh-CN" sz="2000" b="1" dirty="0">
                    <a:latin typeface="Times New Roman" panose="02020603050405020304" pitchFamily="18" charset="0"/>
                    <a:cs typeface="Times New Roman" panose="02020603050405020304" pitchFamily="18" charset="0"/>
                  </a:rPr>
                  <a:t>To harvest energy from radio waves, the RSS should be higher than a threshold, e.g. -15dBm. </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1800" dirty="0">
                    <a:latin typeface="Times New Roman" panose="02020603050405020304" pitchFamily="18" charset="0"/>
                    <a:cs typeface="Times New Roman" panose="02020603050405020304" pitchFamily="18" charset="0"/>
                  </a:rPr>
                  <a:t>The threshold is largely decided by the forward voltage of diodes which are crucial components in the rectifier.</a:t>
                </a:r>
              </a:p>
              <a:p>
                <a:pPr marL="228600" lvl="1" defTabSz="449263">
                  <a:spcBef>
                    <a:spcPts val="0"/>
                  </a:spcBef>
                  <a:spcAft>
                    <a:spcPts val="600"/>
                  </a:spcAft>
                  <a:buClr>
                    <a:srgbClr val="000000"/>
                  </a:buClr>
                  <a:buSzPct val="100000"/>
                  <a:buFont typeface="Arial" panose="020B0604020202020204" pitchFamily="34" charset="0"/>
                  <a:buChar char="•"/>
                </a:pPr>
                <a:r>
                  <a:rPr lang="en-US" altLang="zh-CN" sz="2000" b="1" dirty="0">
                    <a:latin typeface="Times New Roman" panose="02020603050405020304" pitchFamily="18" charset="0"/>
                    <a:cs typeface="Times New Roman" panose="02020603050405020304" pitchFamily="18" charset="0"/>
                  </a:rPr>
                  <a:t>Far-field RF energy is weak. IoT devices can only harvest energy from Wi-Fi signals transmitted by nearby transmitters.</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Unfortunately, Many IoT devices are far away from Wi-Fi transmitters.</a:t>
                </a:r>
              </a:p>
              <a:p>
                <a:pPr marL="228600" lvl="1" defTabSz="449263">
                  <a:spcBef>
                    <a:spcPts val="0"/>
                  </a:spcBef>
                  <a:spcAft>
                    <a:spcPts val="600"/>
                  </a:spcAft>
                  <a:buClr>
                    <a:srgbClr val="000000"/>
                  </a:buClr>
                  <a:buSzPct val="100000"/>
                  <a:buFont typeface="Arial" panose="020B0604020202020204" pitchFamily="34" charset="0"/>
                  <a:buChar char="•"/>
                </a:pPr>
                <a:r>
                  <a:rPr lang="en-US" altLang="zh-CN" sz="2000" b="1" dirty="0">
                    <a:latin typeface="Times New Roman" panose="02020603050405020304" pitchFamily="18" charset="0"/>
                    <a:cs typeface="Times New Roman" panose="02020603050405020304" pitchFamily="18" charset="0"/>
                  </a:rPr>
                  <a:t>Wi-Fi signals of data communication are not continuous. Channel Utilization (CU) in a typical office, is around 10% in 2.4GHz channels, where </a:t>
                </a:r>
                <a14:m>
                  <m:oMath xmlns:m="http://schemas.openxmlformats.org/officeDocument/2006/math">
                    <m:r>
                      <a:rPr lang="en-US" altLang="zh-CN" sz="2000" b="1" i="1" dirty="0" smtClean="0">
                        <a:latin typeface="Cambria Math" panose="02040503050406030204" pitchFamily="18" charset="0"/>
                        <a:cs typeface="Times New Roman" panose="02020603050405020304" pitchFamily="18" charset="0"/>
                      </a:rPr>
                      <m:t>𝑪𝑼</m:t>
                    </m:r>
                    <m:r>
                      <a:rPr lang="en-US" altLang="zh-CN" sz="2000" b="1" i="1" dirty="0" smtClean="0">
                        <a:latin typeface="Cambria Math" panose="02040503050406030204" pitchFamily="18" charset="0"/>
                        <a:cs typeface="Times New Roman" panose="02020603050405020304" pitchFamily="18" charset="0"/>
                      </a:rPr>
                      <m:t> =</m:t>
                    </m:r>
                    <m:sSub>
                      <m:sSubPr>
                        <m:ctrlPr>
                          <a:rPr lang="en-US" altLang="zh-CN" sz="2000" b="1" i="1" dirty="0" smtClean="0">
                            <a:latin typeface="Cambria Math" panose="02040503050406030204" pitchFamily="18" charset="0"/>
                            <a:cs typeface="Times New Roman" panose="02020603050405020304" pitchFamily="18" charset="0"/>
                          </a:rPr>
                        </m:ctrlPr>
                      </m:sSubPr>
                      <m:e>
                        <m:r>
                          <a:rPr lang="en-US" altLang="zh-CN" sz="2000" b="1" i="1" dirty="0" smtClean="0">
                            <a:latin typeface="Cambria Math" panose="02040503050406030204" pitchFamily="18" charset="0"/>
                            <a:cs typeface="Times New Roman" panose="02020603050405020304" pitchFamily="18" charset="0"/>
                          </a:rPr>
                          <m:t>𝑻</m:t>
                        </m:r>
                      </m:e>
                      <m:sub>
                        <m:r>
                          <a:rPr lang="en-US" altLang="zh-CN" sz="2000" b="1" i="1" dirty="0" smtClean="0">
                            <a:latin typeface="Cambria Math" panose="02040503050406030204" pitchFamily="18" charset="0"/>
                            <a:cs typeface="Times New Roman" panose="02020603050405020304" pitchFamily="18" charset="0"/>
                          </a:rPr>
                          <m:t>𝑪𝑪𝑨</m:t>
                        </m:r>
                        <m:r>
                          <a:rPr lang="en-US" altLang="zh-CN" sz="2000" b="1" i="1" dirty="0" smtClean="0">
                            <a:latin typeface="Cambria Math" panose="02040503050406030204" pitchFamily="18" charset="0"/>
                            <a:cs typeface="Times New Roman" panose="02020603050405020304" pitchFamily="18" charset="0"/>
                          </a:rPr>
                          <m:t>−</m:t>
                        </m:r>
                        <m:r>
                          <a:rPr lang="en-US" altLang="zh-CN" sz="2000" b="1" i="1" dirty="0" smtClean="0">
                            <a:latin typeface="Cambria Math" panose="02040503050406030204" pitchFamily="18" charset="0"/>
                            <a:cs typeface="Times New Roman" panose="02020603050405020304" pitchFamily="18" charset="0"/>
                          </a:rPr>
                          <m:t>𝑩𝒖𝒔𝒚</m:t>
                        </m:r>
                      </m:sub>
                    </m:sSub>
                    <m:r>
                      <a:rPr lang="en-US" altLang="zh-CN" sz="2000" b="1" i="1" dirty="0" smtClean="0">
                        <a:latin typeface="Cambria Math" panose="02040503050406030204" pitchFamily="18" charset="0"/>
                        <a:cs typeface="Times New Roman" panose="02020603050405020304" pitchFamily="18" charset="0"/>
                      </a:rPr>
                      <m:t>/</m:t>
                    </m:r>
                    <m:sSub>
                      <m:sSubPr>
                        <m:ctrlPr>
                          <a:rPr lang="en-US" altLang="zh-CN" sz="2000" b="1" i="1" dirty="0" smtClean="0">
                            <a:latin typeface="Cambria Math" panose="02040503050406030204" pitchFamily="18" charset="0"/>
                            <a:cs typeface="Times New Roman" panose="02020603050405020304" pitchFamily="18" charset="0"/>
                          </a:rPr>
                        </m:ctrlPr>
                      </m:sSubPr>
                      <m:e>
                        <m:r>
                          <a:rPr lang="en-US" altLang="zh-CN" sz="2000" b="1" i="1" dirty="0" smtClean="0">
                            <a:latin typeface="Cambria Math" panose="02040503050406030204" pitchFamily="18" charset="0"/>
                            <a:cs typeface="Times New Roman" panose="02020603050405020304" pitchFamily="18" charset="0"/>
                          </a:rPr>
                          <m:t>𝑻</m:t>
                        </m:r>
                      </m:e>
                      <m:sub>
                        <m:r>
                          <a:rPr lang="en-US" altLang="zh-CN" sz="2000" b="1" i="1" dirty="0" smtClean="0">
                            <a:latin typeface="Cambria Math" panose="02040503050406030204" pitchFamily="18" charset="0"/>
                            <a:cs typeface="Times New Roman" panose="02020603050405020304" pitchFamily="18" charset="0"/>
                          </a:rPr>
                          <m:t>𝒐𝒃𝒔𝒆𝒓𝒗𝒂𝒕𝒊𝒐𝒏</m:t>
                        </m:r>
                      </m:sub>
                    </m:sSub>
                  </m:oMath>
                </a14:m>
                <a:r>
                  <a:rPr lang="en-US" altLang="zh-CN" sz="2000" b="1" dirty="0">
                    <a:latin typeface="Times New Roman" panose="02020603050405020304" pitchFamily="18" charset="0"/>
                    <a:cs typeface="Times New Roman" panose="02020603050405020304" pitchFamily="18" charset="0"/>
                  </a:rPr>
                  <a:t>.</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1800" dirty="0">
                    <a:latin typeface="Times New Roman" panose="02020603050405020304" pitchFamily="18" charset="0"/>
                    <a:cs typeface="Times New Roman" panose="02020603050405020304" pitchFamily="18" charset="0"/>
                  </a:rPr>
                  <a:t>Note that CCA-Busy has a much lower threshold (i.e. -82dBm) . Recall that the required RSSI of energy harvesters are much higher, e.g. -15dBm. This rarely happens in a natural WLAN environment.</a:t>
                </a:r>
              </a:p>
            </p:txBody>
          </p:sp>
        </mc:Choice>
        <mc:Fallback>
          <p:sp>
            <p:nvSpPr>
              <p:cNvPr id="8" name="Content Placeholder 2"/>
              <p:cNvSpPr txBox="1">
                <a:spLocks noRot="1" noChangeAspect="1" noMove="1" noResize="1" noEditPoints="1" noAdjustHandles="1" noChangeArrowheads="1" noChangeShapeType="1" noTextEdit="1"/>
              </p:cNvSpPr>
              <p:nvPr/>
            </p:nvSpPr>
            <p:spPr bwMode="auto">
              <a:xfrm>
                <a:off x="686593" y="1530835"/>
                <a:ext cx="7770813" cy="4641363"/>
              </a:xfrm>
              <a:prstGeom prst="rect">
                <a:avLst/>
              </a:prstGeom>
              <a:blipFill>
                <a:blip r:embed="rId3"/>
                <a:stretch>
                  <a:fillRect l="-706" t="-657" r="-942" b="-157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altLang="zh-CN" sz="1800" b="1" dirty="0"/>
          </a:p>
          <a:p>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Tree>
    <p:extLst>
      <p:ext uri="{BB962C8B-B14F-4D97-AF65-F5344CB8AC3E}">
        <p14:creationId xmlns:p14="http://schemas.microsoft.com/office/powerpoint/2010/main" val="1170558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762000"/>
            <a:ext cx="8229600" cy="457200"/>
          </a:xfrm>
        </p:spPr>
        <p:txBody>
          <a:bodyPr/>
          <a:lstStyle/>
          <a:p>
            <a:r>
              <a:rPr lang="en-US" sz="2800" dirty="0"/>
              <a:t>A dedicated power signal is needed</a:t>
            </a:r>
          </a:p>
        </p:txBody>
      </p:sp>
      <p:sp>
        <p:nvSpPr>
          <p:cNvPr id="8" name="Content Placeholder 2"/>
          <p:cNvSpPr txBox="1">
            <a:spLocks noChangeArrowheads="1"/>
          </p:cNvSpPr>
          <p:nvPr/>
        </p:nvSpPr>
        <p:spPr bwMode="auto">
          <a:xfrm>
            <a:off x="686593" y="1530835"/>
            <a:ext cx="7775920" cy="46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28600" lvl="1" defTabSz="449263">
              <a:spcBef>
                <a:spcPts val="0"/>
              </a:spcBef>
              <a:spcAft>
                <a:spcPts val="600"/>
              </a:spcAft>
              <a:buClr>
                <a:srgbClr val="000000"/>
              </a:buClr>
              <a:buSzPct val="100000"/>
              <a:buFont typeface="Arial" panose="020B0604020202020204" pitchFamily="34" charset="0"/>
              <a:buChar char="•"/>
            </a:pPr>
            <a:r>
              <a:rPr lang="en-US" altLang="zh-CN" sz="2000" b="1" dirty="0">
                <a:latin typeface="Times New Roman" panose="02020603050405020304" pitchFamily="18" charset="0"/>
                <a:cs typeface="Times New Roman" panose="02020603050405020304" pitchFamily="18" charset="0"/>
              </a:rPr>
              <a:t>A dedicated energy source (e.g. an AP) can improve energy harvesting efficiency greatly and make energy harvesting IoT devices more practical.</a:t>
            </a:r>
          </a:p>
          <a:p>
            <a:pPr marL="228600" lvl="1" defTabSz="449263">
              <a:spcBef>
                <a:spcPts val="0"/>
              </a:spcBef>
              <a:spcAft>
                <a:spcPts val="600"/>
              </a:spcAft>
              <a:buClr>
                <a:srgbClr val="000000"/>
              </a:buClr>
              <a:buSzPct val="100000"/>
              <a:buFont typeface="Arial" panose="020B0604020202020204" pitchFamily="34" charset="0"/>
              <a:buChar char="•"/>
            </a:pPr>
            <a:r>
              <a:rPr lang="en-US" altLang="zh-CN" sz="2000" b="1" dirty="0">
                <a:latin typeface="Times New Roman" panose="02020603050405020304" pitchFamily="18" charset="0"/>
                <a:cs typeface="Times New Roman" panose="02020603050405020304" pitchFamily="18" charset="0"/>
              </a:rPr>
              <a:t>An AP can send a continuous wave or a specified narrow band signal for energy transfer.</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Note that there is no interference problem between different power signals.</a:t>
            </a:r>
          </a:p>
          <a:p>
            <a:pPr marL="228600" lvl="1" defTabSz="449263">
              <a:spcBef>
                <a:spcPts val="0"/>
              </a:spcBef>
              <a:spcAft>
                <a:spcPts val="600"/>
              </a:spcAft>
              <a:buClr>
                <a:srgbClr val="000000"/>
              </a:buClr>
              <a:buSzPct val="100000"/>
              <a:buFont typeface="Arial" panose="020B0604020202020204" pitchFamily="34" charset="0"/>
              <a:buChar char="•"/>
            </a:pPr>
            <a:r>
              <a:rPr lang="en-US" altLang="zh-CN" sz="2000" b="1" u="sng" dirty="0">
                <a:latin typeface="Times New Roman" panose="02020603050405020304" pitchFamily="18" charset="0"/>
                <a:cs typeface="Times New Roman" panose="02020603050405020304" pitchFamily="18" charset="0"/>
              </a:rPr>
              <a:t>A communication protocol might be needed for wireless power transmission to certify the IoT devices and to enable on-demand power transfer.</a:t>
            </a:r>
            <a:endParaRPr lang="en-US" altLang="zh-CN" sz="1800" u="sng"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altLang="zh-CN" sz="1800" b="1" dirty="0"/>
          </a:p>
          <a:p>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Tree>
    <p:extLst>
      <p:ext uri="{BB962C8B-B14F-4D97-AF65-F5344CB8AC3E}">
        <p14:creationId xmlns:p14="http://schemas.microsoft.com/office/powerpoint/2010/main" val="1804941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609600"/>
            <a:ext cx="8229600" cy="838200"/>
          </a:xfrm>
        </p:spPr>
        <p:txBody>
          <a:bodyPr/>
          <a:lstStyle/>
          <a:p>
            <a:r>
              <a:rPr lang="en-US" altLang="zh-CN" sz="2800" dirty="0"/>
              <a:t>Challenge 2: </a:t>
            </a:r>
            <a:r>
              <a:rPr lang="en-US" sz="2800" dirty="0"/>
              <a:t>The energy that can be harvested from RF signals is low </a:t>
            </a:r>
          </a:p>
        </p:txBody>
      </p:sp>
      <p:sp>
        <p:nvSpPr>
          <p:cNvPr id="8" name="Content Placeholder 2"/>
          <p:cNvSpPr txBox="1">
            <a:spLocks noChangeArrowheads="1"/>
          </p:cNvSpPr>
          <p:nvPr/>
        </p:nvSpPr>
        <p:spPr bwMode="auto">
          <a:xfrm>
            <a:off x="685800" y="1371600"/>
            <a:ext cx="8153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28600" lvl="1" defTabSz="449263">
              <a:spcBef>
                <a:spcPts val="0"/>
              </a:spcBef>
              <a:spcAft>
                <a:spcPts val="600"/>
              </a:spcAft>
              <a:buClr>
                <a:srgbClr val="000000"/>
              </a:buClr>
              <a:buSzPct val="100000"/>
              <a:buFont typeface="Arial" panose="020B0604020202020204" pitchFamily="34" charset="0"/>
              <a:buChar char="•"/>
            </a:pPr>
            <a:r>
              <a:rPr lang="en-US" altLang="zh-CN" sz="1800" b="1" dirty="0">
                <a:latin typeface="Times New Roman" panose="02020603050405020304" pitchFamily="18" charset="0"/>
                <a:cs typeface="Times New Roman" panose="02020603050405020304" pitchFamily="18" charset="0"/>
              </a:rPr>
              <a:t>The power density of RF power transfer is </a:t>
            </a:r>
            <a:r>
              <a:rPr lang="en-US" altLang="zh-CN" sz="1800" b="1" u="sng" dirty="0">
                <a:latin typeface="Times New Roman" panose="02020603050405020304" pitchFamily="18" charset="0"/>
                <a:cs typeface="Times New Roman" panose="02020603050405020304" pitchFamily="18" charset="0"/>
              </a:rPr>
              <a:t>0.4 to 60 microwatts </a:t>
            </a:r>
            <a:r>
              <a:rPr lang="en-US" altLang="zh-CN" sz="1800" b="1" dirty="0">
                <a:latin typeface="Times New Roman" panose="02020603050405020304" pitchFamily="18" charset="0"/>
                <a:cs typeface="Times New Roman" panose="02020603050405020304" pitchFamily="18" charset="0"/>
              </a:rPr>
              <a:t>at typical working distances(3 ~ 15 meters),</a:t>
            </a:r>
            <a:r>
              <a:rPr lang="zh-CN" altLang="en-US" sz="1800" b="1" dirty="0">
                <a:latin typeface="Times New Roman" panose="02020603050405020304" pitchFamily="18" charset="0"/>
                <a:cs typeface="Times New Roman" panose="02020603050405020304" pitchFamily="18" charset="0"/>
              </a:rPr>
              <a:t> </a:t>
            </a:r>
            <a:r>
              <a:rPr lang="en-US" altLang="zh-CN" sz="1800" b="1" dirty="0">
                <a:latin typeface="Times New Roman" panose="02020603050405020304" pitchFamily="18" charset="0"/>
                <a:cs typeface="Times New Roman" panose="02020603050405020304" pitchFamily="18" charset="0"/>
              </a:rPr>
              <a:t>assuming 30dBm </a:t>
            </a:r>
            <a:r>
              <a:rPr lang="en-US" altLang="zh-CN" sz="1800" b="1" dirty="0" err="1">
                <a:latin typeface="Times New Roman" panose="02020603050405020304" pitchFamily="18" charset="0"/>
                <a:cs typeface="Times New Roman" panose="02020603050405020304" pitchFamily="18" charset="0"/>
              </a:rPr>
              <a:t>tx</a:t>
            </a:r>
            <a:r>
              <a:rPr lang="en-US" altLang="zh-CN" sz="1800" b="1" dirty="0">
                <a:latin typeface="Times New Roman" panose="02020603050405020304" pitchFamily="18" charset="0"/>
                <a:cs typeface="Times New Roman" panose="02020603050405020304" pitchFamily="18" charset="0"/>
              </a:rPr>
              <a:t> power, 6dBi antenna gain and 20% RF-DC efficiency.</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Note that EIRP limit with antenna gain is only 27dBm at the 2.4GHz band in China.</a:t>
            </a:r>
          </a:p>
          <a:p>
            <a:pPr marL="228600" lvl="1" defTabSz="449263">
              <a:spcBef>
                <a:spcPts val="0"/>
              </a:spcBef>
              <a:spcAft>
                <a:spcPts val="600"/>
              </a:spcAft>
              <a:buClr>
                <a:srgbClr val="000000"/>
              </a:buClr>
              <a:buSzPct val="100000"/>
              <a:buFont typeface="Arial" panose="020B0604020202020204" pitchFamily="34" charset="0"/>
              <a:buChar char="•"/>
            </a:pPr>
            <a:r>
              <a:rPr lang="en-US" altLang="zh-CN" sz="1800" b="1" dirty="0">
                <a:latin typeface="Times New Roman" panose="02020603050405020304" pitchFamily="18" charset="0"/>
                <a:cs typeface="Times New Roman" panose="02020603050405020304" pitchFamily="18" charset="0"/>
              </a:rPr>
              <a:t>The small amount of harvested energy limits the usage of ambient power only </a:t>
            </a:r>
            <a:r>
              <a:rPr lang="en-US" altLang="zh-CN" sz="1800" b="1" dirty="0" err="1">
                <a:latin typeface="Times New Roman" panose="02020603050405020304" pitchFamily="18" charset="0"/>
                <a:cs typeface="Times New Roman" panose="02020603050405020304" pitchFamily="18" charset="0"/>
              </a:rPr>
              <a:t>IoT</a:t>
            </a:r>
            <a:r>
              <a:rPr lang="en-US" altLang="zh-CN" sz="1800" b="1" dirty="0">
                <a:latin typeface="Times New Roman" panose="02020603050405020304" pitchFamily="18" charset="0"/>
                <a:cs typeface="Times New Roman" panose="02020603050405020304" pitchFamily="18" charset="0"/>
              </a:rPr>
              <a:t> devices.</a:t>
            </a:r>
          </a:p>
        </p:txBody>
      </p:sp>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altLang="zh-CN" sz="1800" b="1" dirty="0"/>
          </a:p>
          <a:p>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
        <p:nvSpPr>
          <p:cNvPr id="5" name="矩形 4"/>
          <p:cNvSpPr/>
          <p:nvPr/>
        </p:nvSpPr>
        <p:spPr>
          <a:xfrm>
            <a:off x="914400" y="6248400"/>
            <a:ext cx="2836033" cy="215444"/>
          </a:xfrm>
          <a:prstGeom prst="rect">
            <a:avLst/>
          </a:prstGeom>
        </p:spPr>
        <p:txBody>
          <a:bodyPr wrap="none">
            <a:spAutoFit/>
          </a:bodyPr>
          <a:lstStyle/>
          <a:p>
            <a:r>
              <a:rPr lang="en-US" altLang="zh-CN" sz="800" dirty="0" err="1"/>
              <a:t>pathloss</a:t>
            </a:r>
            <a:r>
              <a:rPr lang="en-US" altLang="zh-CN" sz="800" dirty="0"/>
              <a:t>=-27.6+20*log10(f)+20*log10(d), f in MHz, d in meters</a:t>
            </a:r>
            <a:endParaRPr lang="zh-CN" altLang="en-US" sz="800" dirty="0"/>
          </a:p>
        </p:txBody>
      </p:sp>
      <p:grpSp>
        <p:nvGrpSpPr>
          <p:cNvPr id="14" name="组合 13"/>
          <p:cNvGrpSpPr/>
          <p:nvPr/>
        </p:nvGrpSpPr>
        <p:grpSpPr>
          <a:xfrm>
            <a:off x="685800" y="3124200"/>
            <a:ext cx="8089079" cy="3203082"/>
            <a:chOff x="0" y="2825862"/>
            <a:chExt cx="9471290" cy="3556650"/>
          </a:xfrm>
        </p:grpSpPr>
        <p:pic>
          <p:nvPicPr>
            <p:cNvPr id="11" name="图片 10"/>
            <p:cNvPicPr>
              <a:picLocks noChangeAspect="1"/>
            </p:cNvPicPr>
            <p:nvPr/>
          </p:nvPicPr>
          <p:blipFill>
            <a:blip r:embed="rId3"/>
            <a:stretch>
              <a:fillRect/>
            </a:stretch>
          </p:blipFill>
          <p:spPr>
            <a:xfrm>
              <a:off x="0" y="2825862"/>
              <a:ext cx="9144000" cy="3556650"/>
            </a:xfrm>
            <a:prstGeom prst="rect">
              <a:avLst/>
            </a:prstGeom>
          </p:spPr>
        </p:pic>
        <p:sp>
          <p:nvSpPr>
            <p:cNvPr id="4" name="文本框 3"/>
            <p:cNvSpPr txBox="1"/>
            <p:nvPr/>
          </p:nvSpPr>
          <p:spPr>
            <a:xfrm>
              <a:off x="1905000" y="4246230"/>
              <a:ext cx="1217720" cy="273400"/>
            </a:xfrm>
            <a:prstGeom prst="rect">
              <a:avLst/>
            </a:prstGeom>
            <a:noFill/>
          </p:spPr>
          <p:txBody>
            <a:bodyPr wrap="square" rtlCol="0">
              <a:spAutoFit/>
            </a:bodyPr>
            <a:lstStyle/>
            <a:p>
              <a:r>
                <a:rPr lang="en-US" altLang="zh-CN" sz="1000" dirty="0"/>
                <a:t>307.4µW @ 3m</a:t>
              </a:r>
              <a:endParaRPr lang="zh-CN" altLang="en-US" sz="1000" dirty="0"/>
            </a:p>
          </p:txBody>
        </p:sp>
        <p:sp>
          <p:nvSpPr>
            <p:cNvPr id="10" name="文本框 9"/>
            <p:cNvSpPr txBox="1"/>
            <p:nvPr/>
          </p:nvSpPr>
          <p:spPr>
            <a:xfrm>
              <a:off x="1905000" y="4627230"/>
              <a:ext cx="914400" cy="273400"/>
            </a:xfrm>
            <a:prstGeom prst="rect">
              <a:avLst/>
            </a:prstGeom>
            <a:noFill/>
          </p:spPr>
          <p:txBody>
            <a:bodyPr wrap="square" rtlCol="0">
              <a:spAutoFit/>
            </a:bodyPr>
            <a:lstStyle/>
            <a:p>
              <a:r>
                <a:rPr lang="en-US" altLang="zh-CN" sz="1000" dirty="0"/>
                <a:t>44.2µW</a:t>
              </a:r>
              <a:endParaRPr lang="zh-CN" altLang="en-US" sz="1000" dirty="0"/>
            </a:p>
          </p:txBody>
        </p:sp>
        <p:sp>
          <p:nvSpPr>
            <p:cNvPr id="12" name="文本框 11"/>
            <p:cNvSpPr txBox="1"/>
            <p:nvPr/>
          </p:nvSpPr>
          <p:spPr>
            <a:xfrm>
              <a:off x="2959608" y="4495800"/>
              <a:ext cx="1233759" cy="273400"/>
            </a:xfrm>
            <a:prstGeom prst="rect">
              <a:avLst/>
            </a:prstGeom>
            <a:noFill/>
          </p:spPr>
          <p:txBody>
            <a:bodyPr wrap="square" rtlCol="0">
              <a:spAutoFit/>
            </a:bodyPr>
            <a:lstStyle/>
            <a:p>
              <a:r>
                <a:rPr lang="en-US" altLang="zh-CN" sz="1000" dirty="0"/>
                <a:t>110.7µW @ 5m</a:t>
              </a:r>
              <a:endParaRPr lang="zh-CN" altLang="en-US" sz="1000" dirty="0"/>
            </a:p>
          </p:txBody>
        </p:sp>
        <p:sp>
          <p:nvSpPr>
            <p:cNvPr id="13" name="文本框 12"/>
            <p:cNvSpPr txBox="1"/>
            <p:nvPr/>
          </p:nvSpPr>
          <p:spPr>
            <a:xfrm>
              <a:off x="2959608" y="4859179"/>
              <a:ext cx="914400" cy="273400"/>
            </a:xfrm>
            <a:prstGeom prst="rect">
              <a:avLst/>
            </a:prstGeom>
            <a:noFill/>
          </p:spPr>
          <p:txBody>
            <a:bodyPr wrap="square" rtlCol="0">
              <a:spAutoFit/>
            </a:bodyPr>
            <a:lstStyle/>
            <a:p>
              <a:r>
                <a:rPr lang="en-US" altLang="zh-CN" sz="1000" dirty="0"/>
                <a:t>15.9µW</a:t>
              </a:r>
              <a:endParaRPr lang="zh-CN" altLang="en-US" sz="1000" dirty="0"/>
            </a:p>
          </p:txBody>
        </p:sp>
        <p:sp>
          <p:nvSpPr>
            <p:cNvPr id="15" name="文本框 14"/>
            <p:cNvSpPr txBox="1"/>
            <p:nvPr/>
          </p:nvSpPr>
          <p:spPr>
            <a:xfrm>
              <a:off x="4715256" y="4742688"/>
              <a:ext cx="1262523" cy="273400"/>
            </a:xfrm>
            <a:prstGeom prst="rect">
              <a:avLst/>
            </a:prstGeom>
            <a:noFill/>
          </p:spPr>
          <p:txBody>
            <a:bodyPr wrap="square" rtlCol="0">
              <a:spAutoFit/>
            </a:bodyPr>
            <a:lstStyle/>
            <a:p>
              <a:r>
                <a:rPr lang="en-US" altLang="zh-CN" sz="1000" dirty="0"/>
                <a:t>27.66µW @ 10m</a:t>
              </a:r>
              <a:endParaRPr lang="zh-CN" altLang="en-US" sz="1000" dirty="0"/>
            </a:p>
          </p:txBody>
        </p:sp>
        <p:sp>
          <p:nvSpPr>
            <p:cNvPr id="16" name="文本框 15"/>
            <p:cNvSpPr txBox="1"/>
            <p:nvPr/>
          </p:nvSpPr>
          <p:spPr>
            <a:xfrm>
              <a:off x="4724400" y="5105400"/>
              <a:ext cx="914400" cy="273400"/>
            </a:xfrm>
            <a:prstGeom prst="rect">
              <a:avLst/>
            </a:prstGeom>
            <a:noFill/>
          </p:spPr>
          <p:txBody>
            <a:bodyPr wrap="square" rtlCol="0">
              <a:spAutoFit/>
            </a:bodyPr>
            <a:lstStyle/>
            <a:p>
              <a:r>
                <a:rPr lang="en-US" altLang="zh-CN" sz="1000" dirty="0"/>
                <a:t>4µW</a:t>
              </a:r>
              <a:endParaRPr lang="zh-CN" altLang="en-US" sz="1000" dirty="0"/>
            </a:p>
          </p:txBody>
        </p:sp>
        <p:sp>
          <p:nvSpPr>
            <p:cNvPr id="18" name="文本框 17"/>
            <p:cNvSpPr txBox="1"/>
            <p:nvPr/>
          </p:nvSpPr>
          <p:spPr>
            <a:xfrm>
              <a:off x="6477000" y="4876800"/>
              <a:ext cx="1195970" cy="273400"/>
            </a:xfrm>
            <a:prstGeom prst="rect">
              <a:avLst/>
            </a:prstGeom>
            <a:noFill/>
          </p:spPr>
          <p:txBody>
            <a:bodyPr wrap="square" rtlCol="0">
              <a:spAutoFit/>
            </a:bodyPr>
            <a:lstStyle/>
            <a:p>
              <a:r>
                <a:rPr lang="en-US" altLang="zh-CN" sz="1000" dirty="0"/>
                <a:t>12.3µW @ 15m</a:t>
              </a:r>
              <a:endParaRPr lang="zh-CN" altLang="en-US" sz="1000" dirty="0"/>
            </a:p>
          </p:txBody>
        </p:sp>
        <p:sp>
          <p:nvSpPr>
            <p:cNvPr id="19" name="文本框 18"/>
            <p:cNvSpPr txBox="1"/>
            <p:nvPr/>
          </p:nvSpPr>
          <p:spPr>
            <a:xfrm>
              <a:off x="6477000" y="5227320"/>
              <a:ext cx="914400" cy="273400"/>
            </a:xfrm>
            <a:prstGeom prst="rect">
              <a:avLst/>
            </a:prstGeom>
            <a:noFill/>
          </p:spPr>
          <p:txBody>
            <a:bodyPr wrap="square" rtlCol="0">
              <a:spAutoFit/>
            </a:bodyPr>
            <a:lstStyle/>
            <a:p>
              <a:r>
                <a:rPr lang="en-US" altLang="zh-CN" sz="1000" dirty="0"/>
                <a:t>1.8µW</a:t>
              </a:r>
              <a:endParaRPr lang="zh-CN" altLang="en-US" sz="1000" dirty="0"/>
            </a:p>
          </p:txBody>
        </p:sp>
        <p:sp>
          <p:nvSpPr>
            <p:cNvPr id="21" name="文本框 20"/>
            <p:cNvSpPr txBox="1"/>
            <p:nvPr/>
          </p:nvSpPr>
          <p:spPr>
            <a:xfrm>
              <a:off x="8275320" y="4953000"/>
              <a:ext cx="1195970" cy="273400"/>
            </a:xfrm>
            <a:prstGeom prst="rect">
              <a:avLst/>
            </a:prstGeom>
            <a:noFill/>
          </p:spPr>
          <p:txBody>
            <a:bodyPr wrap="square" rtlCol="0">
              <a:spAutoFit/>
            </a:bodyPr>
            <a:lstStyle/>
            <a:p>
              <a:r>
                <a:rPr lang="en-US" altLang="zh-CN" sz="1000" dirty="0"/>
                <a:t>6.9µW @ 20m</a:t>
              </a:r>
              <a:endParaRPr lang="zh-CN" altLang="en-US" sz="1000" dirty="0"/>
            </a:p>
          </p:txBody>
        </p:sp>
        <p:sp>
          <p:nvSpPr>
            <p:cNvPr id="22" name="文本框 21"/>
            <p:cNvSpPr txBox="1"/>
            <p:nvPr/>
          </p:nvSpPr>
          <p:spPr>
            <a:xfrm>
              <a:off x="8275320" y="5316379"/>
              <a:ext cx="914400" cy="273400"/>
            </a:xfrm>
            <a:prstGeom prst="rect">
              <a:avLst/>
            </a:prstGeom>
            <a:noFill/>
          </p:spPr>
          <p:txBody>
            <a:bodyPr wrap="square" rtlCol="0">
              <a:spAutoFit/>
            </a:bodyPr>
            <a:lstStyle/>
            <a:p>
              <a:r>
                <a:rPr lang="en-US" altLang="zh-CN" sz="1000" dirty="0"/>
                <a:t>1µW</a:t>
              </a:r>
              <a:endParaRPr lang="zh-CN" altLang="en-US" sz="1000" dirty="0"/>
            </a:p>
          </p:txBody>
        </p:sp>
        <p:sp>
          <p:nvSpPr>
            <p:cNvPr id="25" name="椭圆 24"/>
            <p:cNvSpPr/>
            <p:nvPr/>
          </p:nvSpPr>
          <p:spPr bwMode="auto">
            <a:xfrm>
              <a:off x="2214563" y="4508171"/>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2" name="椭圆 31"/>
            <p:cNvSpPr/>
            <p:nvPr/>
          </p:nvSpPr>
          <p:spPr bwMode="auto">
            <a:xfrm>
              <a:off x="2926556" y="4684708"/>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3" name="椭圆 32"/>
            <p:cNvSpPr/>
            <p:nvPr/>
          </p:nvSpPr>
          <p:spPr bwMode="auto">
            <a:xfrm>
              <a:off x="2924175" y="5033166"/>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5" name="椭圆 34"/>
            <p:cNvSpPr/>
            <p:nvPr/>
          </p:nvSpPr>
          <p:spPr bwMode="auto">
            <a:xfrm>
              <a:off x="4700590" y="4936333"/>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6" name="椭圆 35"/>
            <p:cNvSpPr/>
            <p:nvPr/>
          </p:nvSpPr>
          <p:spPr bwMode="auto">
            <a:xfrm>
              <a:off x="4698209" y="5282410"/>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8" name="椭圆 37"/>
            <p:cNvSpPr/>
            <p:nvPr/>
          </p:nvSpPr>
          <p:spPr bwMode="auto">
            <a:xfrm>
              <a:off x="6472238" y="5079209"/>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9" name="椭圆 38"/>
            <p:cNvSpPr/>
            <p:nvPr/>
          </p:nvSpPr>
          <p:spPr bwMode="auto">
            <a:xfrm>
              <a:off x="6469857" y="5427667"/>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1" name="椭圆 40"/>
            <p:cNvSpPr/>
            <p:nvPr/>
          </p:nvSpPr>
          <p:spPr bwMode="auto">
            <a:xfrm>
              <a:off x="8243886" y="5183981"/>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2" name="椭圆 41"/>
            <p:cNvSpPr/>
            <p:nvPr/>
          </p:nvSpPr>
          <p:spPr bwMode="auto">
            <a:xfrm>
              <a:off x="8241505" y="5530058"/>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1" name="椭圆 30"/>
            <p:cNvSpPr/>
            <p:nvPr/>
          </p:nvSpPr>
          <p:spPr bwMode="auto">
            <a:xfrm>
              <a:off x="2214563" y="4860593"/>
              <a:ext cx="76200" cy="76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091803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685800"/>
            <a:ext cx="8229600" cy="838199"/>
          </a:xfrm>
        </p:spPr>
        <p:txBody>
          <a:bodyPr/>
          <a:lstStyle/>
          <a:p>
            <a:r>
              <a:rPr lang="en-US" sz="2800" dirty="0"/>
              <a:t>The </a:t>
            </a:r>
            <a:r>
              <a:rPr lang="en-US" sz="2800" dirty="0" err="1"/>
              <a:t>IoT</a:t>
            </a:r>
            <a:r>
              <a:rPr lang="en-US" sz="2800" dirty="0"/>
              <a:t> device with power storage is preferable</a:t>
            </a:r>
          </a:p>
        </p:txBody>
      </p:sp>
      <p:sp>
        <p:nvSpPr>
          <p:cNvPr id="8" name="Content Placeholder 2"/>
          <p:cNvSpPr txBox="1">
            <a:spLocks noChangeArrowheads="1"/>
          </p:cNvSpPr>
          <p:nvPr/>
        </p:nvSpPr>
        <p:spPr bwMode="auto">
          <a:xfrm>
            <a:off x="686593" y="1530835"/>
            <a:ext cx="7770813" cy="46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28600" lvl="1" defTabSz="449263">
              <a:spcBef>
                <a:spcPts val="0"/>
              </a:spcBef>
              <a:spcAft>
                <a:spcPts val="600"/>
              </a:spcAft>
              <a:buClr>
                <a:srgbClr val="000000"/>
              </a:buClr>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Typical IoT Sensors, such as temperature sensors, humidity sensors, light sensors etcetera, turn to active mode around every 30 seconds and turn back to doze mode several milliseconds later.</a:t>
            </a:r>
            <a:endParaRPr lang="en-US" altLang="zh-CN" sz="1600" b="1" dirty="0">
              <a:latin typeface="Times New Roman" panose="02020603050405020304" pitchFamily="18" charset="0"/>
              <a:cs typeface="Times New Roman" panose="02020603050405020304" pitchFamily="18" charset="0"/>
            </a:endParaRPr>
          </a:p>
          <a:p>
            <a:pPr marL="228600" lvl="1" defTabSz="449263">
              <a:spcBef>
                <a:spcPts val="0"/>
              </a:spcBef>
              <a:spcAft>
                <a:spcPts val="600"/>
              </a:spcAft>
              <a:buClr>
                <a:srgbClr val="000000"/>
              </a:buClr>
              <a:buSzPct val="100000"/>
              <a:buFont typeface="Arial" panose="020B0604020202020204" pitchFamily="34" charset="0"/>
              <a:buChar char="•"/>
            </a:pPr>
            <a:r>
              <a:rPr lang="en-US" altLang="zh-CN" sz="1600" b="1" dirty="0">
                <a:latin typeface="Times New Roman" panose="02020603050405020304" pitchFamily="18" charset="0"/>
                <a:cs typeface="Times New Roman" panose="02020603050405020304" pitchFamily="18" charset="0"/>
              </a:rPr>
              <a:t>IoT devices with capacitors as power storage are</a:t>
            </a:r>
            <a:r>
              <a:rPr lang="en-US" altLang="zh-CN" sz="1600" dirty="0">
                <a:latin typeface="Times New Roman" panose="02020603050405020304" pitchFamily="18" charset="0"/>
                <a:cs typeface="Times New Roman" panose="02020603050405020304" pitchFamily="18" charset="0"/>
              </a:rPr>
              <a:t> more suitable for energy harvesting, since IoT devices are not always in active mode. For most of the time, IoT devices are in sleep mode during which the energy harvester can keep harvesting energy and store it into the capacitors. </a:t>
            </a:r>
          </a:p>
          <a:p>
            <a:pPr marL="228600" lvl="1" defTabSz="449263">
              <a:spcBef>
                <a:spcPts val="0"/>
              </a:spcBef>
              <a:spcAft>
                <a:spcPts val="600"/>
              </a:spcAft>
              <a:buClr>
                <a:srgbClr val="000000"/>
              </a:buClr>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An example:</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power management unit of IoT devices can </a:t>
            </a:r>
            <a:r>
              <a:rPr lang="en-US" altLang="zh-CN" sz="1600" u="sng" dirty="0">
                <a:latin typeface="Times New Roman" panose="02020603050405020304" pitchFamily="18" charset="0"/>
                <a:cs typeface="Times New Roman" panose="02020603050405020304" pitchFamily="18" charset="0"/>
              </a:rPr>
              <a:t>harvest energy at a slower rate</a:t>
            </a:r>
            <a:r>
              <a:rPr lang="en-US" altLang="zh-CN" sz="1600" dirty="0">
                <a:latin typeface="Times New Roman" panose="02020603050405020304" pitchFamily="18" charset="0"/>
                <a:cs typeface="Times New Roman" panose="02020603050405020304" pitchFamily="18" charset="0"/>
              </a:rPr>
              <a:t>, e.g. 10µW level during the long periods of doze state. </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sensing and communication units can use the stored power at a much higher rate e.g. 10mW during the short period of active state.</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IoT device can harvest energy for 10 seconds and work for 10ms (sensing and transmitting)</a:t>
            </a:r>
          </a:p>
          <a:p>
            <a:pPr marL="685800" lvl="2" defTabSz="449263">
              <a:spcBef>
                <a:spcPts val="0"/>
              </a:spcBef>
              <a:spcAft>
                <a:spcPts val="600"/>
              </a:spcAft>
              <a:buClr>
                <a:srgbClr val="000000"/>
              </a:buClr>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wireless power transmission distance would be greatly improved (10µW or -20dBm level in this example) and an active radio can be supported.</a:t>
            </a:r>
          </a:p>
          <a:p>
            <a:pPr marL="228600" lvl="1" defTabSz="449263">
              <a:spcBef>
                <a:spcPts val="0"/>
              </a:spcBef>
              <a:spcAft>
                <a:spcPts val="600"/>
              </a:spcAft>
              <a:buClr>
                <a:srgbClr val="000000"/>
              </a:buClr>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630238" lvl="1" indent="-342900">
              <a:spcBef>
                <a:spcPts val="0"/>
              </a:spcBef>
              <a:spcAft>
                <a:spcPts val="600"/>
              </a:spcAft>
              <a:buFont typeface="Times New Roman" panose="02020603050405020304" pitchFamily="18" charset="0"/>
              <a:buChar char="−"/>
            </a:pPr>
            <a:endParaRPr lang="en-US" altLang="zh-CN" sz="1600"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altLang="zh-CN" sz="1800" b="1" dirty="0"/>
          </a:p>
          <a:p>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Tree>
    <p:extLst>
      <p:ext uri="{BB962C8B-B14F-4D97-AF65-F5344CB8AC3E}">
        <p14:creationId xmlns:p14="http://schemas.microsoft.com/office/powerpoint/2010/main" val="112224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685800"/>
            <a:ext cx="8229600" cy="576893"/>
          </a:xfrm>
        </p:spPr>
        <p:txBody>
          <a:bodyPr/>
          <a:lstStyle/>
          <a:p>
            <a:r>
              <a:rPr lang="en-US" sz="2800" dirty="0">
                <a:latin typeface="Times New Roman" panose="02020603050405020304" pitchFamily="18" charset="0"/>
                <a:cs typeface="Times New Roman" panose="02020603050405020304" pitchFamily="18" charset="0"/>
              </a:rPr>
              <a:t>Possible </a:t>
            </a:r>
            <a:r>
              <a:rPr lang="en-US" sz="2800" dirty="0" err="1">
                <a:latin typeface="Times New Roman" panose="02020603050405020304" pitchFamily="18" charset="0"/>
                <a:cs typeface="Times New Roman" panose="02020603050405020304" pitchFamily="18" charset="0"/>
              </a:rPr>
              <a:t>IoT</a:t>
            </a:r>
            <a:r>
              <a:rPr lang="en-US" sz="2800" dirty="0">
                <a:latin typeface="Times New Roman" panose="02020603050405020304" pitchFamily="18" charset="0"/>
                <a:cs typeface="Times New Roman" panose="02020603050405020304" pitchFamily="18" charset="0"/>
              </a:rPr>
              <a:t> Applications for Energy Harvesting</a:t>
            </a:r>
            <a:endParaRPr lang="en-US" sz="2800" dirty="0"/>
          </a:p>
        </p:txBody>
      </p:sp>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altLang="zh-CN" sz="1800" b="1" dirty="0"/>
          </a:p>
          <a:p>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7</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graphicFrame>
        <p:nvGraphicFramePr>
          <p:cNvPr id="4" name="表格 3"/>
          <p:cNvGraphicFramePr>
            <a:graphicFrameLocks noGrp="1"/>
          </p:cNvGraphicFramePr>
          <p:nvPr>
            <p:extLst>
              <p:ext uri="{D42A27DB-BD31-4B8C-83A1-F6EECF244321}">
                <p14:modId xmlns:p14="http://schemas.microsoft.com/office/powerpoint/2010/main" val="3938017064"/>
              </p:ext>
            </p:extLst>
          </p:nvPr>
        </p:nvGraphicFramePr>
        <p:xfrm>
          <a:off x="609600" y="1447800"/>
          <a:ext cx="8001000" cy="4114802"/>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2590800">
                  <a:extLst>
                    <a:ext uri="{9D8B030D-6E8A-4147-A177-3AD203B41FA5}">
                      <a16:colId xmlns:a16="http://schemas.microsoft.com/office/drawing/2014/main" val="20005"/>
                    </a:ext>
                  </a:extLst>
                </a:gridCol>
              </a:tblGrid>
              <a:tr h="691868">
                <a:tc gridSpan="2">
                  <a:txBody>
                    <a:bodyPr/>
                    <a:lstStyle/>
                    <a:p>
                      <a:pPr algn="ctr"/>
                      <a:r>
                        <a:rPr lang="en-US" altLang="zh-CN" sz="1600" dirty="0"/>
                        <a:t>Components of </a:t>
                      </a:r>
                      <a:r>
                        <a:rPr lang="en-US" altLang="zh-CN" sz="1600" dirty="0" err="1"/>
                        <a:t>IoT</a:t>
                      </a:r>
                      <a:r>
                        <a:rPr lang="en-US" altLang="zh-CN" sz="1600" dirty="0"/>
                        <a:t> devices</a:t>
                      </a:r>
                      <a:endParaRPr lang="zh-CN" altLang="en-US" sz="1600" dirty="0"/>
                    </a:p>
                  </a:txBody>
                  <a:tcPr anchor="ctr"/>
                </a:tc>
                <a:tc hMerge="1">
                  <a:txBody>
                    <a:bodyPr/>
                    <a:lstStyle/>
                    <a:p>
                      <a:endParaRPr lang="zh-CN" altLang="en-US" sz="1600" dirty="0"/>
                    </a:p>
                  </a:txBody>
                  <a:tcPr/>
                </a:tc>
                <a:tc>
                  <a:txBody>
                    <a:bodyPr/>
                    <a:lstStyle/>
                    <a:p>
                      <a:pPr algn="ctr"/>
                      <a:r>
                        <a:rPr lang="en-US" altLang="zh-CN" sz="1600" dirty="0"/>
                        <a:t>Average power</a:t>
                      </a:r>
                      <a:endParaRPr lang="zh-CN" altLang="en-US" sz="1600" dirty="0"/>
                    </a:p>
                  </a:txBody>
                  <a:tcPr anchor="ctr"/>
                </a:tc>
                <a:tc>
                  <a:txBody>
                    <a:bodyPr/>
                    <a:lstStyle/>
                    <a:p>
                      <a:pPr algn="ctr"/>
                      <a:r>
                        <a:rPr lang="en-US" altLang="zh-CN" sz="1600" dirty="0"/>
                        <a:t>Peak power</a:t>
                      </a:r>
                      <a:endParaRPr lang="zh-CN" altLang="en-US" sz="1600" dirty="0"/>
                    </a:p>
                  </a:txBody>
                  <a:tcPr anchor="ctr"/>
                </a:tc>
                <a:tc>
                  <a:txBody>
                    <a:bodyPr/>
                    <a:lstStyle/>
                    <a:p>
                      <a:pPr algn="ctr"/>
                      <a:r>
                        <a:rPr lang="en-US" altLang="zh-CN" sz="1600" dirty="0"/>
                        <a:t>Sleep</a:t>
                      </a:r>
                      <a:r>
                        <a:rPr lang="en-US" altLang="zh-CN" sz="1600" baseline="0" dirty="0"/>
                        <a:t> power</a:t>
                      </a:r>
                      <a:endParaRPr lang="zh-CN" altLang="en-US" sz="1600" dirty="0"/>
                    </a:p>
                  </a:txBody>
                  <a:tcPr anchor="ctr"/>
                </a:tc>
                <a:tc>
                  <a:txBody>
                    <a:bodyPr/>
                    <a:lstStyle/>
                    <a:p>
                      <a:pPr algn="ctr"/>
                      <a:r>
                        <a:rPr lang="en-US" altLang="zh-CN" sz="1600" dirty="0"/>
                        <a:t>Comments</a:t>
                      </a:r>
                      <a:endParaRPr lang="zh-CN" altLang="en-US" sz="1600" dirty="0"/>
                    </a:p>
                  </a:txBody>
                  <a:tcPr anchor="ctr"/>
                </a:tc>
                <a:extLst>
                  <a:ext uri="{0D108BD9-81ED-4DB2-BD59-A6C34878D82A}">
                    <a16:rowId xmlns:a16="http://schemas.microsoft.com/office/drawing/2014/main" val="10000"/>
                  </a:ext>
                </a:extLst>
              </a:tr>
              <a:tr h="364142">
                <a:tc rowSpan="7">
                  <a:txBody>
                    <a:bodyPr/>
                    <a:lstStyle/>
                    <a:p>
                      <a:pPr algn="ctr"/>
                      <a:r>
                        <a:rPr lang="en-US" altLang="zh-CN" sz="1400" b="1" dirty="0"/>
                        <a:t>Part1:</a:t>
                      </a:r>
                    </a:p>
                    <a:p>
                      <a:pPr algn="ctr"/>
                      <a:r>
                        <a:rPr lang="en-US" altLang="zh-CN" sz="1400" dirty="0"/>
                        <a:t>Sensors</a:t>
                      </a:r>
                      <a:endParaRPr lang="zh-CN" altLang="en-US" sz="1400" dirty="0"/>
                    </a:p>
                  </a:txBody>
                  <a:tcPr anchor="ctr"/>
                </a:tc>
                <a:tc>
                  <a:txBody>
                    <a:bodyPr/>
                    <a:lstStyle/>
                    <a:p>
                      <a:r>
                        <a:rPr lang="en-US" altLang="zh-CN" sz="1400" dirty="0"/>
                        <a:t>Door</a:t>
                      </a:r>
                      <a:r>
                        <a:rPr lang="en-US" altLang="zh-CN" sz="1400" baseline="0" dirty="0"/>
                        <a:t> sensor [1]</a:t>
                      </a:r>
                      <a:endParaRPr lang="zh-CN" altLang="en-US" sz="1400" dirty="0"/>
                    </a:p>
                  </a:txBody>
                  <a:tcPr anchor="ctr"/>
                </a:tc>
                <a:tc>
                  <a:txBody>
                    <a:bodyPr/>
                    <a:lstStyle/>
                    <a:p>
                      <a:r>
                        <a:rPr lang="en-US" altLang="zh-CN" sz="1400" dirty="0"/>
                        <a:t>1µW</a:t>
                      </a:r>
                      <a:endParaRPr lang="zh-CN" altLang="en-US" sz="1400" dirty="0"/>
                    </a:p>
                  </a:txBody>
                  <a:tcPr anchor="ctr"/>
                </a:tc>
                <a:tc>
                  <a:txBody>
                    <a:bodyPr/>
                    <a:lstStyle/>
                    <a:p>
                      <a:r>
                        <a:rPr lang="en-US" altLang="zh-CN" sz="1400" dirty="0">
                          <a:solidFill>
                            <a:srgbClr val="C00000"/>
                          </a:solidFill>
                        </a:rPr>
                        <a:t>5mW</a:t>
                      </a:r>
                      <a:r>
                        <a:rPr lang="en-US" altLang="zh-CN" sz="1400" baseline="0" dirty="0">
                          <a:solidFill>
                            <a:srgbClr val="C00000"/>
                          </a:solidFill>
                        </a:rPr>
                        <a:t> </a:t>
                      </a:r>
                      <a:endParaRPr lang="zh-CN" altLang="en-US" sz="1400" dirty="0">
                        <a:solidFill>
                          <a:srgbClr val="C00000"/>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aseline="0" dirty="0"/>
                        <a:t>0.1µW</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5 events /second, 40us each</a:t>
                      </a:r>
                      <a:endParaRPr lang="zh-CN" altLang="en-US" sz="1400" dirty="0"/>
                    </a:p>
                  </a:txBody>
                  <a:tcPr anchor="ctr"/>
                </a:tc>
                <a:extLst>
                  <a:ext uri="{0D108BD9-81ED-4DB2-BD59-A6C34878D82A}">
                    <a16:rowId xmlns:a16="http://schemas.microsoft.com/office/drawing/2014/main" val="10001"/>
                  </a:ext>
                </a:extLst>
              </a:tr>
              <a:tr h="364142">
                <a:tc vMerge="1">
                  <a:txBody>
                    <a:bodyPr/>
                    <a:lstStyle/>
                    <a:p>
                      <a:pPr algn="ctr"/>
                      <a:endParaRPr lang="zh-CN" altLang="en-US" sz="1400" dirty="0"/>
                    </a:p>
                  </a:txBody>
                  <a:tcPr anchor="ctr"/>
                </a:tc>
                <a:tc>
                  <a:txBody>
                    <a:bodyPr/>
                    <a:lstStyle/>
                    <a:p>
                      <a:r>
                        <a:rPr lang="en-US" altLang="zh-CN" sz="1400" dirty="0"/>
                        <a:t>Humidity sensors</a:t>
                      </a:r>
                      <a:r>
                        <a:rPr lang="en-US" altLang="zh-CN" sz="1400" baseline="0" dirty="0"/>
                        <a:t> [2]</a:t>
                      </a:r>
                      <a:endParaRPr lang="zh-CN" altLang="en-US" sz="1400" dirty="0"/>
                    </a:p>
                  </a:txBody>
                  <a:tcPr anchor="ctr"/>
                </a:tc>
                <a:tc>
                  <a:txBody>
                    <a:bodyPr/>
                    <a:lstStyle/>
                    <a:p>
                      <a:r>
                        <a:rPr lang="en-US" altLang="zh-CN" sz="1400" dirty="0"/>
                        <a:t>1µW</a:t>
                      </a:r>
                      <a:endParaRPr lang="zh-CN" altLang="en-US" sz="1400" dirty="0"/>
                    </a:p>
                  </a:txBody>
                  <a:tcPr anchor="ctr"/>
                </a:tc>
                <a:tc>
                  <a:txBody>
                    <a:bodyPr/>
                    <a:lstStyle/>
                    <a:p>
                      <a:r>
                        <a:rPr lang="en-US" altLang="zh-CN" sz="1400" dirty="0">
                          <a:solidFill>
                            <a:srgbClr val="C00000"/>
                          </a:solidFill>
                        </a:rPr>
                        <a:t>1mW </a:t>
                      </a:r>
                      <a:endParaRPr lang="zh-CN" altLang="en-US" sz="1400" dirty="0">
                        <a:solidFill>
                          <a:srgbClr val="C00000"/>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0.1µW</a:t>
                      </a:r>
                      <a:endParaRPr lang="zh-CN" altLang="en-US" sz="1400" dirty="0"/>
                    </a:p>
                  </a:txBody>
                  <a:tcPr anchor="ctr"/>
                </a:tc>
                <a:tc>
                  <a:txBody>
                    <a:bodyPr/>
                    <a:lstStyle/>
                    <a:p>
                      <a:r>
                        <a:rPr lang="en-US" altLang="zh-CN" sz="1400" dirty="0"/>
                        <a:t>1 event /second , 1ms each </a:t>
                      </a:r>
                      <a:endParaRPr lang="zh-CN" altLang="en-US" sz="1400" dirty="0"/>
                    </a:p>
                  </a:txBody>
                  <a:tcPr anchor="ctr"/>
                </a:tc>
                <a:extLst>
                  <a:ext uri="{0D108BD9-81ED-4DB2-BD59-A6C34878D82A}">
                    <a16:rowId xmlns:a16="http://schemas.microsoft.com/office/drawing/2014/main" val="10002"/>
                  </a:ext>
                </a:extLst>
              </a:tr>
              <a:tr h="619041">
                <a:tc vMerge="1">
                  <a:txBody>
                    <a:bodyPr/>
                    <a:lstStyle/>
                    <a:p>
                      <a:pPr algn="ctr"/>
                      <a:endParaRPr lang="zh-CN" altLang="en-US" sz="1400" dirty="0"/>
                    </a:p>
                  </a:txBody>
                  <a:tcPr anchor="ctr"/>
                </a:tc>
                <a:tc>
                  <a:txBody>
                    <a:bodyPr/>
                    <a:lstStyle/>
                    <a:p>
                      <a:r>
                        <a:rPr lang="en-US" altLang="zh-CN" sz="1400" dirty="0"/>
                        <a:t>Accelerometer </a:t>
                      </a:r>
                      <a:r>
                        <a:rPr lang="en-US" altLang="zh-CN" sz="1400" baseline="0" dirty="0"/>
                        <a:t> [3]</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2µW</a:t>
                      </a:r>
                      <a:endParaRPr lang="zh-CN" altLang="en-US" sz="1400" dirty="0"/>
                    </a:p>
                  </a:txBody>
                  <a:tcPr anchor="ctr"/>
                </a:tc>
                <a:tc>
                  <a:txBody>
                    <a:bodyPr/>
                    <a:lstStyle/>
                    <a:p>
                      <a:r>
                        <a:rPr lang="en-US" altLang="zh-CN" sz="1400" dirty="0"/>
                        <a:t>2µW</a:t>
                      </a:r>
                      <a:endParaRPr lang="zh-CN" altLang="en-US" sz="1400" dirty="0"/>
                    </a:p>
                  </a:txBody>
                  <a:tcPr anchor="ctr"/>
                </a:tc>
                <a:tc>
                  <a:txBody>
                    <a:bodyPr/>
                    <a:lstStyle/>
                    <a:p>
                      <a:r>
                        <a:rPr lang="en-US" altLang="zh-CN" sz="1400" dirty="0"/>
                        <a:t>0.1µW</a:t>
                      </a:r>
                      <a:endParaRPr lang="zh-CN" altLang="en-US" sz="1400" dirty="0"/>
                    </a:p>
                  </a:txBody>
                  <a:tcPr anchor="ctr"/>
                </a:tc>
                <a:tc>
                  <a:txBody>
                    <a:bodyPr/>
                    <a:lstStyle/>
                    <a:p>
                      <a:r>
                        <a:rPr lang="en-US" altLang="zh-CN" sz="1400" dirty="0"/>
                        <a:t>average</a:t>
                      </a:r>
                      <a:r>
                        <a:rPr lang="en-US" altLang="zh-CN" sz="1400" baseline="0" dirty="0"/>
                        <a:t> power when o</a:t>
                      </a:r>
                      <a:r>
                        <a:rPr lang="en-US" altLang="zh-CN" sz="1400" dirty="0"/>
                        <a:t>utput</a:t>
                      </a:r>
                      <a:r>
                        <a:rPr lang="en-US" altLang="zh-CN" sz="1400" baseline="0" dirty="0"/>
                        <a:t> data rate is 100Hz</a:t>
                      </a:r>
                      <a:endParaRPr lang="zh-CN" altLang="en-US" sz="1400" dirty="0"/>
                    </a:p>
                  </a:txBody>
                  <a:tcPr anchor="ctr"/>
                </a:tc>
                <a:extLst>
                  <a:ext uri="{0D108BD9-81ED-4DB2-BD59-A6C34878D82A}">
                    <a16:rowId xmlns:a16="http://schemas.microsoft.com/office/drawing/2014/main" val="10003"/>
                  </a:ext>
                </a:extLst>
              </a:tr>
              <a:tr h="364142">
                <a:tc vMerge="1">
                  <a:txBody>
                    <a:bodyPr/>
                    <a:lstStyle/>
                    <a:p>
                      <a:pPr algn="ctr"/>
                      <a:endParaRPr lang="zh-CN" altLang="en-US" sz="1400" dirty="0"/>
                    </a:p>
                  </a:txBody>
                  <a:tcPr anchor="ctr"/>
                </a:tc>
                <a:tc>
                  <a:txBody>
                    <a:bodyPr/>
                    <a:lstStyle/>
                    <a:p>
                      <a:r>
                        <a:rPr lang="en-US" altLang="zh-CN" sz="1400" dirty="0"/>
                        <a:t>Temperature sensors </a:t>
                      </a:r>
                      <a:r>
                        <a:rPr lang="en-US" altLang="zh-CN" sz="1400" baseline="0" dirty="0"/>
                        <a:t> [4]</a:t>
                      </a:r>
                      <a:endParaRPr lang="zh-CN" altLang="en-US" sz="1400" dirty="0"/>
                    </a:p>
                  </a:txBody>
                  <a:tcPr anchor="ctr"/>
                </a:tc>
                <a:tc>
                  <a:txBody>
                    <a:bodyPr/>
                    <a:lstStyle/>
                    <a:p>
                      <a:r>
                        <a:rPr lang="en-US" altLang="zh-CN" sz="1400" dirty="0"/>
                        <a:t>2µW</a:t>
                      </a:r>
                      <a:endParaRPr lang="zh-CN" altLang="en-US" sz="1400" dirty="0"/>
                    </a:p>
                  </a:txBody>
                  <a:tcPr anchor="ctr"/>
                </a:tc>
                <a:tc>
                  <a:txBody>
                    <a:bodyPr/>
                    <a:lstStyle/>
                    <a:p>
                      <a:r>
                        <a:rPr lang="en-US" altLang="zh-CN" sz="1400" dirty="0">
                          <a:solidFill>
                            <a:srgbClr val="C00000"/>
                          </a:solidFill>
                        </a:rPr>
                        <a:t>400 µW</a:t>
                      </a:r>
                      <a:endParaRPr lang="zh-CN" altLang="en-US" sz="1400" dirty="0">
                        <a:solidFill>
                          <a:srgbClr val="C00000"/>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0.2µW</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1 event/second, 5ms each</a:t>
                      </a:r>
                      <a:endParaRPr lang="zh-CN" altLang="en-US" sz="1400" dirty="0"/>
                    </a:p>
                  </a:txBody>
                  <a:tcPr anchor="ctr"/>
                </a:tc>
                <a:extLst>
                  <a:ext uri="{0D108BD9-81ED-4DB2-BD59-A6C34878D82A}">
                    <a16:rowId xmlns:a16="http://schemas.microsoft.com/office/drawing/2014/main" val="10004"/>
                  </a:ext>
                </a:extLst>
              </a:tr>
              <a:tr h="364142">
                <a:tc vMerge="1">
                  <a:txBody>
                    <a:bodyPr/>
                    <a:lstStyle/>
                    <a:p>
                      <a:pPr algn="ctr"/>
                      <a:endParaRPr lang="zh-CN" altLang="en-US" sz="1400" dirty="0"/>
                    </a:p>
                  </a:txBody>
                  <a:tcPr anchor="ctr"/>
                </a:tc>
                <a:tc>
                  <a:txBody>
                    <a:bodyPr/>
                    <a:lstStyle/>
                    <a:p>
                      <a:r>
                        <a:rPr lang="en-US" altLang="zh-CN" sz="1400" dirty="0"/>
                        <a:t>Light sensor </a:t>
                      </a:r>
                      <a:r>
                        <a:rPr lang="en-US" altLang="zh-CN" sz="1400" baseline="0" dirty="0"/>
                        <a:t> [5]</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10µW </a:t>
                      </a:r>
                      <a:endParaRPr lang="zh-CN" altLang="en-US" sz="1400" dirty="0"/>
                    </a:p>
                  </a:txBody>
                  <a:tcPr anchor="ctr"/>
                </a:tc>
                <a:tc>
                  <a:txBody>
                    <a:bodyPr/>
                    <a:lstStyle/>
                    <a:p>
                      <a:r>
                        <a:rPr lang="en-US" altLang="zh-CN" sz="1400" dirty="0"/>
                        <a:t>10µW </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1µW</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average</a:t>
                      </a:r>
                      <a:r>
                        <a:rPr lang="en-US" altLang="zh-CN" sz="1400" baseline="0" dirty="0"/>
                        <a:t> power </a:t>
                      </a:r>
                      <a:r>
                        <a:rPr lang="en-US" altLang="zh-CN" sz="1400" dirty="0"/>
                        <a:t>at full scale lux</a:t>
                      </a:r>
                      <a:endParaRPr lang="zh-CN" altLang="en-US" sz="1400" dirty="0"/>
                    </a:p>
                  </a:txBody>
                  <a:tcPr anchor="ctr"/>
                </a:tc>
                <a:extLst>
                  <a:ext uri="{0D108BD9-81ED-4DB2-BD59-A6C34878D82A}">
                    <a16:rowId xmlns:a16="http://schemas.microsoft.com/office/drawing/2014/main" val="10005"/>
                  </a:ext>
                </a:extLst>
              </a:tr>
              <a:tr h="364142">
                <a:tc vMerge="1">
                  <a:txBody>
                    <a:bodyPr/>
                    <a:lstStyle/>
                    <a:p>
                      <a:pPr algn="ctr"/>
                      <a:endParaRPr lang="zh-CN" altLang="en-US" sz="1400" dirty="0"/>
                    </a:p>
                  </a:txBody>
                  <a:tcPr anchor="ctr"/>
                </a:tc>
                <a:tc>
                  <a:txBody>
                    <a:bodyPr/>
                    <a:lstStyle/>
                    <a:p>
                      <a:r>
                        <a:rPr lang="en-US" altLang="zh-CN" sz="1400" dirty="0"/>
                        <a:t>Proximity sensor </a:t>
                      </a:r>
                      <a:r>
                        <a:rPr lang="en-US" altLang="zh-CN" sz="1400" baseline="0" dirty="0"/>
                        <a:t> [6]</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10µW </a:t>
                      </a:r>
                      <a:endParaRPr lang="zh-CN" altLang="en-US" sz="1400" dirty="0"/>
                    </a:p>
                  </a:txBody>
                  <a:tcPr anchor="ctr"/>
                </a:tc>
                <a:tc>
                  <a:txBody>
                    <a:bodyPr/>
                    <a:lstStyle/>
                    <a:p>
                      <a:r>
                        <a:rPr lang="en-US" altLang="zh-CN" sz="1400" dirty="0">
                          <a:solidFill>
                            <a:srgbClr val="C00000"/>
                          </a:solidFill>
                        </a:rPr>
                        <a:t>200µW </a:t>
                      </a:r>
                      <a:endParaRPr lang="zh-CN" altLang="en-US" sz="1400" dirty="0">
                        <a:solidFill>
                          <a:srgbClr val="C00000"/>
                        </a:solidFill>
                      </a:endParaRPr>
                    </a:p>
                  </a:txBody>
                  <a:tcPr anchor="ctr"/>
                </a:tc>
                <a:tc>
                  <a:txBody>
                    <a:bodyPr/>
                    <a:lstStyle/>
                    <a:p>
                      <a:r>
                        <a:rPr lang="en-US" altLang="zh-CN" sz="1400" dirty="0"/>
                        <a:t>10µW</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capacitive sensor</a:t>
                      </a:r>
                      <a:endParaRPr lang="zh-CN" altLang="en-US" sz="1400" dirty="0"/>
                    </a:p>
                  </a:txBody>
                  <a:tcPr anchor="ctr"/>
                </a:tc>
                <a:extLst>
                  <a:ext uri="{0D108BD9-81ED-4DB2-BD59-A6C34878D82A}">
                    <a16:rowId xmlns:a16="http://schemas.microsoft.com/office/drawing/2014/main" val="10006"/>
                  </a:ext>
                </a:extLst>
              </a:tr>
              <a:tr h="364142">
                <a:tc vMerge="1">
                  <a:txBody>
                    <a:bodyPr/>
                    <a:lstStyle/>
                    <a:p>
                      <a:pPr algn="ctr"/>
                      <a:endParaRPr lang="zh-CN" altLang="en-US" sz="1400" dirty="0"/>
                    </a:p>
                  </a:txBody>
                  <a:tcPr anchor="ctr"/>
                </a:tc>
                <a:tc>
                  <a:txBody>
                    <a:bodyPr/>
                    <a:lstStyle/>
                    <a:p>
                      <a:r>
                        <a:rPr lang="en-US" altLang="zh-CN" sz="1400" dirty="0"/>
                        <a:t>Pressure sensor [7]</a:t>
                      </a:r>
                      <a:endParaRPr lang="zh-CN" altLang="en-US" sz="1400" dirty="0"/>
                    </a:p>
                  </a:txBody>
                  <a:tcPr anchor="ctr"/>
                </a:tc>
                <a:tc>
                  <a:txBody>
                    <a:bodyPr/>
                    <a:lstStyle/>
                    <a:p>
                      <a:r>
                        <a:rPr lang="en-US" altLang="zh-CN" sz="1400" dirty="0"/>
                        <a:t>20µW</a:t>
                      </a:r>
                      <a:endParaRPr lang="zh-CN" altLang="en-US" sz="1400" dirty="0"/>
                    </a:p>
                  </a:txBody>
                  <a:tcPr anchor="ctr"/>
                </a:tc>
                <a:tc>
                  <a:txBody>
                    <a:bodyPr/>
                    <a:lstStyle/>
                    <a:p>
                      <a:r>
                        <a:rPr lang="en-US" altLang="zh-CN" sz="1400" dirty="0">
                          <a:solidFill>
                            <a:srgbClr val="C00000"/>
                          </a:solidFill>
                        </a:rPr>
                        <a:t>1mW+</a:t>
                      </a:r>
                      <a:endParaRPr lang="zh-CN" altLang="en-US" sz="1400" dirty="0">
                        <a:solidFill>
                          <a:srgbClr val="C00000"/>
                        </a:solidFill>
                      </a:endParaRPr>
                    </a:p>
                  </a:txBody>
                  <a:tcPr anchor="ctr"/>
                </a:tc>
                <a:tc>
                  <a:txBody>
                    <a:bodyPr/>
                    <a:lstStyle/>
                    <a:p>
                      <a:r>
                        <a:rPr lang="en-US" altLang="zh-CN" sz="1400" dirty="0"/>
                        <a:t>2µW</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1measure/ second</a:t>
                      </a:r>
                      <a:endParaRPr lang="zh-CN" altLang="en-US" sz="1400" dirty="0"/>
                    </a:p>
                  </a:txBody>
                  <a:tcPr anchor="ctr"/>
                </a:tc>
                <a:extLst>
                  <a:ext uri="{0D108BD9-81ED-4DB2-BD59-A6C34878D82A}">
                    <a16:rowId xmlns:a16="http://schemas.microsoft.com/office/drawing/2014/main" val="10007"/>
                  </a:ext>
                </a:extLst>
              </a:tr>
              <a:tr h="619041">
                <a:tc>
                  <a:txBody>
                    <a:bodyPr/>
                    <a:lstStyle/>
                    <a:p>
                      <a:r>
                        <a:rPr lang="en-US" altLang="zh-CN" sz="1400" b="1" dirty="0"/>
                        <a:t>Part2:</a:t>
                      </a:r>
                    </a:p>
                    <a:p>
                      <a:r>
                        <a:rPr lang="en-US" altLang="zh-CN" sz="1400" dirty="0"/>
                        <a:t>MCU</a:t>
                      </a:r>
                      <a:endParaRPr lang="zh-CN" altLang="en-US" sz="1400" dirty="0"/>
                    </a:p>
                  </a:txBody>
                  <a:tcPr anchor="ctr"/>
                </a:tc>
                <a:tc>
                  <a:txBody>
                    <a:bodyPr/>
                    <a:lstStyle/>
                    <a:p>
                      <a:r>
                        <a:rPr lang="en-US" altLang="zh-CN" sz="1400" dirty="0"/>
                        <a:t>~ [8]</a:t>
                      </a:r>
                      <a:endParaRPr lang="zh-CN" altLang="en-US" sz="1400" dirty="0"/>
                    </a:p>
                  </a:txBody>
                  <a:tcPr anchor="ctr"/>
                </a:tc>
                <a:tc>
                  <a:txBody>
                    <a:bodyPr/>
                    <a:lstStyle/>
                    <a:p>
                      <a:r>
                        <a:rPr lang="en-US" altLang="zh-CN" sz="1400" dirty="0"/>
                        <a:t>~</a:t>
                      </a:r>
                      <a:endParaRPr lang="zh-CN" altLang="en-US" sz="1400" dirty="0"/>
                    </a:p>
                  </a:txBody>
                  <a:tcPr anchor="ctr"/>
                </a:tc>
                <a:tc>
                  <a:txBody>
                    <a:bodyPr/>
                    <a:lstStyle/>
                    <a:p>
                      <a:r>
                        <a:rPr lang="en-US" altLang="zh-CN" sz="1400" dirty="0">
                          <a:solidFill>
                            <a:srgbClr val="C00000"/>
                          </a:solidFill>
                        </a:rPr>
                        <a:t>0.6 ~ 9mW</a:t>
                      </a:r>
                      <a:endParaRPr lang="zh-CN" altLang="en-US" sz="1400" dirty="0">
                        <a:solidFill>
                          <a:srgbClr val="C00000"/>
                        </a:solidFill>
                      </a:endParaRPr>
                    </a:p>
                  </a:txBody>
                  <a:tcPr anchor="ctr"/>
                </a:tc>
                <a:tc>
                  <a:txBody>
                    <a:bodyPr/>
                    <a:lstStyle/>
                    <a:p>
                      <a:r>
                        <a:rPr lang="en-US" altLang="zh-CN" sz="1400" dirty="0"/>
                        <a:t>1µW</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varies for different</a:t>
                      </a:r>
                      <a:r>
                        <a:rPr lang="en-US" altLang="zh-CN" sz="1400" baseline="0" dirty="0"/>
                        <a:t> clock frequencies</a:t>
                      </a:r>
                      <a:endParaRPr lang="zh-CN" altLang="en-US" sz="1400" dirty="0"/>
                    </a:p>
                  </a:txBody>
                  <a:tcPr anchor="ctr"/>
                </a:tc>
                <a:extLst>
                  <a:ext uri="{0D108BD9-81ED-4DB2-BD59-A6C34878D82A}">
                    <a16:rowId xmlns:a16="http://schemas.microsoft.com/office/drawing/2014/main" val="10008"/>
                  </a:ext>
                </a:extLst>
              </a:tr>
            </a:tbl>
          </a:graphicData>
        </a:graphic>
      </p:graphicFrame>
      <p:sp>
        <p:nvSpPr>
          <p:cNvPr id="5" name="矩形 4">
            <a:extLst>
              <a:ext uri="{FF2B5EF4-FFF2-40B4-BE49-F238E27FC236}">
                <a16:creationId xmlns:a16="http://schemas.microsoft.com/office/drawing/2014/main" id="{31271D84-6271-4C4E-B746-E7117E926725}"/>
              </a:ext>
            </a:extLst>
          </p:cNvPr>
          <p:cNvSpPr/>
          <p:nvPr/>
        </p:nvSpPr>
        <p:spPr>
          <a:xfrm>
            <a:off x="609600" y="5758012"/>
            <a:ext cx="7934260" cy="646331"/>
          </a:xfrm>
          <a:prstGeom prst="rect">
            <a:avLst/>
          </a:prstGeom>
        </p:spPr>
        <p:txBody>
          <a:bodyPr wrap="square">
            <a:spAutoFit/>
          </a:bodyPr>
          <a:lstStyle/>
          <a:p>
            <a:r>
              <a:rPr lang="en-US" altLang="zh-CN" sz="1800" b="1" dirty="0"/>
              <a:t>The IoT applications with the peak power column marked by red is not supported if the device has no power storage</a:t>
            </a:r>
          </a:p>
        </p:txBody>
      </p:sp>
    </p:spTree>
    <p:extLst>
      <p:ext uri="{BB962C8B-B14F-4D97-AF65-F5344CB8AC3E}">
        <p14:creationId xmlns:p14="http://schemas.microsoft.com/office/powerpoint/2010/main" val="1932288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685800"/>
            <a:ext cx="8229600" cy="576893"/>
          </a:xfrm>
        </p:spPr>
        <p:txBody>
          <a:bodyPr/>
          <a:lstStyle/>
          <a:p>
            <a:r>
              <a:rPr lang="en-US" sz="2800" dirty="0">
                <a:latin typeface="Times New Roman" panose="02020603050405020304" pitchFamily="18" charset="0"/>
                <a:cs typeface="Times New Roman" panose="02020603050405020304" pitchFamily="18" charset="0"/>
              </a:rPr>
              <a:t>Possible IoT Applications - Cont.</a:t>
            </a:r>
            <a:endParaRPr lang="en-US" sz="2800" dirty="0"/>
          </a:p>
        </p:txBody>
      </p:sp>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altLang="zh-CN" sz="1800" b="1" dirty="0"/>
          </a:p>
          <a:p>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8</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graphicFrame>
        <p:nvGraphicFramePr>
          <p:cNvPr id="4" name="表格 3"/>
          <p:cNvGraphicFramePr>
            <a:graphicFrameLocks noGrp="1"/>
          </p:cNvGraphicFramePr>
          <p:nvPr>
            <p:extLst>
              <p:ext uri="{D42A27DB-BD31-4B8C-83A1-F6EECF244321}">
                <p14:modId xmlns:p14="http://schemas.microsoft.com/office/powerpoint/2010/main" val="3441530464"/>
              </p:ext>
            </p:extLst>
          </p:nvPr>
        </p:nvGraphicFramePr>
        <p:xfrm>
          <a:off x="609600" y="1447800"/>
          <a:ext cx="8001000" cy="205740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2590800">
                  <a:extLst>
                    <a:ext uri="{9D8B030D-6E8A-4147-A177-3AD203B41FA5}">
                      <a16:colId xmlns:a16="http://schemas.microsoft.com/office/drawing/2014/main" val="20005"/>
                    </a:ext>
                  </a:extLst>
                </a:gridCol>
              </a:tblGrid>
              <a:tr h="737558">
                <a:tc gridSpan="2">
                  <a:txBody>
                    <a:bodyPr/>
                    <a:lstStyle/>
                    <a:p>
                      <a:pPr algn="ctr"/>
                      <a:r>
                        <a:rPr lang="en-US" altLang="zh-CN" sz="1600" dirty="0"/>
                        <a:t>Components of </a:t>
                      </a:r>
                      <a:r>
                        <a:rPr lang="en-US" altLang="zh-CN" sz="1600" dirty="0" err="1"/>
                        <a:t>IoT</a:t>
                      </a:r>
                      <a:r>
                        <a:rPr lang="en-US" altLang="zh-CN" sz="1600" dirty="0"/>
                        <a:t> devices</a:t>
                      </a:r>
                      <a:endParaRPr lang="zh-CN" altLang="en-US" sz="1600" dirty="0"/>
                    </a:p>
                  </a:txBody>
                  <a:tcPr anchor="ctr"/>
                </a:tc>
                <a:tc hMerge="1">
                  <a:txBody>
                    <a:bodyPr/>
                    <a:lstStyle/>
                    <a:p>
                      <a:endParaRPr lang="zh-CN" altLang="en-US" sz="1600" dirty="0"/>
                    </a:p>
                  </a:txBody>
                  <a:tcPr/>
                </a:tc>
                <a:tc>
                  <a:txBody>
                    <a:bodyPr/>
                    <a:lstStyle/>
                    <a:p>
                      <a:r>
                        <a:rPr lang="en-US" altLang="zh-CN" sz="1600" dirty="0"/>
                        <a:t>Average power</a:t>
                      </a:r>
                      <a:endParaRPr lang="zh-CN" altLang="en-US" sz="1600" dirty="0"/>
                    </a:p>
                  </a:txBody>
                  <a:tcPr anchor="ctr"/>
                </a:tc>
                <a:tc>
                  <a:txBody>
                    <a:bodyPr/>
                    <a:lstStyle/>
                    <a:p>
                      <a:r>
                        <a:rPr lang="en-US" altLang="zh-CN" sz="1600" dirty="0"/>
                        <a:t>Peak power</a:t>
                      </a:r>
                      <a:endParaRPr lang="zh-CN" altLang="en-US" sz="1600" dirty="0"/>
                    </a:p>
                  </a:txBody>
                  <a:tcPr anchor="ctr"/>
                </a:tc>
                <a:tc>
                  <a:txBody>
                    <a:bodyPr/>
                    <a:lstStyle/>
                    <a:p>
                      <a:r>
                        <a:rPr lang="en-US" altLang="zh-CN" sz="1600" dirty="0"/>
                        <a:t>Sleep</a:t>
                      </a:r>
                      <a:r>
                        <a:rPr lang="en-US" altLang="zh-CN" sz="1600" baseline="0" dirty="0"/>
                        <a:t> power</a:t>
                      </a:r>
                      <a:endParaRPr lang="zh-CN" altLang="en-US" sz="1600" dirty="0"/>
                    </a:p>
                  </a:txBody>
                  <a:tcPr anchor="ctr"/>
                </a:tc>
                <a:tc>
                  <a:txBody>
                    <a:bodyPr/>
                    <a:lstStyle/>
                    <a:p>
                      <a:r>
                        <a:rPr lang="en-US" altLang="zh-CN" sz="1600" dirty="0"/>
                        <a:t>Comments</a:t>
                      </a:r>
                      <a:endParaRPr lang="zh-CN" altLang="en-US" sz="1600" dirty="0"/>
                    </a:p>
                  </a:txBody>
                  <a:tcPr anchor="ctr"/>
                </a:tc>
                <a:extLst>
                  <a:ext uri="{0D108BD9-81ED-4DB2-BD59-A6C34878D82A}">
                    <a16:rowId xmlns:a16="http://schemas.microsoft.com/office/drawing/2014/main" val="10000"/>
                  </a:ext>
                </a:extLst>
              </a:tr>
              <a:tr h="659921">
                <a:tc rowSpan="2">
                  <a:txBody>
                    <a:bodyPr/>
                    <a:lstStyle/>
                    <a:p>
                      <a:r>
                        <a:rPr lang="en-US" altLang="zh-CN" sz="1400" b="1" dirty="0"/>
                        <a:t>Part 3:</a:t>
                      </a:r>
                    </a:p>
                    <a:p>
                      <a:r>
                        <a:rPr lang="en-US" altLang="zh-CN" sz="1400" dirty="0"/>
                        <a:t>Wireless</a:t>
                      </a:r>
                      <a:r>
                        <a:rPr lang="en-US" altLang="zh-CN" sz="1400" baseline="0" dirty="0"/>
                        <a:t> Radios</a:t>
                      </a:r>
                      <a:endParaRPr lang="zh-CN" altLang="en-US" sz="1400" dirty="0"/>
                    </a:p>
                  </a:txBody>
                  <a:tcPr anchor="ctr"/>
                </a:tc>
                <a:tc>
                  <a:txBody>
                    <a:bodyPr/>
                    <a:lstStyle/>
                    <a:p>
                      <a:r>
                        <a:rPr lang="en-US" altLang="zh-CN" sz="1400" dirty="0"/>
                        <a:t>Bluetooth Low Energy [9]</a:t>
                      </a:r>
                      <a:endParaRPr lang="zh-CN" altLang="en-US" sz="1400" dirty="0"/>
                    </a:p>
                  </a:txBody>
                  <a:tcPr anchor="ctr"/>
                </a:tc>
                <a:tc>
                  <a:txBody>
                    <a:bodyPr/>
                    <a:lstStyle/>
                    <a:p>
                      <a:r>
                        <a:rPr lang="en-US" altLang="zh-CN" sz="1400" dirty="0"/>
                        <a:t>77mW</a:t>
                      </a:r>
                      <a:r>
                        <a:rPr lang="en-US" altLang="zh-CN" sz="1400" baseline="0" dirty="0"/>
                        <a:t> * duty cycle</a:t>
                      </a:r>
                      <a:endParaRPr lang="zh-CN" altLang="en-US" sz="1400" dirty="0"/>
                    </a:p>
                  </a:txBody>
                  <a:tcPr anchor="ctr"/>
                </a:tc>
                <a:tc>
                  <a:txBody>
                    <a:bodyPr/>
                    <a:lstStyle/>
                    <a:p>
                      <a:r>
                        <a:rPr lang="en-US" altLang="zh-CN" sz="1400" dirty="0"/>
                        <a:t>77mW</a:t>
                      </a:r>
                      <a:endParaRPr lang="zh-CN" altLang="en-US" sz="1400" dirty="0"/>
                    </a:p>
                  </a:txBody>
                  <a:tcPr anchor="ctr"/>
                </a:tc>
                <a:tc>
                  <a:txBody>
                    <a:bodyPr/>
                    <a:lstStyle/>
                    <a:p>
                      <a:r>
                        <a:rPr lang="en-US" altLang="zh-CN" sz="1400" dirty="0"/>
                        <a:t>10µW</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2.4GHz@8dBm</a:t>
                      </a:r>
                      <a:endParaRPr lang="zh-CN" altLang="en-US" sz="1400" dirty="0"/>
                    </a:p>
                  </a:txBody>
                  <a:tcPr anchor="ctr"/>
                </a:tc>
                <a:extLst>
                  <a:ext uri="{0D108BD9-81ED-4DB2-BD59-A6C34878D82A}">
                    <a16:rowId xmlns:a16="http://schemas.microsoft.com/office/drawing/2014/main" val="10009"/>
                  </a:ext>
                </a:extLst>
              </a:tr>
              <a:tr h="659921">
                <a:tc vMerge="1">
                  <a:txBody>
                    <a:bodyPr/>
                    <a:lstStyle/>
                    <a:p>
                      <a:endParaRPr lang="zh-CN" altLang="en-US" sz="1400" dirty="0"/>
                    </a:p>
                  </a:txBody>
                  <a:tcPr/>
                </a:tc>
                <a:tc>
                  <a:txBody>
                    <a:bodyPr/>
                    <a:lstStyle/>
                    <a:p>
                      <a:r>
                        <a:rPr lang="en-US" altLang="zh-CN" sz="1400" dirty="0"/>
                        <a:t>Wi-Fi [10]</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429mW*</a:t>
                      </a:r>
                      <a:r>
                        <a:rPr lang="en-US" altLang="zh-CN" sz="1400" baseline="0" dirty="0"/>
                        <a:t> duty cycle</a:t>
                      </a:r>
                      <a:endParaRPr lang="zh-CN" altLang="en-US" sz="1400" dirty="0"/>
                    </a:p>
                  </a:txBody>
                  <a:tcPr anchor="ctr"/>
                </a:tc>
                <a:tc>
                  <a:txBody>
                    <a:bodyPr/>
                    <a:lstStyle/>
                    <a:p>
                      <a:r>
                        <a:rPr lang="en-US" altLang="zh-CN" sz="1400" dirty="0"/>
                        <a:t>429mW</a:t>
                      </a:r>
                      <a:endParaRPr lang="zh-CN" altLang="en-US" sz="1400" dirty="0"/>
                    </a:p>
                  </a:txBody>
                  <a:tcPr anchor="ctr"/>
                </a:tc>
                <a:tc>
                  <a:txBody>
                    <a:bodyPr/>
                    <a:lstStyle/>
                    <a:p>
                      <a:r>
                        <a:rPr lang="en-US" altLang="zh-CN" sz="1400" dirty="0"/>
                        <a:t>40µW</a:t>
                      </a:r>
                      <a:endParaRPr lang="zh-CN"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2.4GHz@8dBm</a:t>
                      </a:r>
                      <a:endParaRPr lang="zh-CN" altLang="en-US" sz="1400" dirty="0"/>
                    </a:p>
                  </a:txBody>
                  <a:tcPr anchor="ctr"/>
                </a:tc>
                <a:extLst>
                  <a:ext uri="{0D108BD9-81ED-4DB2-BD59-A6C34878D82A}">
                    <a16:rowId xmlns:a16="http://schemas.microsoft.com/office/drawing/2014/main" val="10010"/>
                  </a:ext>
                </a:extLst>
              </a:tr>
            </a:tbl>
          </a:graphicData>
        </a:graphic>
      </p:graphicFrame>
      <p:sp>
        <p:nvSpPr>
          <p:cNvPr id="23" name="文本框 22"/>
          <p:cNvSpPr txBox="1"/>
          <p:nvPr/>
        </p:nvSpPr>
        <p:spPr>
          <a:xfrm>
            <a:off x="595223" y="3776879"/>
            <a:ext cx="8091577" cy="2893100"/>
          </a:xfrm>
          <a:prstGeom prst="rect">
            <a:avLst/>
          </a:prstGeom>
          <a:solidFill>
            <a:schemeClr val="bg1"/>
          </a:solidFill>
        </p:spPr>
        <p:txBody>
          <a:bodyPr wrap="square" rtlCol="0">
            <a:spAutoFit/>
          </a:bodyPr>
          <a:lstStyle/>
          <a:p>
            <a:pPr>
              <a:spcBef>
                <a:spcPts val="600"/>
              </a:spcBef>
              <a:spcAft>
                <a:spcPts val="600"/>
              </a:spcAft>
            </a:pPr>
            <a:r>
              <a:rPr lang="en-US" altLang="zh-CN" sz="1800" dirty="0"/>
              <a:t>Even if the duty cycle is 0.1%, i.e. one over a thousand, the average power of Wi-Fi component is more than 400 microwatts, which is much higher than the average energy that can be harvested from RF signals at typical working distances.</a:t>
            </a:r>
          </a:p>
          <a:p>
            <a:pPr>
              <a:spcBef>
                <a:spcPts val="600"/>
              </a:spcBef>
              <a:spcAft>
                <a:spcPts val="600"/>
              </a:spcAft>
            </a:pPr>
            <a:r>
              <a:rPr lang="en-US" altLang="zh-CN" sz="1800" dirty="0"/>
              <a:t>For IoT applications, the Wi-Fi protocol is too complex and the power consumption is high. A simple and low power Wi-Fi radio, e.g. a radio with narrower bandwidth, simplified coding and modulation schemes, simplified MAC/PHY packet format and less mandatory functions, is needed.</a:t>
            </a:r>
          </a:p>
          <a:p>
            <a:pPr>
              <a:spcBef>
                <a:spcPts val="600"/>
              </a:spcBef>
              <a:spcAft>
                <a:spcPts val="600"/>
              </a:spcAft>
            </a:pPr>
            <a:r>
              <a:rPr lang="en-US" altLang="zh-CN" sz="1800" dirty="0"/>
              <a:t>A reasonable goal is to reduce the peak power of Wi-Fi radio to 40mW or less (The peak power of BLE is about 25mW when the output power is 0dBm[9]).</a:t>
            </a:r>
            <a:endParaRPr lang="zh-CN" altLang="en-US" sz="1800" dirty="0"/>
          </a:p>
        </p:txBody>
      </p:sp>
    </p:spTree>
    <p:extLst>
      <p:ext uri="{BB962C8B-B14F-4D97-AF65-F5344CB8AC3E}">
        <p14:creationId xmlns:p14="http://schemas.microsoft.com/office/powerpoint/2010/main" val="1024434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685800"/>
            <a:ext cx="8229600" cy="761999"/>
          </a:xfrm>
        </p:spPr>
        <p:txBody>
          <a:bodyPr/>
          <a:lstStyle/>
          <a:p>
            <a:r>
              <a:rPr lang="en-US" altLang="zh-CN" sz="2800" dirty="0">
                <a:latin typeface="Times New Roman" panose="02020603050405020304" pitchFamily="18" charset="0"/>
                <a:cs typeface="Times New Roman" panose="02020603050405020304" pitchFamily="18" charset="0"/>
              </a:rPr>
              <a:t>Anatomy of </a:t>
            </a:r>
            <a:r>
              <a:rPr lang="en-US" sz="2800" dirty="0">
                <a:latin typeface="Times New Roman" panose="02020603050405020304" pitchFamily="18" charset="0"/>
                <a:cs typeface="Times New Roman" panose="02020603050405020304" pitchFamily="18" charset="0"/>
              </a:rPr>
              <a:t>passive </a:t>
            </a:r>
            <a:r>
              <a:rPr lang="en-US" sz="2800" dirty="0" err="1">
                <a:latin typeface="Times New Roman" panose="02020603050405020304" pitchFamily="18" charset="0"/>
                <a:cs typeface="Times New Roman" panose="02020603050405020304" pitchFamily="18" charset="0"/>
              </a:rPr>
              <a:t>IoT</a:t>
            </a:r>
            <a:r>
              <a:rPr lang="en-US" sz="2800" dirty="0">
                <a:latin typeface="Times New Roman" panose="02020603050405020304" pitchFamily="18" charset="0"/>
                <a:cs typeface="Times New Roman" panose="02020603050405020304" pitchFamily="18" charset="0"/>
              </a:rPr>
              <a:t> devices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a:t>
            </a:r>
            <a:r>
              <a:rPr lang="en-US" altLang="zh-CN" sz="2800" dirty="0">
                <a:latin typeface="Times New Roman" panose="02020603050405020304" pitchFamily="18" charset="0"/>
                <a:cs typeface="Times New Roman" panose="02020603050405020304" pitchFamily="18" charset="0"/>
              </a:rPr>
              <a:t>ype 1: Without Energy Storage (not recommended)</a:t>
            </a:r>
            <a:endParaRPr lang="en-US" sz="2800" dirty="0"/>
          </a:p>
        </p:txBody>
      </p:sp>
      <p:sp>
        <p:nvSpPr>
          <p:cNvPr id="6" name="Date Placeholder 3">
            <a:extLst>
              <a:ext uri="{FF2B5EF4-FFF2-40B4-BE49-F238E27FC236}">
                <a16:creationId xmlns:a16="http://schemas.microsoft.com/office/drawing/2014/main" id="{9936C3DB-89C7-42C9-B413-7DD8CE3A1C7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2022</a:t>
            </a:r>
            <a:endParaRPr lang="en-GB" sz="1800" b="1" dirty="0"/>
          </a:p>
        </p:txBody>
      </p:sp>
      <p:sp>
        <p:nvSpPr>
          <p:cNvPr id="2" name="Footer Placeholder 1">
            <a:extLst>
              <a:ext uri="{FF2B5EF4-FFF2-40B4-BE49-F238E27FC236}">
                <a16:creationId xmlns:a16="http://schemas.microsoft.com/office/drawing/2014/main" id="{1EE6B82B-0C44-4DEC-819C-AAF5B387581D}"/>
              </a:ext>
            </a:extLst>
          </p:cNvPr>
          <p:cNvSpPr>
            <a:spLocks noGrp="1"/>
          </p:cNvSpPr>
          <p:nvPr>
            <p:ph type="ftr" sz="quarter" idx="3"/>
          </p:nvPr>
        </p:nvSpPr>
        <p:spPr>
          <a:xfrm flipH="1">
            <a:off x="5791199" y="7618413"/>
            <a:ext cx="2752661" cy="184666"/>
          </a:xfrm>
        </p:spPr>
        <p:txBody>
          <a:bodyPr/>
          <a:lstStyle/>
          <a:p>
            <a:pPr>
              <a:defRPr/>
            </a:pPr>
            <a:r>
              <a:rPr lang="en-GB" dirty="0"/>
              <a:t>Boyce Yang ( Huawei )</a:t>
            </a:r>
            <a:endParaRPr lang="en-US" dirty="0"/>
          </a:p>
        </p:txBody>
      </p:sp>
      <p:sp>
        <p:nvSpPr>
          <p:cNvPr id="3" name="Slide Number Placeholder 2">
            <a:extLst>
              <a:ext uri="{FF2B5EF4-FFF2-40B4-BE49-F238E27FC236}">
                <a16:creationId xmlns:a16="http://schemas.microsoft.com/office/drawing/2014/main" id="{68A51894-4C08-4434-BEF3-0F691D144DFC}"/>
              </a:ext>
            </a:extLst>
          </p:cNvPr>
          <p:cNvSpPr>
            <a:spLocks noGrp="1"/>
          </p:cNvSpPr>
          <p:nvPr>
            <p:ph type="sldNum" sz="quarter" idx="11"/>
          </p:nvPr>
        </p:nvSpPr>
        <p:spPr>
          <a:xfrm>
            <a:off x="4344988" y="7618413"/>
            <a:ext cx="530225" cy="182562"/>
          </a:xfrm>
        </p:spPr>
        <p:txBody>
          <a:bodyPr/>
          <a:lstStyle/>
          <a:p>
            <a:pPr>
              <a:defRPr/>
            </a:pPr>
            <a:r>
              <a:rPr lang="en-US"/>
              <a:t>Slide </a:t>
            </a:r>
            <a:fld id="{3099D1E7-2CFE-4362-BB72-AF97192842EA}" type="slidenum">
              <a:rPr lang="en-US" smtClean="0"/>
              <a:pPr>
                <a:defRPr/>
              </a:pPr>
              <a:t>9</a:t>
            </a:fld>
            <a:endParaRPr lang="en-US" dirty="0"/>
          </a:p>
        </p:txBody>
      </p:sp>
      <p:sp>
        <p:nvSpPr>
          <p:cNvPr id="9" name="Rectangle 8">
            <a:extLst>
              <a:ext uri="{FF2B5EF4-FFF2-40B4-BE49-F238E27FC236}">
                <a16:creationId xmlns:a16="http://schemas.microsoft.com/office/drawing/2014/main" id="{E5C4B567-58F3-4625-8F80-FCCFBB0228D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802.11-22/1294r1</a:t>
            </a:r>
            <a:endParaRPr lang="en-SG" sz="1800" dirty="0">
              <a:latin typeface="+mn-lt"/>
            </a:endParaRPr>
          </a:p>
        </p:txBody>
      </p:sp>
      <p:sp>
        <p:nvSpPr>
          <p:cNvPr id="21" name="文本框 20"/>
          <p:cNvSpPr txBox="1"/>
          <p:nvPr/>
        </p:nvSpPr>
        <p:spPr>
          <a:xfrm>
            <a:off x="609600" y="3445401"/>
            <a:ext cx="8153400" cy="3031599"/>
          </a:xfrm>
          <a:prstGeom prst="rect">
            <a:avLst/>
          </a:prstGeom>
          <a:noFill/>
        </p:spPr>
        <p:txBody>
          <a:bodyPr wrap="square" rtlCol="0">
            <a:spAutoFit/>
          </a:bodyPr>
          <a:lstStyle/>
          <a:p>
            <a:pPr>
              <a:spcBef>
                <a:spcPts val="600"/>
              </a:spcBef>
            </a:pPr>
            <a:r>
              <a:rPr lang="en-US" altLang="zh-CN" sz="1400" dirty="0"/>
              <a:t>An AP is the Energy Source and Data Transceiver.</a:t>
            </a:r>
          </a:p>
          <a:p>
            <a:pPr>
              <a:spcBef>
                <a:spcPts val="600"/>
              </a:spcBef>
            </a:pPr>
            <a:r>
              <a:rPr lang="en-US" altLang="zh-CN" sz="1400" dirty="0"/>
              <a:t>1, Receiving signal from the AP.</a:t>
            </a:r>
          </a:p>
          <a:p>
            <a:pPr marL="360000" lvl="1" indent="-171450">
              <a:buFont typeface="Arial" panose="020B0604020202020204" pitchFamily="34" charset="0"/>
              <a:buChar char="•"/>
            </a:pPr>
            <a:r>
              <a:rPr lang="en-US" altLang="zh-CN" u="sng" dirty="0"/>
              <a:t>The energy </a:t>
            </a:r>
            <a:r>
              <a:rPr lang="en-US" altLang="zh-CN" dirty="0"/>
              <a:t>carried in power signal energizes the IoT devices and turns it on. </a:t>
            </a:r>
          </a:p>
          <a:p>
            <a:pPr marL="360000" lvl="1" indent="-171450">
              <a:buFont typeface="Arial" panose="020B0604020202020204" pitchFamily="34" charset="0"/>
              <a:buChar char="•"/>
            </a:pPr>
            <a:r>
              <a:rPr lang="en-US" altLang="zh-CN" u="sng" dirty="0"/>
              <a:t>The data </a:t>
            </a:r>
            <a:r>
              <a:rPr lang="en-US" altLang="zh-CN" dirty="0"/>
              <a:t>carried in the same downlink signal controls how the uplink data is transmitted by the </a:t>
            </a:r>
            <a:r>
              <a:rPr lang="en-US" altLang="zh-CN" dirty="0" err="1"/>
              <a:t>IoT</a:t>
            </a:r>
            <a:r>
              <a:rPr lang="en-US" altLang="zh-CN" dirty="0"/>
              <a:t> devices.</a:t>
            </a:r>
          </a:p>
          <a:p>
            <a:pPr>
              <a:spcBef>
                <a:spcPts val="600"/>
              </a:spcBef>
            </a:pPr>
            <a:r>
              <a:rPr lang="en-US" altLang="zh-CN" sz="1400" dirty="0"/>
              <a:t>2, Backscatter uplink data to the AP </a:t>
            </a:r>
          </a:p>
          <a:p>
            <a:pPr marL="360000" lvl="1" indent="-171450">
              <a:buFont typeface="Arial" panose="020B0604020202020204" pitchFamily="34" charset="0"/>
              <a:buChar char="•"/>
            </a:pPr>
            <a:r>
              <a:rPr lang="en-US" altLang="zh-CN" u="sng" dirty="0"/>
              <a:t>The energy source/transmitter needs to keep sending a downlink continuous wave when IoT devices are sending uplink data.</a:t>
            </a:r>
          </a:p>
          <a:p>
            <a:pPr>
              <a:spcBef>
                <a:spcPts val="600"/>
              </a:spcBef>
            </a:pPr>
            <a:r>
              <a:rPr lang="en-US" altLang="zh-CN" sz="1400" dirty="0"/>
              <a:t>3, Sensing </a:t>
            </a:r>
          </a:p>
          <a:p>
            <a:pPr marL="360000" lvl="1" indent="-171450">
              <a:buFont typeface="Arial" panose="020B0604020202020204" pitchFamily="34" charset="0"/>
              <a:buChar char="•"/>
            </a:pPr>
            <a:r>
              <a:rPr lang="en-US" altLang="zh-CN" u="sng" dirty="0"/>
              <a:t>The peak power of the sensor is limited by the power link (e.g. several tens of microwatts).</a:t>
            </a:r>
          </a:p>
          <a:p>
            <a:pPr marL="360000" lvl="1" indent="-171450">
              <a:buFont typeface="Arial" panose="020B0604020202020204" pitchFamily="34" charset="0"/>
              <a:buChar char="•"/>
            </a:pPr>
            <a:r>
              <a:rPr lang="en-US" altLang="zh-CN" u="sng" dirty="0"/>
              <a:t>Sensor can only work when the power signal arrives.</a:t>
            </a:r>
          </a:p>
          <a:p>
            <a:pPr marL="360000" lvl="1" indent="-171450">
              <a:buFont typeface="Arial" panose="020B0604020202020204" pitchFamily="34" charset="0"/>
              <a:buChar char="•"/>
            </a:pPr>
            <a:r>
              <a:rPr lang="en-US" altLang="zh-CN" u="sng" dirty="0"/>
              <a:t>Some energy would be wasted because</a:t>
            </a:r>
          </a:p>
          <a:p>
            <a:pPr marL="628650" lvl="1" indent="-171450">
              <a:buFont typeface="Arial" panose="020B0604020202020204" pitchFamily="34" charset="0"/>
              <a:buChar char="•"/>
            </a:pPr>
            <a:r>
              <a:rPr lang="en-US" altLang="zh-CN" dirty="0"/>
              <a:t>The working time of sensors and MCU is usually much longer than that of the RF transmitter. </a:t>
            </a:r>
          </a:p>
          <a:p>
            <a:pPr marL="628650" lvl="1" indent="-171450">
              <a:buFont typeface="Arial" panose="020B0604020202020204" pitchFamily="34" charset="0"/>
              <a:buChar char="•"/>
            </a:pPr>
            <a:r>
              <a:rPr lang="en-US" altLang="zh-CN" dirty="0"/>
              <a:t>Sensors, MCU and transceivers have different power consumption. The power link has to provide </a:t>
            </a:r>
            <a:r>
              <a:rPr lang="en-US" altLang="zh-CN" u="sng" dirty="0"/>
              <a:t>the peak power </a:t>
            </a:r>
            <a:r>
              <a:rPr lang="en-US" altLang="zh-CN" dirty="0"/>
              <a:t>all the time while only MCU is working during most of the active time.</a:t>
            </a:r>
          </a:p>
        </p:txBody>
      </p:sp>
      <p:pic>
        <p:nvPicPr>
          <p:cNvPr id="108" name="图片 107"/>
          <p:cNvPicPr>
            <a:picLocks noChangeAspect="1"/>
          </p:cNvPicPr>
          <p:nvPr/>
        </p:nvPicPr>
        <p:blipFill>
          <a:blip r:embed="rId3"/>
          <a:stretch>
            <a:fillRect/>
          </a:stretch>
        </p:blipFill>
        <p:spPr>
          <a:xfrm>
            <a:off x="1752600" y="1600200"/>
            <a:ext cx="5257800" cy="1839323"/>
          </a:xfrm>
          <a:prstGeom prst="rect">
            <a:avLst/>
          </a:prstGeom>
        </p:spPr>
      </p:pic>
    </p:spTree>
    <p:extLst>
      <p:ext uri="{BB962C8B-B14F-4D97-AF65-F5344CB8AC3E}">
        <p14:creationId xmlns:p14="http://schemas.microsoft.com/office/powerpoint/2010/main" val="200892996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116625</TotalTime>
  <Words>2255</Words>
  <Application>Microsoft Office PowerPoint</Application>
  <PresentationFormat>全屏显示(4:3)</PresentationFormat>
  <Paragraphs>329</Paragraphs>
  <Slides>15</Slides>
  <Notes>15</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1" baseType="lpstr">
      <vt:lpstr>宋体</vt:lpstr>
      <vt:lpstr>Arial</vt:lpstr>
      <vt:lpstr>Cambria Math</vt:lpstr>
      <vt:lpstr>Times New Roman</vt:lpstr>
      <vt:lpstr>ACcord Submission Template</vt:lpstr>
      <vt:lpstr>Worksheet</vt:lpstr>
      <vt:lpstr>Wireless Power Transmission and Energy Harvesting for IoT Applications</vt:lpstr>
      <vt:lpstr>Abstract</vt:lpstr>
      <vt:lpstr>Challenge 1: Ambient power is unstable</vt:lpstr>
      <vt:lpstr>A dedicated power signal is needed</vt:lpstr>
      <vt:lpstr>Challenge 2: The energy that can be harvested from RF signals is low </vt:lpstr>
      <vt:lpstr>The IoT device with power storage is preferable</vt:lpstr>
      <vt:lpstr>Possible IoT Applications for Energy Harvesting</vt:lpstr>
      <vt:lpstr>Possible IoT Applications - Cont.</vt:lpstr>
      <vt:lpstr>Anatomy of passive IoT devices  Type 1: Without Energy Storage (not recommended)</vt:lpstr>
      <vt:lpstr>Anatomy of passive IoT devices  Type 2 : With Energy Storage (recommended)</vt:lpstr>
      <vt:lpstr>Candidate energy storage component: capacitor</vt:lpstr>
      <vt:lpstr>Summary</vt:lpstr>
      <vt:lpstr>Straw Poll 1</vt:lpstr>
      <vt:lpstr>Straw Poll 2</vt:lpstr>
      <vt:lpstr>PowerPoint 演示文稿</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Yangbo (Boyce, 2012 NT Lab)</cp:lastModifiedBy>
  <cp:revision>1587</cp:revision>
  <cp:lastPrinted>1998-02-10T13:28:06Z</cp:lastPrinted>
  <dcterms:created xsi:type="dcterms:W3CDTF">2009-12-02T19:05:24Z</dcterms:created>
  <dcterms:modified xsi:type="dcterms:W3CDTF">2022-08-16T11:18:17Z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(3)1MWv5X65BQ2tbclrqBqXgLJijEwW4PTpGtFYHVdzUWZzMmtcO9kyliHXbeS88qCK20tQaBAZ
YUQ9La4SWGQ3p4f0VBNoEF2a8bkSqsW9TEMe4C60CRhx8Gl7CDrBUEy78DcgRGOlHSTbhkUr
kW6/kMr5k3FYxAz00EoQtJRWCkF+L8WLvUDROg//Zpk4VWz4I3CbB1nuabM7ZyPsokU5+weY
E/NscCwdOX/i0AldYs</vt:lpwstr>
  </property>
  <property fmtid="{D5CDD505-2E9C-101B-9397-08002B2CF9AE}" pid="10" name="_2015_ms_pID_7253431">
    <vt:lpwstr>+Ji0JxI9Epl55YHLIjJS9xgIUuLRDsuZ/GUoC9wIL1S2ArEc5WtKJU
OBfBXkLSUyCUQ0zLaUkXi1R4Vpr/x+nlSbcu7vx++KuN/J+IxHe67y6nj9WwjXdyFDJFyq3X
xzaqNH9TT184tKBonQFbV0dosvS1rFajq2b6m9w9mwbkl9CZsB4nT4ff4H+9y3sZxVhuc7ic
2W/klGPt8KIYutBhieMlIapx2v4obcNTGQ21</vt:lpwstr>
  </property>
  <property fmtid="{D5CDD505-2E9C-101B-9397-08002B2CF9AE}" pid="11" name="_2015_ms_pID_7253432">
    <vt:lpwstr>KmkTrQ2dYIE1jV6qWNoFoPU=</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1657177270</vt:lpwstr>
  </property>
</Properties>
</file>