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3" r:id="rId3"/>
    <p:sldId id="296" r:id="rId4"/>
    <p:sldId id="376" r:id="rId5"/>
    <p:sldId id="380" r:id="rId6"/>
    <p:sldId id="375" r:id="rId7"/>
    <p:sldId id="372" r:id="rId8"/>
    <p:sldId id="374" r:id="rId9"/>
    <p:sldId id="379" r:id="rId10"/>
    <p:sldId id="378" r:id="rId11"/>
    <p:sldId id="298" r:id="rId12"/>
    <p:sldId id="382" r:id="rId13"/>
    <p:sldId id="383" r:id="rId14"/>
    <p:sldId id="36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0" autoAdjust="0"/>
    <p:restoredTop sz="86015" autoAdjust="0"/>
  </p:normalViewPr>
  <p:slideViewPr>
    <p:cSldViewPr>
      <p:cViewPr varScale="1">
        <p:scale>
          <a:sx n="74" d="100"/>
          <a:sy n="74" d="100"/>
        </p:scale>
        <p:origin x="9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19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63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508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think it’s more appropriate to discuss simplified and low power radio in UHR, because it’s related to the MAC and PHY features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63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70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06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98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Isotropic antenna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58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82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Even the duty cycle is 0.1%,(one over a thousand), the average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power of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wifi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component is more than 400 microwatts. Which is much higher than the energy that can be harvested in typical distances.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80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Consumes less energy for uplink transmission</a:t>
            </a:r>
          </a:p>
          <a:p>
            <a:r>
              <a:rPr lang="en-US" altLang="zh-CN" dirty="0"/>
              <a:t>Strongly dependence on the arrival of power signal.</a:t>
            </a:r>
          </a:p>
          <a:p>
            <a:endParaRPr lang="en-US" dirty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DL power link and data link can be two separate links. Or DL power link and data link is a combined link and divided by the </a:t>
            </a:r>
            <a:r>
              <a:rPr lang="en-US" altLang="zh-CN" dirty="0" err="1"/>
              <a:t>IoT</a:t>
            </a:r>
            <a:r>
              <a:rPr lang="en-US" altLang="zh-CN" dirty="0"/>
              <a:t> devices with a power splitter.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49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Need to split the incoming power if power link and dl</a:t>
            </a:r>
            <a:r>
              <a:rPr lang="en-US" altLang="zh-CN" baseline="0" dirty="0"/>
              <a:t> data link are integrated into one link like RFID</a:t>
            </a:r>
            <a:endParaRPr lang="zh-CN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47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OPPO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OPPO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Wireless Power Transmission and Energy Harvesting for </a:t>
            </a:r>
            <a:r>
              <a:rPr lang="en-US" altLang="zh-CN" dirty="0" err="1">
                <a:solidFill>
                  <a:schemeClr val="tx1"/>
                </a:solidFill>
              </a:rPr>
              <a:t>IoT</a:t>
            </a:r>
            <a:r>
              <a:rPr lang="en-US" altLang="zh-CN" dirty="0">
                <a:solidFill>
                  <a:schemeClr val="tx1"/>
                </a:solidFill>
              </a:rPr>
              <a:t> Applications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828800"/>
            <a:ext cx="7772400" cy="42672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2022-08-16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10793"/>
              </p:ext>
            </p:extLst>
          </p:nvPr>
        </p:nvGraphicFramePr>
        <p:xfrm>
          <a:off x="838200" y="2667000"/>
          <a:ext cx="7239000" cy="2203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Boyce Bo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Nanjing,</a:t>
                      </a:r>
                      <a:r>
                        <a:rPr lang="en-US" sz="1200" b="0" baseline="0" dirty="0">
                          <a:latin typeface="Times New Roman"/>
                          <a:ea typeface="Times New Roman"/>
                          <a:cs typeface="Arial"/>
                        </a:rPr>
                        <a:t>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yangbo59@huawei.com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Chenhe</a:t>
                      </a: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jichenhe@huawei.com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</a:t>
            </a:r>
            <a:r>
              <a:rPr lang="en-US" altLang="zh-CN" sz="1800" b="1" dirty="0"/>
              <a:t>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599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Candidate energy storage component: capacitor</a:t>
            </a:r>
            <a:endParaRPr lang="en-US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304800" y="4876800"/>
                <a:ext cx="86106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Note: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The energy stored in a 500µF capacitor is approximately 0.2 µAh, or 0.0002mAh, if the voltage is 3V. It’s much smaller than the power capacity suggested in [11]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The typical capacity of a coin cell battery is around 200mAh and the stored energy is around 2160 </a:t>
                </a:r>
                <a:r>
                  <a:rPr lang="en-US" altLang="zh-CN" dirty="0" err="1"/>
                  <a:t>Joul</a:t>
                </a:r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larger than a 500µF capacitor. It would take more than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260 days</a:t>
                </a:r>
                <a:r>
                  <a:rPr lang="en-US" altLang="zh-CN" dirty="0"/>
                  <a:t> to fully charge a 200mAh battery with 100µW energy harvester.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The capacitor or battery is just like a cistern. The system works well as long as the average input power is equivalent to or larger than the average output power. (The benefit of adding a capacitor or battery is that the input power doesn’t have to be equivalent to or larger than the output power at any time)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8610600" cy="1569660"/>
              </a:xfrm>
              <a:prstGeom prst="rect">
                <a:avLst/>
              </a:prstGeom>
              <a:blipFill>
                <a:blip r:embed="rId4"/>
                <a:stretch>
                  <a:fillRect b="-233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/>
              <p:cNvSpPr txBox="1"/>
              <p:nvPr/>
            </p:nvSpPr>
            <p:spPr>
              <a:xfrm>
                <a:off x="304800" y="1600200"/>
                <a:ext cx="8229600" cy="1045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/>
                  <a:t>The energy stored in a capacitor is calculated by: </a:t>
                </a:r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zh-CN" sz="160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16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600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altLang="zh-CN" sz="1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zh-CN" sz="1600" dirty="0"/>
              </a:p>
              <a:p>
                <a:r>
                  <a:rPr lang="en-US" altLang="zh-CN" sz="1600" dirty="0"/>
                  <a:t>Let’s evaluate the performance of capacitors with different capacities</a:t>
                </a:r>
                <a:endParaRPr lang="zh-CN" altLang="en-US" sz="1600" dirty="0"/>
              </a:p>
            </p:txBody>
          </p:sp>
        </mc:Choice>
        <mc:Fallback xmlns="">
          <p:sp>
            <p:nvSpPr>
              <p:cNvPr id="24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00200"/>
                <a:ext cx="8229600" cy="1045799"/>
              </a:xfrm>
              <a:prstGeom prst="rect">
                <a:avLst/>
              </a:prstGeom>
              <a:blipFill>
                <a:blip r:embed="rId5"/>
                <a:stretch>
                  <a:fillRect l="-370" t="-1754" b="-64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389339"/>
              </p:ext>
            </p:extLst>
          </p:nvPr>
        </p:nvGraphicFramePr>
        <p:xfrm>
          <a:off x="630238" y="2760663"/>
          <a:ext cx="785495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Worksheet" r:id="rId6" imgW="7854899" imgH="2127098" progId="Excel.Sheet.12">
                  <p:embed/>
                </p:oleObj>
              </mc:Choice>
              <mc:Fallback>
                <p:oleObj name="Worksheet" r:id="rId6" imgW="7854899" imgH="21270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0238" y="2760663"/>
                        <a:ext cx="7854950" cy="212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圆角矩形 22"/>
          <p:cNvSpPr/>
          <p:nvPr/>
        </p:nvSpPr>
        <p:spPr bwMode="auto">
          <a:xfrm>
            <a:off x="4724400" y="4191000"/>
            <a:ext cx="609600" cy="685800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圆角矩形 27"/>
          <p:cNvSpPr/>
          <p:nvPr/>
        </p:nvSpPr>
        <p:spPr bwMode="auto">
          <a:xfrm>
            <a:off x="5410200" y="4191000"/>
            <a:ext cx="609600" cy="685800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99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1" indent="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challenges and suggested solutions are discussed and candidate solutions are provided.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C1: Ambient power is unstable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AP provides energy through a dedicated power signal to passive IoT devices. (depends on implementations)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wireless charging protocol might be needed as part of Wi-Fi IoT standard. (standard related)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C2: The energy that can be harvested from RF is low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IoT devices with power storage can take more time to harvest and store energy, considering to the duty cycle work mode of IoT applications. (depends on implementations)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simplified and low power radio should be designed in the  next Wi-Fi amendment for IoT devices. (standard related)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2849809-A083-499F-AE17-03B90562089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AA6357-775F-45FA-8FCA-9A5860335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62DC36-67CF-4150-8293-D63229D7B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F80907-973B-426E-885D-F2A447582C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58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/>
              <a:t>Straw Poll 1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the AP should be capable of sending power signals to ambient power enabled IoT devices.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2849809-A083-499F-AE17-03B90562089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AA6357-775F-45FA-8FCA-9A5860335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62DC36-67CF-4150-8293-D63229D7B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F80907-973B-426E-885D-F2A447582C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250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/>
              <a:t>Straw Poll 2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a simplified and low power radio should be considered in the next WLAN amendment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Yes, in UHR SG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Yes, in AMP SG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more study</a:t>
            </a:r>
          </a:p>
          <a:p>
            <a:pPr marL="800100" lvl="2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342900" lvl="1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2849809-A083-499F-AE17-03B90562089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AA6357-775F-45FA-8FCA-9A5860335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62DC36-67CF-4150-8293-D63229D7B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F80907-973B-426E-885D-F2A447582C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407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6624781-0091-4801-8AD1-8063E143391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D01F4B-57B8-4CD3-9BC0-CB60BA3FC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D167DE-99DE-46D0-95BF-C8BDB9C99C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E89D0A9-4B18-49EE-8A33-D4977D2F5DDD}"/>
              </a:ext>
            </a:extLst>
          </p:cNvPr>
          <p:cNvSpPr txBox="1">
            <a:spLocks/>
          </p:cNvSpPr>
          <p:nvPr/>
        </p:nvSpPr>
        <p:spPr>
          <a:xfrm>
            <a:off x="457200" y="673278"/>
            <a:ext cx="8272430" cy="542272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kern="0" dirty="0"/>
              <a:t>Reference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/>
              <a:t>Texas Instruments, DRV5032 datasheet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/>
              <a:t>Texas Instruments, HDC2080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Analog Devices, Inc., </a:t>
            </a:r>
            <a:r>
              <a:rPr lang="en-US" altLang="zh-CN" sz="1400" b="0" dirty="0"/>
              <a:t>ADXL367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 err="1"/>
              <a:t>Sensirison</a:t>
            </a:r>
            <a:r>
              <a:rPr lang="en-US" altLang="zh-CN" sz="1400" b="0" dirty="0"/>
              <a:t>, STS4x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/>
              <a:t>Texas Instruments</a:t>
            </a:r>
            <a:r>
              <a:rPr lang="en-US" sz="1400" b="0" kern="0" dirty="0">
                <a:latin typeface="+mj-lt"/>
                <a:ea typeface="+mj-ea"/>
                <a:cs typeface="+mj-cs"/>
              </a:rPr>
              <a:t> , </a:t>
            </a:r>
            <a:r>
              <a:rPr lang="en-US" altLang="zh-CN" sz="1400" b="0" dirty="0"/>
              <a:t>OPT3001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Analog Devices, Inc., </a:t>
            </a:r>
            <a:r>
              <a:rPr lang="en-US" altLang="zh-CN" sz="1400" b="0" dirty="0"/>
              <a:t>AD715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ST, ILPS22QS datasheet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/>
              <a:t>Texas Instruments. MSP430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/>
              <a:t>Silicon Labs,  BGM111  datasheet</a:t>
            </a:r>
            <a:endParaRPr lang="en-US" sz="1400" b="0" kern="0" dirty="0">
              <a:latin typeface="+mj-lt"/>
              <a:ea typeface="+mj-ea"/>
              <a:cs typeface="+mj-cs"/>
            </a:endParaRP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dirty="0"/>
              <a:t>Silicon Labs, RS9116 datasheet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OPPO, 11-22-0962-00-0amp-potential-techniques-to-support-amp-iot-devices-in-wlan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146FF4-254E-44E3-90C0-9D7017C1A27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084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Abstract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94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discuss two challenges in ambient energy harvesting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 1: Ambient power is unstable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 2: The energy that can be harvested from RF is low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reasonable scenarios considering those challenges are also discussed.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5324" y="28534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8229600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 1: A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mbient power is unstable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 noChangeArrowheads="1"/>
              </p:cNvSpPr>
              <p:nvPr/>
            </p:nvSpPr>
            <p:spPr bwMode="auto">
              <a:xfrm>
                <a:off x="686593" y="1530835"/>
                <a:ext cx="7770813" cy="4641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2286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6858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228600" lvl="1" defTabSz="449263"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harvest energy from radio waves, the RSS should be higher than a threshold, e.g. -15dBm. </a:t>
                </a:r>
              </a:p>
              <a:p>
                <a:pPr marL="685800" lvl="2" defTabSz="449263"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threshold is largely decided by the forward voltage of diodes which are crucial components in the rectifier.</a:t>
                </a:r>
              </a:p>
              <a:p>
                <a:pPr marL="228600" lvl="1" defTabSz="449263"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Far-field RF energy is weak. IoT devices can only harvest energy from Wi-Fi signals transmitted by nearby transmitters.</a:t>
                </a:r>
              </a:p>
              <a:p>
                <a:pPr marL="228600" lvl="1" defTabSz="449263"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Wi-Fi signals of data communication are not continuous. Channel Utility in a typical office, is around 10% in 2.4GHz channels, where 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𝑪𝑼</m:t>
                    </m:r>
                    <m:r>
                      <a:rPr lang="en-US" altLang="zh-CN" sz="20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</m:t>
                    </m:r>
                    <m:sSub>
                      <m:sSubPr>
                        <m:ctrlP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𝑪𝑪𝑨</m:t>
                        </m:r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𝑩𝒖𝒔𝒚</m:t>
                        </m:r>
                      </m:sub>
                    </m:sSub>
                    <m:r>
                      <a:rPr lang="en-US" altLang="zh-CN" sz="20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𝑪𝑪𝑨</m:t>
                        </m:r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20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𝑰𝒅𝒍𝒆</m:t>
                        </m:r>
                      </m:sub>
                    </m:sSub>
                  </m:oMath>
                </a14:m>
                <a:r>
                  <a:rPr lang="en-US" altLang="zh-CN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685800" lvl="2" defTabSz="449263"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 that CCA-Busy has a much lower threshold (i.e. -82dBm) . To harvest RF energy from Wi-Fi signals, the RSSI of IoT devices should be no less than a higher threshold, e.g. -20dBm. This rarely happens in a natural WLAN environment.</a:t>
                </a: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593" y="1530835"/>
                <a:ext cx="7770813" cy="4641363"/>
              </a:xfrm>
              <a:prstGeom prst="rect">
                <a:avLst/>
              </a:prstGeom>
              <a:blipFill>
                <a:blip r:embed="rId3"/>
                <a:stretch>
                  <a:fillRect l="-706" t="-657" r="-9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55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57200"/>
          </a:xfrm>
        </p:spPr>
        <p:txBody>
          <a:bodyPr/>
          <a:lstStyle/>
          <a:p>
            <a:r>
              <a:rPr lang="en-US" sz="2800" dirty="0"/>
              <a:t>A dedicated power signal is needed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6593" y="1530835"/>
            <a:ext cx="7770813" cy="46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dedicated energy source can improve energy harvesting efficiency greatly and make energy harvesting </a:t>
            </a:r>
            <a:r>
              <a:rPr lang="en-US" altLang="zh-C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 more practical.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continuous wave or specified narrow band signal can be used for energy transfer.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there is no interference problem between different power signals.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communication protocol might be needed for wireless power transmission to certify the IoT devices and to enable on-demand power transfer.</a:t>
            </a:r>
            <a:endParaRPr lang="en-US" altLang="zh-CN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494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en-US" altLang="zh-CN" sz="2800" dirty="0"/>
              <a:t>Challenge 2: </a:t>
            </a:r>
            <a:r>
              <a:rPr lang="en-US" sz="2800" dirty="0"/>
              <a:t>The energy that can be harvested from RF is low 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371600"/>
            <a:ext cx="8153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density of RF power transfer is 0.4 to 60 microwatts at typical working distances(3 ~ 15 meters)</a:t>
            </a:r>
            <a:r>
              <a:rPr lang="zh-CN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assuming 30dBm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power, 6dBi antenna gain and 20% RF-DC efficiency.</a:t>
            </a:r>
          </a:p>
          <a:p>
            <a:pPr marL="685800" lvl="2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EIRP limit with antenna gain is only 27dBm at 2.4GHz band in China.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 amount of harvested energy limits the usage of ambient power only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4400" y="6248400"/>
            <a:ext cx="28360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 err="1"/>
              <a:t>pathloss</a:t>
            </a:r>
            <a:r>
              <a:rPr lang="en-US" altLang="zh-CN" sz="800" dirty="0"/>
              <a:t>=-27.6+20*log10(f)+20*log10(d), f in MHz, d in meters</a:t>
            </a:r>
            <a:endParaRPr lang="zh-CN" altLang="en-US" sz="800" dirty="0"/>
          </a:p>
        </p:txBody>
      </p:sp>
      <p:grpSp>
        <p:nvGrpSpPr>
          <p:cNvPr id="14" name="组合 13"/>
          <p:cNvGrpSpPr/>
          <p:nvPr/>
        </p:nvGrpSpPr>
        <p:grpSpPr>
          <a:xfrm>
            <a:off x="685800" y="3124200"/>
            <a:ext cx="8089079" cy="3203082"/>
            <a:chOff x="0" y="2825862"/>
            <a:chExt cx="9471290" cy="3556650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825862"/>
              <a:ext cx="9144000" cy="3556650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905000" y="4246230"/>
              <a:ext cx="121772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307.4µW @ 3m</a:t>
              </a:r>
              <a:endParaRPr lang="zh-CN" altLang="en-US" sz="1000" dirty="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905000" y="4627230"/>
              <a:ext cx="91440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44.2µW</a:t>
              </a:r>
              <a:endParaRPr lang="zh-CN" altLang="en-US" sz="10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959608" y="4495800"/>
              <a:ext cx="1233759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110.7µW @ 5m</a:t>
              </a:r>
              <a:endParaRPr lang="zh-CN" altLang="en-US" sz="1000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959608" y="4859179"/>
              <a:ext cx="91440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15.9µW</a:t>
              </a:r>
              <a:endParaRPr lang="zh-CN" altLang="en-US" sz="1000" dirty="0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715256" y="4742688"/>
              <a:ext cx="1262523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27.66µW @ 10m</a:t>
              </a:r>
              <a:endParaRPr lang="zh-CN" altLang="en-US" sz="1000" dirty="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724400" y="5105400"/>
              <a:ext cx="91440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4µW</a:t>
              </a:r>
              <a:endParaRPr lang="zh-CN" altLang="en-US" sz="1000" dirty="0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6477000" y="4876800"/>
              <a:ext cx="119597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12.3µW @ 15m</a:t>
              </a:r>
              <a:endParaRPr lang="zh-CN" altLang="en-US" sz="1000" dirty="0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477000" y="5227320"/>
              <a:ext cx="91440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1.8µW</a:t>
              </a:r>
              <a:endParaRPr lang="zh-CN" altLang="en-US" sz="1000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8275320" y="4953000"/>
              <a:ext cx="119597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6.9µW @ 20m</a:t>
              </a:r>
              <a:endParaRPr lang="zh-CN" altLang="en-US" sz="1000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8275320" y="5316379"/>
              <a:ext cx="914400" cy="273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1µW</a:t>
              </a:r>
              <a:endParaRPr lang="zh-CN" altLang="en-US" sz="1000" dirty="0"/>
            </a:p>
          </p:txBody>
        </p:sp>
        <p:sp>
          <p:nvSpPr>
            <p:cNvPr id="25" name="椭圆 24"/>
            <p:cNvSpPr/>
            <p:nvPr/>
          </p:nvSpPr>
          <p:spPr bwMode="auto">
            <a:xfrm>
              <a:off x="2214563" y="4508171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椭圆 31"/>
            <p:cNvSpPr/>
            <p:nvPr/>
          </p:nvSpPr>
          <p:spPr bwMode="auto">
            <a:xfrm>
              <a:off x="2926556" y="4684708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椭圆 32"/>
            <p:cNvSpPr/>
            <p:nvPr/>
          </p:nvSpPr>
          <p:spPr bwMode="auto">
            <a:xfrm>
              <a:off x="2924175" y="5033166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椭圆 34"/>
            <p:cNvSpPr/>
            <p:nvPr/>
          </p:nvSpPr>
          <p:spPr bwMode="auto">
            <a:xfrm>
              <a:off x="4700590" y="4936333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4698209" y="5282410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椭圆 37"/>
            <p:cNvSpPr/>
            <p:nvPr/>
          </p:nvSpPr>
          <p:spPr bwMode="auto">
            <a:xfrm>
              <a:off x="6472238" y="5079209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椭圆 38"/>
            <p:cNvSpPr/>
            <p:nvPr/>
          </p:nvSpPr>
          <p:spPr bwMode="auto">
            <a:xfrm>
              <a:off x="6469857" y="5427667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椭圆 40"/>
            <p:cNvSpPr/>
            <p:nvPr/>
          </p:nvSpPr>
          <p:spPr bwMode="auto">
            <a:xfrm>
              <a:off x="8243886" y="5183981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椭圆 41"/>
            <p:cNvSpPr/>
            <p:nvPr/>
          </p:nvSpPr>
          <p:spPr bwMode="auto">
            <a:xfrm>
              <a:off x="8241505" y="5530058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椭圆 30"/>
            <p:cNvSpPr/>
            <p:nvPr/>
          </p:nvSpPr>
          <p:spPr bwMode="auto">
            <a:xfrm>
              <a:off x="2214563" y="4860593"/>
              <a:ext cx="76200" cy="762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180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199"/>
          </a:xfrm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dirty="0" err="1"/>
              <a:t>IoT</a:t>
            </a:r>
            <a:r>
              <a:rPr lang="en-US" sz="2800" dirty="0"/>
              <a:t> device with power storage is preferable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6593" y="1530835"/>
            <a:ext cx="7770813" cy="46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IoT devices with capacitors as power storage are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suitable for energy harvesting, because IoT devices are not always in active mode. For most of time,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 are in sleep mode. 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IoT Sensors, such as temperature sensors, humidity sensors, light sensors etcetera, turn to active mode around every 30 seconds and turn back to doze mode several milliseconds later.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example:</a:t>
            </a:r>
          </a:p>
          <a:p>
            <a:pPr marL="685800" lvl="2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management unit of IoT devices can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 energy at a slower rate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e.g. 10µW level during the long periods of doze state. </a:t>
            </a:r>
          </a:p>
          <a:p>
            <a:pPr marL="685800" lvl="2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sensing and communication units can use the stored power at a much higher rate e.g. 10mW during the short period of active state.</a:t>
            </a:r>
          </a:p>
          <a:p>
            <a:pPr marL="685800" lvl="2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IoT device can harvest energy for 10 seconds and work for 10ms (sensing and transmitting)</a:t>
            </a:r>
          </a:p>
          <a:p>
            <a:pPr marL="685800" lvl="2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wireless power transmission distance would be greatly improved (10µW or -20dBm level in this example)</a:t>
            </a: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2241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6893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 for Energy Harvesting</a:t>
            </a:r>
            <a:endParaRPr lang="en-US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20752"/>
              </p:ext>
            </p:extLst>
          </p:nvPr>
        </p:nvGraphicFramePr>
        <p:xfrm>
          <a:off x="609600" y="1447800"/>
          <a:ext cx="8001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865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Components of </a:t>
                      </a:r>
                      <a:r>
                        <a:rPr lang="en-US" altLang="zh-CN" sz="1600" dirty="0" err="1"/>
                        <a:t>IoT</a:t>
                      </a:r>
                      <a:r>
                        <a:rPr lang="en-US" altLang="zh-CN" sz="1600" dirty="0"/>
                        <a:t> devices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Average power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Peak power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Sleep</a:t>
                      </a:r>
                      <a:r>
                        <a:rPr lang="en-US" altLang="zh-CN" sz="1600" baseline="0" dirty="0"/>
                        <a:t> power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Comments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245">
                <a:tc rowSpan="7"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Sensors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Door</a:t>
                      </a:r>
                      <a:r>
                        <a:rPr lang="en-US" altLang="zh-CN" sz="1400" baseline="0" dirty="0"/>
                        <a:t> sensor [1]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5mW</a:t>
                      </a:r>
                      <a:r>
                        <a:rPr lang="en-US" altLang="zh-CN" sz="1400" baseline="0" dirty="0"/>
                        <a:t> 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/>
                        <a:t>0.1µW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5 events /second, 40us each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245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Humidity sensors</a:t>
                      </a:r>
                      <a:r>
                        <a:rPr lang="en-US" altLang="zh-CN" sz="1400" baseline="0" dirty="0"/>
                        <a:t> [2]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1mW 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0.1µW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 event /second , 1ms each 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616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Accelerometer </a:t>
                      </a:r>
                      <a:r>
                        <a:rPr lang="en-US" altLang="zh-CN" sz="1400" baseline="0" dirty="0"/>
                        <a:t> [3]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2µW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0.1µW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average</a:t>
                      </a:r>
                      <a:r>
                        <a:rPr lang="en-US" altLang="zh-CN" sz="1400" baseline="0" dirty="0"/>
                        <a:t> power when o</a:t>
                      </a:r>
                      <a:r>
                        <a:rPr lang="en-US" altLang="zh-CN" sz="1400" dirty="0"/>
                        <a:t>utput</a:t>
                      </a:r>
                      <a:r>
                        <a:rPr lang="en-US" altLang="zh-CN" sz="1400" baseline="0" dirty="0"/>
                        <a:t> data rate is 100Hz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245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Temperature sensors </a:t>
                      </a:r>
                      <a:r>
                        <a:rPr lang="en-US" altLang="zh-CN" sz="1400" baseline="0" dirty="0"/>
                        <a:t> [4]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400 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0.2µW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1 event/second, 5ms each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245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Light sensor </a:t>
                      </a:r>
                      <a:r>
                        <a:rPr lang="en-US" altLang="zh-CN" sz="1400" baseline="0" dirty="0"/>
                        <a:t> [5]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10µW 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10µW 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average</a:t>
                      </a:r>
                      <a:r>
                        <a:rPr lang="en-US" altLang="zh-CN" sz="1400" baseline="0" dirty="0"/>
                        <a:t> power </a:t>
                      </a:r>
                      <a:r>
                        <a:rPr lang="en-US" altLang="zh-CN" sz="1400" dirty="0"/>
                        <a:t>at full scale lux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245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Proximity sensor </a:t>
                      </a:r>
                      <a:r>
                        <a:rPr lang="en-US" altLang="zh-CN" sz="1400" baseline="0" dirty="0"/>
                        <a:t> [6]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10µW 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200µW 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10µW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capacitive sensor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245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Pressure sensor [7]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20µW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1mW+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1measure/ second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616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MCU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~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~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0.6 ~ 9mW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varies for different</a:t>
                      </a:r>
                      <a:r>
                        <a:rPr lang="en-US" altLang="zh-CN" sz="1400" baseline="0" dirty="0"/>
                        <a:t> clock frequencies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616">
                <a:tc rowSpan="2">
                  <a:txBody>
                    <a:bodyPr/>
                    <a:lstStyle/>
                    <a:p>
                      <a:r>
                        <a:rPr lang="en-US" altLang="zh-CN" sz="1400" dirty="0"/>
                        <a:t>Wireless</a:t>
                      </a:r>
                      <a:r>
                        <a:rPr lang="en-US" altLang="zh-CN" sz="1400" baseline="0" dirty="0"/>
                        <a:t> Radios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BLE [8]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77mW</a:t>
                      </a:r>
                      <a:r>
                        <a:rPr lang="en-US" altLang="zh-CN" sz="1400" baseline="0" dirty="0"/>
                        <a:t> * duty cycle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77mW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10µW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2.4GHz@8dBm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616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Wi-Fi [9]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429mW*</a:t>
                      </a:r>
                      <a:r>
                        <a:rPr lang="en-US" altLang="zh-CN" sz="1400" baseline="0" dirty="0"/>
                        <a:t> duty cycle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429mW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40µW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2.4GHz@8dBm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381000" y="5983355"/>
            <a:ext cx="85344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For IoT applications, the Wi-Fi protocol is too complex and the power consumption is high. A simple and low power Wi-Fi radio, e.g. a radio with narrower bandwidth, simplified coding and modulation schemes, simplified MAC/PHY format and less mandatory functions, is needed.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3228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1999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Anatomy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ype 1: Without Energy Storage (not recommended)</a:t>
            </a:r>
            <a:endParaRPr lang="en-US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7618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7618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9600" y="3445401"/>
            <a:ext cx="81534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400" dirty="0"/>
              <a:t>An AP is the Energy Source and Data Transceiver.</a:t>
            </a:r>
          </a:p>
          <a:p>
            <a:pPr>
              <a:spcBef>
                <a:spcPts val="600"/>
              </a:spcBef>
            </a:pPr>
            <a:r>
              <a:rPr lang="en-US" altLang="zh-CN" sz="1400" dirty="0"/>
              <a:t>1, Receiving signal from the AP.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u="sng" dirty="0"/>
              <a:t>The energy </a:t>
            </a:r>
            <a:r>
              <a:rPr lang="en-US" altLang="zh-CN" dirty="0"/>
              <a:t>carried in power signal energizes the IoT devices and turns it on.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u="sng" dirty="0"/>
              <a:t>The data </a:t>
            </a:r>
            <a:r>
              <a:rPr lang="en-US" altLang="zh-CN" dirty="0"/>
              <a:t>carried in the same downlink signal controls how the uplink data is transmitted by the </a:t>
            </a:r>
            <a:r>
              <a:rPr lang="en-US" altLang="zh-CN" dirty="0" err="1"/>
              <a:t>IoT</a:t>
            </a:r>
            <a:r>
              <a:rPr lang="en-US" altLang="zh-CN" dirty="0"/>
              <a:t> devices.</a:t>
            </a:r>
          </a:p>
          <a:p>
            <a:pPr>
              <a:spcBef>
                <a:spcPts val="600"/>
              </a:spcBef>
            </a:pPr>
            <a:r>
              <a:rPr lang="en-US" altLang="zh-CN" sz="1400" dirty="0"/>
              <a:t>2, Backscatter uplink data to the AP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u="sng" dirty="0"/>
              <a:t>The energy source/transmitter needs to keep sending a downlink continuous wave when IoT devices are sending uplink data.</a:t>
            </a:r>
          </a:p>
          <a:p>
            <a:pPr>
              <a:spcBef>
                <a:spcPts val="600"/>
              </a:spcBef>
            </a:pPr>
            <a:r>
              <a:rPr lang="en-US" altLang="zh-CN" sz="1400" dirty="0"/>
              <a:t>3, Sensing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u="sng" dirty="0"/>
              <a:t>Sensor can only work when the power signal arrivals.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u="sng" dirty="0"/>
              <a:t>Some energy would be wasted because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Sensors and MCU’s working time is usually much longer than the RF transmitter’s working time.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Sensors, MCU and transceivers have different power consumption. The power link has to provide the peak power all the time while only MCU is working during most of the active time.</a:t>
            </a:r>
          </a:p>
        </p:txBody>
      </p:sp>
      <p:pic>
        <p:nvPicPr>
          <p:cNvPr id="108" name="图片 1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600200"/>
            <a:ext cx="5257800" cy="183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2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399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Anatomy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 : With Energy Storage (recommended)</a:t>
            </a:r>
            <a:endParaRPr lang="en-US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7618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Boyce Yang ( Huawei 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7618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802.11-22/1294r0</a:t>
            </a:r>
            <a:endParaRPr lang="en-SG" sz="1800" dirty="0">
              <a:latin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09600" y="38100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400" dirty="0"/>
              <a:t>1,Wireless charging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IoT devices have a power storage component. </a:t>
            </a:r>
            <a:r>
              <a:rPr lang="en-US" altLang="zh-CN" u="sng" dirty="0"/>
              <a:t>The wireless charging can be done at any time</a:t>
            </a:r>
            <a:r>
              <a:rPr lang="en-US" altLang="zh-CN" dirty="0"/>
              <a:t>.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The energy harvesting circuit is simple and analog, </a:t>
            </a:r>
            <a:r>
              <a:rPr lang="en-US" altLang="zh-CN" u="sng" dirty="0"/>
              <a:t>so the cost is much lower than an independent radio</a:t>
            </a:r>
            <a:r>
              <a:rPr lang="en-US" altLang="zh-CN" dirty="0"/>
              <a:t>.</a:t>
            </a:r>
          </a:p>
          <a:p>
            <a:pPr>
              <a:spcBef>
                <a:spcPts val="600"/>
              </a:spcBef>
            </a:pPr>
            <a:r>
              <a:rPr lang="en-US" altLang="zh-CN" sz="1400" dirty="0"/>
              <a:t>2, Data transmission 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IoT devices can </a:t>
            </a:r>
            <a:r>
              <a:rPr lang="en-US" altLang="zh-CN" u="sng" dirty="0"/>
              <a:t>communicate with a normal AP</a:t>
            </a:r>
            <a:r>
              <a:rPr lang="en-US" altLang="zh-CN" dirty="0"/>
              <a:t> using existing radio with an improved protocol (an protocol with the energy management function) or backscattering the incoming signal with a backscatter modulator.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Charging and transmission can be on different bands or the same band (e.g. 900MHz/2.4GHz for charging and 2.4G/5GHz/6GHz for transmission)</a:t>
            </a:r>
          </a:p>
          <a:p>
            <a:pPr>
              <a:spcBef>
                <a:spcPts val="600"/>
              </a:spcBef>
            </a:pPr>
            <a:r>
              <a:rPr lang="en-US" altLang="zh-CN" sz="1400" dirty="0"/>
              <a:t>3, Sensing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Sensors can </a:t>
            </a:r>
            <a:r>
              <a:rPr lang="en-US" altLang="zh-CN" u="sng" dirty="0"/>
              <a:t>work without regard to the arrival of a power signal</a:t>
            </a:r>
            <a:r>
              <a:rPr lang="en-US" altLang="zh-CN" dirty="0"/>
              <a:t>.</a:t>
            </a:r>
          </a:p>
          <a:p>
            <a:pPr marL="360000" lvl="1" indent="-171450">
              <a:buFont typeface="Arial" panose="020B0604020202020204" pitchFamily="34" charset="0"/>
              <a:buChar char="•"/>
            </a:pPr>
            <a:r>
              <a:rPr lang="en-US" altLang="zh-CN" dirty="0"/>
              <a:t>The transmitter can send an uplink signal without </a:t>
            </a:r>
            <a:r>
              <a:rPr lang="en-US" altLang="zh-CN" u="sng" dirty="0"/>
              <a:t>regard to the arrival of a power signal</a:t>
            </a:r>
            <a:r>
              <a:rPr lang="en-US" altLang="zh-CN" dirty="0"/>
              <a:t>(this is critical for time sensitive traffic). 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676400"/>
            <a:ext cx="5486400" cy="2053603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 bwMode="auto">
          <a:xfrm>
            <a:off x="5867400" y="1828800"/>
            <a:ext cx="1219200" cy="533400"/>
          </a:xfrm>
          <a:prstGeom prst="roundRect">
            <a:avLst>
              <a:gd name="adj" fmla="val 4667"/>
            </a:avLst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05161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115203</TotalTime>
  <Words>2030</Words>
  <Application>Microsoft Office PowerPoint</Application>
  <PresentationFormat>全屏显示(4:3)</PresentationFormat>
  <Paragraphs>300</Paragraphs>
  <Slides>14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宋体</vt:lpstr>
      <vt:lpstr>Arial</vt:lpstr>
      <vt:lpstr>Cambria Math</vt:lpstr>
      <vt:lpstr>Times New Roman</vt:lpstr>
      <vt:lpstr>ACcord Submission Template</vt:lpstr>
      <vt:lpstr>Worksheet</vt:lpstr>
      <vt:lpstr>Wireless Power Transmission and Energy Harvesting for IoT Applications</vt:lpstr>
      <vt:lpstr>Abstract</vt:lpstr>
      <vt:lpstr>Challenge 1: Ambient power is unstable</vt:lpstr>
      <vt:lpstr>A dedicated power signal is needed</vt:lpstr>
      <vt:lpstr>Challenge 2: The energy that can be harvested from RF is low </vt:lpstr>
      <vt:lpstr>The IoT device with power storage is preferable</vt:lpstr>
      <vt:lpstr>Possible IoT Applications for Energy Harvesting</vt:lpstr>
      <vt:lpstr>Anatomy of passive IoT devices  Type 1: Without Energy Storage (not recommended)</vt:lpstr>
      <vt:lpstr>Anatomy of passive IoT devices  Type 2 : With Energy Storage (recommended)</vt:lpstr>
      <vt:lpstr>Candidate energy storage component: capacitor</vt:lpstr>
      <vt:lpstr>Summary</vt:lpstr>
      <vt:lpstr>Straw Poll 1</vt:lpstr>
      <vt:lpstr>Straw Poll 2</vt:lpstr>
      <vt:lpstr>PowerPoint 演示文稿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Yangbo (Boyce, 2012 NT Lab)</cp:lastModifiedBy>
  <cp:revision>1540</cp:revision>
  <cp:lastPrinted>1998-02-10T13:28:06Z</cp:lastPrinted>
  <dcterms:created xsi:type="dcterms:W3CDTF">2009-12-02T19:05:24Z</dcterms:created>
  <dcterms:modified xsi:type="dcterms:W3CDTF">2022-08-15T11:35:09Z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(3)1MWv5X65BQ2tbclrqBqXgLJijEwW4PTpGtFYHVdzUWZzMmtcO9kyliHXbeS88qCK20tQaBAZ
YUQ9La4SWGQ3p4f0VBNoEF2a8bkSqsW9TEMe4C60CRhx8Gl7CDrBUEy78DcgRGOlHSTbhkUr
kW6/kMr5k3FYxAz00EoQtJRWCkF+L8WLvUDROg//Zpk4VWz4I3CbB1nuabM7ZyPsokU5+weY
E/NscCwdOX/i0AldYs</vt:lpwstr>
  </property>
  <property fmtid="{D5CDD505-2E9C-101B-9397-08002B2CF9AE}" pid="10" name="_2015_ms_pID_7253431">
    <vt:lpwstr>+Ji0JxI9Epl55YHLIjJS9xgIUuLRDsuZ/GUoC9wIL1S2ArEc5WtKJU
OBfBXkLSUyCUQ0zLaUkXi1R4Vpr/x+nlSbcu7vx++KuN/J+IxHe67y6nj9WwjXdyFDJFyq3X
xzaqNH9TT184tKBonQFbV0dosvS1rFajq2b6m9w9mwbkl9CZsB4nT4ff4H+9y3sZxVhuc7ic
2W/klGPt8KIYutBhieMlIapx2v4obcNTGQ21</vt:lpwstr>
  </property>
  <property fmtid="{D5CDD505-2E9C-101B-9397-08002B2CF9AE}" pid="11" name="_2015_ms_pID_7253432">
    <vt:lpwstr>KmkTrQ2dYIE1jV6qWNoFoPU=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1657177270</vt:lpwstr>
  </property>
</Properties>
</file>