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handoutMasterIdLst>
    <p:handoutMasterId r:id="rId26"/>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46" r:id="rId15"/>
    <p:sldId id="1229" r:id="rId16"/>
    <p:sldId id="753" r:id="rId17"/>
    <p:sldId id="1107" r:id="rId18"/>
    <p:sldId id="1142" r:id="rId19"/>
    <p:sldId id="1181" r:id="rId20"/>
    <p:sldId id="1203" r:id="rId21"/>
    <p:sldId id="1244" r:id="rId22"/>
    <p:sldId id="1245" r:id="rId23"/>
    <p:sldId id="1230" r:id="rId2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405"/>
  </p:normalViewPr>
  <p:slideViewPr>
    <p:cSldViewPr showGuides="1">
      <p:cViewPr varScale="1">
        <p:scale>
          <a:sx n="78" d="100"/>
          <a:sy n="78" d="100"/>
        </p:scale>
        <p:origin x="148"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Jun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Jun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Sep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/1291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118-01-00EC-2022-july-ieee-802-mixed-mode-plenary-meeting-av-training.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1359-00-0amp-amp-tig-teleconference-minutes-aug-2022.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TIG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Session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Interim</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2022-9-01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575"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xmlns=""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Suggested Best Practices in Mix-mode Meetings</a:t>
            </a:r>
            <a:endParaRPr lang="zh-CN" altLang="en-US" dirty="0"/>
          </a:p>
        </p:txBody>
      </p:sp>
      <p:sp>
        <p:nvSpPr>
          <p:cNvPr id="3" name="内容占位符 2"/>
          <p:cNvSpPr>
            <a:spLocks noGrp="1"/>
          </p:cNvSpPr>
          <p:nvPr>
            <p:ph idx="1"/>
          </p:nvPr>
        </p:nvSpPr>
        <p:spPr/>
        <p:txBody>
          <a:bodyPr/>
          <a:lstStyle/>
          <a:p>
            <a:pPr marL="457200" indent="-457200">
              <a:buAutoNum type="arabicPeriod"/>
            </a:pPr>
            <a:r>
              <a:rPr lang="en-US" altLang="zh-CN" dirty="0"/>
              <a:t>One central laptop/computer per meeting connects at head table.</a:t>
            </a:r>
          </a:p>
          <a:p>
            <a:pPr marL="457200" indent="-457200">
              <a:buAutoNum type="arabicPeriod"/>
            </a:pPr>
            <a:r>
              <a:rPr lang="en-US" altLang="zh-CN" dirty="0"/>
              <a:t>Local speakers queue/speak only at microphone</a:t>
            </a:r>
          </a:p>
          <a:p>
            <a:pPr marL="457200" indent="-457200">
              <a:buAutoNum type="arabicPeriod"/>
            </a:pPr>
            <a:r>
              <a:rPr lang="en-US" altLang="zh-CN" dirty="0"/>
              <a:t>Presenters have chair (central laptop) share the presentation</a:t>
            </a:r>
          </a:p>
          <a:p>
            <a:pPr marL="457200" indent="-457200">
              <a:buAutoNum type="arabicPeriod"/>
            </a:pPr>
            <a:r>
              <a:rPr lang="en-US" altLang="zh-CN" dirty="0"/>
              <a:t>Local attendees when logged into WebEx SHOULD </a:t>
            </a:r>
            <a:r>
              <a:rPr lang="en-US" altLang="zh-CN" dirty="0">
                <a:solidFill>
                  <a:srgbClr val="C00000"/>
                </a:solidFill>
              </a:rPr>
              <a:t>NOT connect Audio.</a:t>
            </a:r>
          </a:p>
          <a:p>
            <a:pPr marL="457200" indent="-457200">
              <a:buAutoNum type="arabicPeriod"/>
            </a:pPr>
            <a:r>
              <a:rPr lang="en-US" altLang="zh-CN" dirty="0">
                <a:solidFill>
                  <a:schemeClr val="tx1"/>
                </a:solidFill>
              </a:rPr>
              <a:t>When Starting a meeting the host should do the following:</a:t>
            </a:r>
          </a:p>
          <a:p>
            <a:pPr marL="857250" lvl="1" indent="-457200">
              <a:buAutoNum type="arabicPeriod"/>
            </a:pPr>
            <a:r>
              <a:rPr lang="en-US" altLang="zh-CN" dirty="0">
                <a:solidFill>
                  <a:schemeClr val="tx1"/>
                </a:solidFill>
              </a:rPr>
              <a:t>Select “Meeting” -&gt; “Meeting Options” -&gt; [Disable] “Allow Participant to turn on Video”</a:t>
            </a:r>
          </a:p>
          <a:p>
            <a:pPr marL="857250" lvl="1" indent="-457200">
              <a:buAutoNum type="arabicPeriod"/>
            </a:pPr>
            <a:r>
              <a:rPr lang="en-US" altLang="zh-CN" dirty="0">
                <a:solidFill>
                  <a:schemeClr val="tx1"/>
                </a:solidFill>
              </a:rPr>
              <a:t>Select “Participant” -&gt; [Enable] “Mute on Entry”.</a:t>
            </a:r>
          </a:p>
          <a:p>
            <a:pPr marL="457200" indent="-457200">
              <a:buAutoNum type="arabicPeriod"/>
            </a:pPr>
            <a:r>
              <a:rPr lang="en-US" altLang="zh-CN" dirty="0">
                <a:solidFill>
                  <a:schemeClr val="tx1"/>
                </a:solidFill>
              </a:rPr>
              <a:t>Most rooms need only one USB port. Some will need an 1/8” speaker port</a:t>
            </a:r>
          </a:p>
          <a:p>
            <a:pPr marL="857250" lvl="1" indent="-457200">
              <a:buAutoNum type="arabicPeriod"/>
            </a:pPr>
            <a:r>
              <a:rPr lang="en-US" altLang="zh-CN" dirty="0">
                <a:solidFill>
                  <a:schemeClr val="tx1"/>
                </a:solidFill>
              </a:rPr>
              <a:t>If this is a problem in a room you’re assigned, let Dawn at Face to Face Events know</a:t>
            </a:r>
            <a:r>
              <a:rPr lang="en-US" altLang="zh-CN" dirty="0" smtClean="0">
                <a:solidFill>
                  <a:schemeClr val="tx1"/>
                </a:solidFill>
              </a:rPr>
              <a:t>.</a:t>
            </a:r>
            <a:endParaRPr lang="en-US" altLang="zh-CN" dirty="0">
              <a:solidFill>
                <a:schemeClr val="tx1"/>
              </a:solidFill>
            </a:endParaRPr>
          </a:p>
          <a:p>
            <a:pPr marL="857250" lvl="1" indent="-457200">
              <a:buAutoNum type="arabicPeriod"/>
            </a:pPr>
            <a:endParaRPr lang="en-US" altLang="zh-CN" dirty="0">
              <a:solidFill>
                <a:schemeClr val="tx1"/>
              </a:solidFill>
            </a:endParaRPr>
          </a:p>
          <a:p>
            <a:pPr marL="99695" indent="0"/>
            <a:endParaRPr lang="en-US" altLang="zh-CN" dirty="0" smtClean="0">
              <a:solidFill>
                <a:schemeClr val="tx1"/>
              </a:solidFill>
            </a:endParaRPr>
          </a:p>
          <a:p>
            <a:pPr marL="99695" indent="0"/>
            <a:r>
              <a:rPr lang="en-US" altLang="zh-CN" dirty="0" smtClean="0">
                <a:solidFill>
                  <a:schemeClr val="tx1"/>
                </a:solidFill>
              </a:rPr>
              <a:t>Reference:</a:t>
            </a:r>
          </a:p>
          <a:p>
            <a:pPr marL="99695" indent="0"/>
            <a:r>
              <a:rPr lang="en-US" altLang="zh-CN" b="0" u="sng" dirty="0">
                <a:hlinkClick r:id="rId2"/>
              </a:rPr>
              <a:t>https://</a:t>
            </a:r>
            <a:r>
              <a:rPr lang="en-US" altLang="zh-CN" b="0" u="sng" dirty="0" smtClean="0">
                <a:hlinkClick r:id="rId2"/>
              </a:rPr>
              <a:t>mentor.ieee.org/802-ec/dcn/22/ec-22-0118-01-00EC-2022-july-ieee-802-mixed-mode-plenary-meeting-av-training.pptx</a:t>
            </a:r>
            <a:endParaRPr lang="en-US" altLang="zh-CN" b="0" u="sng" dirty="0" smtClean="0"/>
          </a:p>
          <a:p>
            <a:pPr marL="99695" indent="0"/>
            <a:endParaRPr lang="en-US" altLang="zh-CN" b="0" u="sng"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dirty="0" smtClean="0"/>
              <a:t>Sep 2022</a:t>
            </a:r>
            <a:endParaRPr lang="en-US" dirty="0"/>
          </a:p>
        </p:txBody>
      </p:sp>
    </p:spTree>
    <p:extLst>
      <p:ext uri="{BB962C8B-B14F-4D97-AF65-F5344CB8AC3E}">
        <p14:creationId xmlns:p14="http://schemas.microsoft.com/office/powerpoint/2010/main" val="3142716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Registration for the September 802.11 interim session</a:t>
            </a:r>
            <a:endParaRPr lang="zh-CN" altLang="en-US" sz="3200" dirty="0"/>
          </a:p>
        </p:txBody>
      </p:sp>
      <p:sp>
        <p:nvSpPr>
          <p:cNvPr id="3" name="内容占位符 2"/>
          <p:cNvSpPr>
            <a:spLocks noGrp="1"/>
          </p:cNvSpPr>
          <p:nvPr>
            <p:ph idx="1"/>
          </p:nvPr>
        </p:nvSpPr>
        <p:spPr>
          <a:xfrm>
            <a:off x="685942" y="1981200"/>
            <a:ext cx="10667856" cy="4113213"/>
          </a:xfrm>
        </p:spPr>
        <p:txBody>
          <a:bodyPr/>
          <a:lstStyle/>
          <a:p>
            <a:pPr>
              <a:buFont typeface="Arial" panose="020B0604020202020204" pitchFamily="34" charset="0"/>
              <a:buChar char="•"/>
            </a:pPr>
            <a:r>
              <a:rPr lang="en-US" altLang="zh-CN" sz="2400" dirty="0"/>
              <a:t>This meeting is part of the September 802 wireless interim session</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You must pay the registration fee whether attending in-person or remotely</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have not already done so, you can register here: </a:t>
            </a:r>
            <a:r>
              <a:rPr lang="en-US" altLang="zh-CN" sz="2400" dirty="0">
                <a:hlinkClick r:id="rId2"/>
              </a:rPr>
              <a:t>https://web.cvent.com/event/ae5c1e5a-6074-492a-9cd7-16b5ddc15864/summary</a:t>
            </a:r>
            <a:endParaRPr lang="en-US" altLang="zh-CN" sz="2400" dirty="0"/>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do not intend to register for this session you must leave this meeting and, if you have logged attendance on IMAT, email the 802.11 chair or vice chairs to have your attendance </a:t>
            </a:r>
            <a:r>
              <a:rPr lang="en-US" altLang="zh-CN" sz="2400" dirty="0" smtClean="0"/>
              <a:t>cancelled</a:t>
            </a:r>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Sep 2022</a:t>
            </a:r>
            <a:endParaRPr lang="en-US" dirty="0"/>
          </a:p>
        </p:txBody>
      </p:sp>
    </p:spTree>
    <p:extLst>
      <p:ext uri="{BB962C8B-B14F-4D97-AF65-F5344CB8AC3E}">
        <p14:creationId xmlns:p14="http://schemas.microsoft.com/office/powerpoint/2010/main" val="434093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696988" y="606425"/>
            <a:ext cx="10896450" cy="1065213"/>
          </a:xfrm>
        </p:spPr>
        <p:txBody>
          <a:bodyPr vert="horz" wrap="square" lIns="92160" tIns="46080" rIns="92160" bIns="46080" anchor="ctr" anchorCtr="0"/>
          <a:lstStyle/>
          <a:p>
            <a:pPr eaLnBrk="1" hangingPunct="1"/>
            <a:r>
              <a:rPr lang="en-US" altLang="zh-CN" sz="3200" dirty="0" smtClean="0"/>
              <a:t>AMP TIG Session Plan during IEEE 802.11 Sep Interim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2132253" y="2252296"/>
            <a:ext cx="9143760" cy="2929258"/>
          </a:xfrm>
          <a:prstGeom prst="rect">
            <a:avLst/>
          </a:prstGeom>
          <a:noFill/>
          <a:ln w="9525">
            <a:noFill/>
          </a:ln>
        </p:spPr>
        <p:txBody>
          <a:bodyPr vert="horz" wrap="square" lIns="92160" tIns="46080" rIns="92160" bIns="46080" anchor="t" anchorCtr="0">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Aft>
                <a:spcPts val="600"/>
              </a:spcAft>
              <a:buFont typeface="Arial" panose="020B0604020202020204" pitchFamily="34" charset="0"/>
              <a:buChar char="•"/>
            </a:pPr>
            <a:r>
              <a:rPr lang="en-US" altLang="zh-CN" sz="2800" dirty="0" smtClean="0">
                <a:solidFill>
                  <a:srgbClr val="00B050"/>
                </a:solidFill>
                <a:cs typeface="+mn-ea"/>
                <a:sym typeface="+mn-ea"/>
              </a:rPr>
              <a:t>Sep 12</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19:30 </a:t>
            </a:r>
            <a:r>
              <a:rPr lang="en-US" altLang="zh-CN" sz="2800" dirty="0">
                <a:solidFill>
                  <a:srgbClr val="00B050"/>
                </a:solidFill>
                <a:cs typeface="+mn-ea"/>
                <a:sym typeface="+mn-ea"/>
              </a:rPr>
              <a:t>~ </a:t>
            </a:r>
            <a:r>
              <a:rPr lang="en-US" altLang="zh-CN" sz="2800" dirty="0" smtClean="0">
                <a:solidFill>
                  <a:srgbClr val="00B050"/>
                </a:solidFill>
                <a:cs typeface="+mn-ea"/>
                <a:sym typeface="+mn-ea"/>
              </a:rPr>
              <a:t>21:30, ET (</a:t>
            </a:r>
            <a:r>
              <a:rPr lang="en-US" altLang="zh-CN" sz="2800" dirty="0" err="1" smtClean="0">
                <a:solidFill>
                  <a:srgbClr val="00B050"/>
                </a:solidFill>
                <a:cs typeface="+mn-ea"/>
                <a:sym typeface="+mn-ea"/>
              </a:rPr>
              <a:t>mixedmode</a:t>
            </a:r>
            <a:r>
              <a:rPr lang="en-US" altLang="zh-CN" sz="2800" dirty="0" smtClean="0">
                <a:solidFill>
                  <a:srgbClr val="00B050"/>
                </a:solidFill>
                <a:cs typeface="+mn-ea"/>
                <a:sym typeface="+mn-ea"/>
              </a:rPr>
              <a:t>)</a:t>
            </a:r>
          </a:p>
          <a:p>
            <a:pPr lvl="1">
              <a:spcAft>
                <a:spcPts val="600"/>
              </a:spcAft>
              <a:buFont typeface="Arial" panose="020B0604020202020204" pitchFamily="34" charset="0"/>
              <a:buChar char="•"/>
            </a:pPr>
            <a:r>
              <a:rPr lang="zh-CN" altLang="en-US" sz="3200" dirty="0"/>
              <a:t> </a:t>
            </a:r>
            <a:r>
              <a:rPr lang="en-US" altLang="zh-CN" sz="3200" dirty="0" smtClean="0"/>
              <a:t>Kona 3</a:t>
            </a:r>
          </a:p>
          <a:p>
            <a:pPr lvl="1">
              <a:spcAft>
                <a:spcPts val="600"/>
              </a:spcAft>
              <a:buFont typeface="Arial" panose="020B0604020202020204" pitchFamily="34" charset="0"/>
              <a:buChar char="•"/>
            </a:pPr>
            <a:r>
              <a:rPr lang="en-US" altLang="zh-CN" sz="3200" u="sng" dirty="0"/>
              <a:t> </a:t>
            </a:r>
            <a:r>
              <a:rPr lang="en-US" altLang="zh-CN" sz="3200" u="sng" dirty="0" smtClean="0"/>
              <a:t>2330 </a:t>
            </a:r>
            <a:r>
              <a:rPr lang="en-US" altLang="zh-CN" sz="3200" u="sng" dirty="0"/>
              <a:t>854 5217</a:t>
            </a:r>
            <a:endParaRPr lang="en-US" altLang="zh-CN" sz="3100" dirty="0" smtClean="0">
              <a:solidFill>
                <a:srgbClr val="00B050"/>
              </a:solidFill>
              <a:cs typeface="+mn-ea"/>
              <a:sym typeface="+mn-ea"/>
            </a:endParaRPr>
          </a:p>
          <a:p>
            <a:pPr>
              <a:spcAft>
                <a:spcPts val="600"/>
              </a:spcAft>
              <a:buFont typeface="Arial" panose="020B0604020202020204" pitchFamily="34" charset="0"/>
              <a:buChar char="•"/>
            </a:pPr>
            <a:r>
              <a:rPr lang="en-US" altLang="zh-CN" sz="2800" dirty="0" smtClean="0">
                <a:solidFill>
                  <a:srgbClr val="00B050"/>
                </a:solidFill>
                <a:cs typeface="+mn-ea"/>
                <a:sym typeface="+mn-ea"/>
              </a:rPr>
              <a:t>Sep 13</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13:30 </a:t>
            </a:r>
            <a:r>
              <a:rPr lang="en-US" altLang="zh-CN" sz="2800" dirty="0">
                <a:solidFill>
                  <a:srgbClr val="00B050"/>
                </a:solidFill>
                <a:cs typeface="+mn-ea"/>
                <a:sym typeface="+mn-ea"/>
              </a:rPr>
              <a:t>~ </a:t>
            </a:r>
            <a:r>
              <a:rPr lang="en-US" altLang="zh-CN" sz="2800" dirty="0" smtClean="0">
                <a:solidFill>
                  <a:srgbClr val="00B050"/>
                </a:solidFill>
                <a:cs typeface="+mn-ea"/>
                <a:sym typeface="+mn-ea"/>
              </a:rPr>
              <a:t>15:30, ET</a:t>
            </a:r>
          </a:p>
          <a:p>
            <a:pPr lvl="1">
              <a:spcAft>
                <a:spcPts val="600"/>
              </a:spcAft>
              <a:buFont typeface="Arial" panose="020B0604020202020204" pitchFamily="34" charset="0"/>
              <a:buChar char="•"/>
            </a:pPr>
            <a:r>
              <a:rPr lang="en-US" altLang="zh-CN" sz="3200" dirty="0" smtClean="0"/>
              <a:t> Kona 3</a:t>
            </a:r>
          </a:p>
          <a:p>
            <a:pPr lvl="1">
              <a:spcAft>
                <a:spcPts val="600"/>
              </a:spcAft>
              <a:buFont typeface="Arial" panose="020B0604020202020204" pitchFamily="34" charset="0"/>
              <a:buChar char="•"/>
            </a:pPr>
            <a:r>
              <a:rPr lang="en-US" altLang="zh-CN" sz="3200" u="sng" dirty="0" smtClean="0"/>
              <a:t> 2341 </a:t>
            </a:r>
            <a:r>
              <a:rPr lang="en-US" altLang="zh-CN" sz="3200" u="sng" dirty="0"/>
              <a:t>326 0010</a:t>
            </a:r>
            <a:endParaRPr lang="en-US" altLang="zh-CN" sz="3100" dirty="0" smtClean="0">
              <a:solidFill>
                <a:srgbClr val="00B050"/>
              </a:solidFill>
              <a:cs typeface="+mn-ea"/>
              <a:sym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11-22/0969</a:t>
            </a:r>
            <a:r>
              <a:rPr lang="en-US" altLang="zh-CN" sz="1600" dirty="0">
                <a:solidFill>
                  <a:srgbClr val="00B050"/>
                </a:solidFill>
                <a:latin typeface="Calibri" panose="020F0502020204030204" pitchFamily="34" charset="0"/>
                <a:cs typeface="Calibri" panose="020F0502020204030204" pitchFamily="34" charset="0"/>
              </a:rPr>
              <a:t>, draft technical report on support of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WLAN, </a:t>
            </a:r>
            <a:r>
              <a:rPr lang="en-US" altLang="zh-CN" sz="1600" dirty="0" err="1">
                <a:solidFill>
                  <a:srgbClr val="00B050"/>
                </a:solidFill>
                <a:latin typeface="Calibri" panose="020F0502020204030204" pitchFamily="34" charset="0"/>
                <a:cs typeface="Calibri" panose="020F0502020204030204" pitchFamily="34" charset="0"/>
              </a:rPr>
              <a:t>Weijie</a:t>
            </a:r>
            <a:r>
              <a:rPr lang="en-US" altLang="zh-CN" sz="1600" dirty="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11-22/0963, Use Cases for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a:t>
            </a:r>
            <a:r>
              <a:rPr lang="en-US" altLang="zh-CN" sz="1600" dirty="0" err="1">
                <a:solidFill>
                  <a:srgbClr val="00B050"/>
                </a:solidFill>
                <a:latin typeface="Calibri" panose="020F0502020204030204" pitchFamily="34" charset="0"/>
                <a:cs typeface="Calibri" panose="020F0502020204030204" pitchFamily="34" charset="0"/>
              </a:rPr>
              <a:t>Zhisong</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Zuo</a:t>
            </a:r>
            <a:r>
              <a:rPr lang="en-US" altLang="zh-CN" sz="1600" dirty="0">
                <a:solidFill>
                  <a:srgbClr val="00B050"/>
                </a:solidFill>
                <a:latin typeface="Calibri" panose="020F0502020204030204" pitchFamily="34" charset="0"/>
                <a:cs typeface="Calibri" panose="020F0502020204030204" pitchFamily="34" charset="0"/>
              </a:rPr>
              <a:t> (OPPO)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11-22/0962, Potential techniques to support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WLAN, </a:t>
            </a:r>
            <a:r>
              <a:rPr lang="en-US" altLang="zh-CN" sz="1600" dirty="0" err="1">
                <a:solidFill>
                  <a:srgbClr val="00B050"/>
                </a:solidFill>
                <a:latin typeface="Calibri" panose="020F0502020204030204" pitchFamily="34" charset="0"/>
                <a:cs typeface="Calibri" panose="020F0502020204030204" pitchFamily="34" charset="0"/>
              </a:rPr>
              <a:t>Zhisong</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Zuo</a:t>
            </a:r>
            <a:r>
              <a:rPr lang="en-US" altLang="zh-CN" sz="1600" dirty="0">
                <a:solidFill>
                  <a:srgbClr val="00B050"/>
                </a:solidFill>
                <a:latin typeface="Calibri" panose="020F0502020204030204" pitchFamily="34" charset="0"/>
                <a:cs typeface="Calibri" panose="020F0502020204030204" pitchFamily="34" charset="0"/>
              </a:rPr>
              <a:t> (OPPO)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11-22/0970, Feasibility of supporting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WLAN, </a:t>
            </a:r>
            <a:r>
              <a:rPr lang="en-US" altLang="zh-CN" sz="1600" dirty="0" err="1">
                <a:solidFill>
                  <a:srgbClr val="00B050"/>
                </a:solidFill>
                <a:latin typeface="Calibri" panose="020F0502020204030204" pitchFamily="34" charset="0"/>
                <a:cs typeface="Calibri" panose="020F0502020204030204" pitchFamily="34" charset="0"/>
              </a:rPr>
              <a:t>Weijie</a:t>
            </a:r>
            <a:r>
              <a:rPr lang="en-US" altLang="zh-CN" sz="1600" dirty="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11-22/1294, Wireless Power Transmission and Energy Harvesting for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Applications, Boyce Bo Yang (Huawei)</a:t>
            </a:r>
          </a:p>
          <a:p>
            <a:pPr marL="800100" lvl="1" indent="-342900" algn="just">
              <a:buFontTx/>
              <a:buChar char="•"/>
              <a:defRPr/>
            </a:pPr>
            <a:r>
              <a:rPr lang="en-US" altLang="zh-CN" sz="1600" strike="sngStrike" dirty="0">
                <a:solidFill>
                  <a:srgbClr val="FF0000"/>
                </a:solidFill>
                <a:latin typeface="Calibri" panose="020F0502020204030204" pitchFamily="34" charset="0"/>
                <a:cs typeface="Calibri" panose="020F0502020204030204" pitchFamily="34" charset="0"/>
              </a:rPr>
              <a:t>11-22/1338, use cases of indoor positioning in shopping center, </a:t>
            </a:r>
            <a:r>
              <a:rPr lang="en-US" altLang="zh-CN" sz="1600" strike="sngStrike" dirty="0" err="1">
                <a:solidFill>
                  <a:srgbClr val="FF0000"/>
                </a:solidFill>
                <a:latin typeface="Calibri" panose="020F0502020204030204" pitchFamily="34" charset="0"/>
                <a:cs typeface="Calibri" panose="020F0502020204030204" pitchFamily="34" charset="0"/>
              </a:rPr>
              <a:t>Yinan</a:t>
            </a:r>
            <a:r>
              <a:rPr lang="en-US" altLang="zh-CN" sz="1600" strike="sngStrike" dirty="0">
                <a:solidFill>
                  <a:srgbClr val="FF0000"/>
                </a:solidFill>
                <a:latin typeface="Calibri" panose="020F0502020204030204" pitchFamily="34" charset="0"/>
                <a:cs typeface="Calibri" panose="020F0502020204030204" pitchFamily="34" charset="0"/>
              </a:rPr>
              <a:t> Qi (</a:t>
            </a:r>
            <a:r>
              <a:rPr lang="en-US" altLang="zh-CN" sz="1600" strike="sngStrike" dirty="0" err="1">
                <a:solidFill>
                  <a:srgbClr val="FF0000"/>
                </a:solidFill>
                <a:latin typeface="Calibri" panose="020F0502020204030204" pitchFamily="34" charset="0"/>
                <a:cs typeface="Calibri" panose="020F0502020204030204" pitchFamily="34" charset="0"/>
              </a:rPr>
              <a:t>Oppo</a:t>
            </a:r>
            <a:r>
              <a:rPr lang="en-US" altLang="zh-CN" sz="1600" strike="sngStrike" dirty="0">
                <a:solidFill>
                  <a:srgbClr val="FF0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11-22/1339, use cases of smart manufacturing, </a:t>
            </a:r>
            <a:r>
              <a:rPr lang="en-US" altLang="zh-CN" sz="1600" dirty="0" err="1">
                <a:solidFill>
                  <a:srgbClr val="00B050"/>
                </a:solidFill>
                <a:latin typeface="Calibri" panose="020F0502020204030204" pitchFamily="34" charset="0"/>
                <a:cs typeface="Calibri" panose="020F0502020204030204" pitchFamily="34" charset="0"/>
              </a:rPr>
              <a:t>Shichao</a:t>
            </a:r>
            <a:r>
              <a:rPr lang="en-US" altLang="zh-CN" sz="1600" dirty="0">
                <a:solidFill>
                  <a:srgbClr val="00B050"/>
                </a:solidFill>
                <a:latin typeface="Calibri" panose="020F0502020204030204" pitchFamily="34" charset="0"/>
                <a:cs typeface="Calibri" panose="020F0502020204030204" pitchFamily="34" charset="0"/>
              </a:rPr>
              <a:t> Zhao (Haier)</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11-22/1341, Use cases of Data Center Infrastructure Management, Harry Wang (</a:t>
            </a:r>
            <a:r>
              <a:rPr lang="en-US" altLang="zh-CN" sz="1600" dirty="0" err="1">
                <a:solidFill>
                  <a:srgbClr val="00B050"/>
                </a:solidFill>
                <a:latin typeface="Calibri" panose="020F0502020204030204" pitchFamily="34" charset="0"/>
                <a:cs typeface="Calibri" panose="020F0502020204030204" pitchFamily="34" charset="0"/>
              </a:rPr>
              <a:t>Tencent</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11-22/1559, Updated Use Cases for AMP </a:t>
            </a:r>
            <a:r>
              <a:rPr lang="en-US" altLang="zh-CN" sz="1600" dirty="0" err="1">
                <a:solidFill>
                  <a:schemeClr val="tx1"/>
                </a:solidFill>
                <a:latin typeface="Calibri" panose="020F0502020204030204" pitchFamily="34" charset="0"/>
                <a:cs typeface="Calibri" panose="020F0502020204030204" pitchFamily="34" charset="0"/>
              </a:rPr>
              <a:t>IoT</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smtClean="0">
                <a:solidFill>
                  <a:schemeClr val="tx1"/>
                </a:solidFill>
                <a:latin typeface="Calibri" panose="020F0502020204030204" pitchFamily="34" charset="0"/>
                <a:cs typeface="Calibri" panose="020F0502020204030204" pitchFamily="34" charset="0"/>
              </a:rPr>
              <a:t>Devices, </a:t>
            </a:r>
            <a:r>
              <a:rPr lang="en-US" altLang="zh-CN" sz="1600" dirty="0" err="1" smtClean="0">
                <a:solidFill>
                  <a:schemeClr val="tx1"/>
                </a:solidFill>
                <a:latin typeface="Calibri" panose="020F0502020204030204" pitchFamily="34" charset="0"/>
                <a:cs typeface="Calibri" panose="020F0502020204030204" pitchFamily="34" charset="0"/>
              </a:rPr>
              <a:t>Yinan</a:t>
            </a:r>
            <a:r>
              <a:rPr lang="en-US" altLang="zh-CN" sz="1600" dirty="0" smtClean="0">
                <a:solidFill>
                  <a:schemeClr val="tx1"/>
                </a:solidFill>
                <a:latin typeface="Calibri" panose="020F0502020204030204" pitchFamily="34" charset="0"/>
                <a:cs typeface="Calibri" panose="020F0502020204030204" pitchFamily="34" charset="0"/>
              </a:rPr>
              <a:t> Qi (OPPO)</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11-22/1560, Ambient power and energy </a:t>
            </a:r>
            <a:r>
              <a:rPr lang="en-US" altLang="zh-CN" sz="1600" dirty="0" smtClean="0">
                <a:solidFill>
                  <a:schemeClr val="tx1"/>
                </a:solidFill>
                <a:latin typeface="Calibri" panose="020F0502020204030204" pitchFamily="34" charset="0"/>
                <a:cs typeface="Calibri" panose="020F0502020204030204" pitchFamily="34" charset="0"/>
              </a:rPr>
              <a:t>storage, </a:t>
            </a:r>
            <a:r>
              <a:rPr lang="en-US" altLang="zh-CN" sz="1600" dirty="0" err="1" smtClean="0">
                <a:solidFill>
                  <a:schemeClr val="tx1"/>
                </a:solidFill>
                <a:latin typeface="Calibri" panose="020F0502020204030204" pitchFamily="34" charset="0"/>
                <a:cs typeface="Calibri" panose="020F0502020204030204" pitchFamily="34" charset="0"/>
              </a:rPr>
              <a:t>Zhisong</a:t>
            </a:r>
            <a:r>
              <a:rPr lang="en-US" altLang="zh-CN" sz="1600" dirty="0" smtClean="0">
                <a:solidFill>
                  <a:schemeClr val="tx1"/>
                </a:solidFill>
                <a:latin typeface="Calibri" panose="020F0502020204030204" pitchFamily="34" charset="0"/>
                <a:cs typeface="Calibri" panose="020F0502020204030204" pitchFamily="34" charset="0"/>
              </a:rPr>
              <a:t> </a:t>
            </a:r>
            <a:r>
              <a:rPr lang="en-US" altLang="zh-CN" sz="1600" dirty="0" err="1" smtClean="0">
                <a:solidFill>
                  <a:schemeClr val="tx1"/>
                </a:solidFill>
                <a:latin typeface="Calibri" panose="020F0502020204030204" pitchFamily="34" charset="0"/>
                <a:cs typeface="Calibri" panose="020F0502020204030204" pitchFamily="34" charset="0"/>
              </a:rPr>
              <a:t>Zuo</a:t>
            </a:r>
            <a:r>
              <a:rPr lang="en-US" altLang="zh-CN" sz="1600" dirty="0" smtClean="0">
                <a:solidFill>
                  <a:schemeClr val="tx1"/>
                </a:solidFill>
                <a:latin typeface="Calibri" panose="020F0502020204030204" pitchFamily="34" charset="0"/>
                <a:cs typeface="Calibri" panose="020F0502020204030204" pitchFamily="34" charset="0"/>
              </a:rPr>
              <a:t> (OPPO)</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11-22/1561, Further discussion on feasibility of supporting AMP </a:t>
            </a:r>
            <a:r>
              <a:rPr lang="en-US" altLang="zh-CN" sz="1600" dirty="0" err="1">
                <a:solidFill>
                  <a:schemeClr val="tx1"/>
                </a:solidFill>
                <a:latin typeface="Calibri" panose="020F0502020204030204" pitchFamily="34" charset="0"/>
                <a:cs typeface="Calibri" panose="020F0502020204030204" pitchFamily="34" charset="0"/>
              </a:rPr>
              <a:t>IoT</a:t>
            </a:r>
            <a:r>
              <a:rPr lang="en-US" altLang="zh-CN" sz="1600" dirty="0">
                <a:solidFill>
                  <a:schemeClr val="tx1"/>
                </a:solidFill>
                <a:latin typeface="Calibri" panose="020F0502020204030204" pitchFamily="34" charset="0"/>
                <a:cs typeface="Calibri" panose="020F0502020204030204" pitchFamily="34" charset="0"/>
              </a:rPr>
              <a:t> devices in </a:t>
            </a:r>
            <a:r>
              <a:rPr lang="en-US" altLang="zh-CN" sz="1600" dirty="0" smtClean="0">
                <a:solidFill>
                  <a:schemeClr val="tx1"/>
                </a:solidFill>
                <a:latin typeface="Calibri" panose="020F0502020204030204" pitchFamily="34" charset="0"/>
                <a:cs typeface="Calibri" panose="020F0502020204030204" pitchFamily="34" charset="0"/>
              </a:rPr>
              <a:t>WLAN, </a:t>
            </a:r>
            <a:r>
              <a:rPr lang="en-US" altLang="zh-CN" sz="1600" dirty="0" err="1" smtClean="0">
                <a:solidFill>
                  <a:schemeClr val="tx1"/>
                </a:solidFill>
                <a:latin typeface="Calibri" panose="020F0502020204030204" pitchFamily="34" charset="0"/>
                <a:cs typeface="Calibri" panose="020F0502020204030204" pitchFamily="34" charset="0"/>
              </a:rPr>
              <a:t>Weijie</a:t>
            </a:r>
            <a:r>
              <a:rPr lang="en-US" altLang="zh-CN" sz="1600" dirty="0" smtClean="0">
                <a:solidFill>
                  <a:schemeClr val="tx1"/>
                </a:solidFill>
                <a:latin typeface="Calibri" panose="020F0502020204030204" pitchFamily="34" charset="0"/>
                <a:cs typeface="Calibri" panose="020F0502020204030204" pitchFamily="34" charset="0"/>
              </a:rPr>
              <a:t> Xu (OPPO)</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11-22/1562, Draft Technical Report on support of AMP </a:t>
            </a:r>
            <a:r>
              <a:rPr lang="en-US" altLang="zh-CN" sz="1600" dirty="0" err="1">
                <a:solidFill>
                  <a:schemeClr val="tx1"/>
                </a:solidFill>
                <a:latin typeface="Calibri" panose="020F0502020204030204" pitchFamily="34" charset="0"/>
                <a:cs typeface="Calibri" panose="020F0502020204030204" pitchFamily="34" charset="0"/>
              </a:rPr>
              <a:t>IoT</a:t>
            </a:r>
            <a:r>
              <a:rPr lang="en-US" altLang="zh-CN" sz="1600" dirty="0">
                <a:solidFill>
                  <a:schemeClr val="tx1"/>
                </a:solidFill>
                <a:latin typeface="Calibri" panose="020F0502020204030204" pitchFamily="34" charset="0"/>
                <a:cs typeface="Calibri" panose="020F0502020204030204" pitchFamily="34" charset="0"/>
              </a:rPr>
              <a:t> devices in </a:t>
            </a:r>
            <a:r>
              <a:rPr lang="en-US" altLang="zh-CN" sz="1600" dirty="0" smtClean="0">
                <a:solidFill>
                  <a:schemeClr val="tx1"/>
                </a:solidFill>
                <a:latin typeface="Calibri" panose="020F0502020204030204" pitchFamily="34" charset="0"/>
                <a:cs typeface="Calibri" panose="020F0502020204030204" pitchFamily="34" charset="0"/>
              </a:rPr>
              <a:t>WLAN, </a:t>
            </a:r>
            <a:r>
              <a:rPr lang="en-US" altLang="zh-CN" sz="1600" dirty="0" err="1" smtClean="0">
                <a:solidFill>
                  <a:schemeClr val="tx1"/>
                </a:solidFill>
                <a:latin typeface="Calibri" panose="020F0502020204030204" pitchFamily="34" charset="0"/>
                <a:cs typeface="Calibri" panose="020F0502020204030204" pitchFamily="34" charset="0"/>
              </a:rPr>
              <a:t>Weijie</a:t>
            </a:r>
            <a:r>
              <a:rPr lang="en-US" altLang="zh-CN" sz="1600" dirty="0" smtClean="0">
                <a:solidFill>
                  <a:schemeClr val="tx1"/>
                </a:solidFill>
                <a:latin typeface="Calibri" panose="020F0502020204030204" pitchFamily="34" charset="0"/>
                <a:cs typeface="Calibri" panose="020F0502020204030204" pitchFamily="34" charset="0"/>
              </a:rPr>
              <a:t> Xu (OPPO)</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Sep Interim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12</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Secretary: 	</a:t>
            </a:r>
            <a:r>
              <a:rPr lang="en-US" altLang="en-US" sz="2000" kern="0" dirty="0" err="1">
                <a:latin typeface="Arial" panose="020B0604020202020204" pitchFamily="34" charset="0"/>
              </a:rPr>
              <a:t>Zhisong</a:t>
            </a:r>
            <a:r>
              <a:rPr lang="en-US" altLang="en-US" sz="2000" kern="0" dirty="0">
                <a:latin typeface="Arial" panose="020B0604020202020204" pitchFamily="34" charset="0"/>
              </a:rPr>
              <a:t> </a:t>
            </a:r>
            <a:r>
              <a:rPr lang="en-US" altLang="en-US" sz="2000" kern="0" dirty="0" err="1">
                <a:latin typeface="Arial" panose="020B0604020202020204" pitchFamily="34" charset="0"/>
              </a:rPr>
              <a:t>Zuo</a:t>
            </a:r>
            <a:r>
              <a:rPr lang="en-US" altLang="en-US" sz="2000" kern="0" dirty="0">
                <a:latin typeface="Arial" panose="020B0604020202020204" pitchFamily="34" charset="0"/>
              </a:rPr>
              <a:t> (OPPO)</a:t>
            </a:r>
          </a:p>
          <a:p>
            <a:pPr>
              <a:lnSpc>
                <a:spcPct val="90000"/>
              </a:lnSpc>
              <a:buNone/>
              <a:defRPr/>
            </a:pPr>
            <a:r>
              <a:rPr lang="en-US" altLang="en-US" sz="2000" kern="0" dirty="0">
                <a:latin typeface="Arial" panose="020B0604020202020204" pitchFamily="34" charset="0"/>
              </a:rPr>
              <a:t>		Local Coordinator: 	</a:t>
            </a:r>
            <a:r>
              <a:rPr lang="en-US" altLang="en-US" sz="2000" kern="0" dirty="0" smtClean="0">
                <a:latin typeface="Arial" panose="020B0604020202020204" pitchFamily="34" charset="0"/>
              </a:rPr>
              <a:t>WG Chair/Vice Chair</a:t>
            </a:r>
            <a:endParaRPr lang="en-US" altLang="en-US" sz="2000" kern="0" dirty="0">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lvl="0" eaLnBrk="0" hangingPunct="0">
              <a:defRPr/>
            </a:pPr>
            <a:r>
              <a:rPr lang="en-GB" altLang="en-US" dirty="0" smtClean="0"/>
              <a:t>AMP TIG Aug TC summary</a:t>
            </a:r>
            <a:endParaRPr lang="en-GB" altLang="en-US" dirty="0"/>
          </a:p>
          <a:p>
            <a:pPr eaLnBrk="0" hangingPunct="0">
              <a:defRPr/>
            </a:pPr>
            <a:r>
              <a:rPr lang="en-US" altLang="en-GB" dirty="0" smtClean="0"/>
              <a:t>Contribution </a:t>
            </a:r>
            <a:r>
              <a:rPr lang="en-US" altLang="en-GB" dirty="0" smtClean="0"/>
              <a:t>discussion</a:t>
            </a:r>
          </a:p>
          <a:p>
            <a:pPr lvl="1" eaLnBrk="0" hangingPunct="0">
              <a:buFontTx/>
              <a:buChar char="–"/>
              <a:defRPr/>
            </a:pPr>
            <a:r>
              <a:rPr lang="en-US" altLang="zh-CN" dirty="0" smtClean="0">
                <a:solidFill>
                  <a:srgbClr val="00B050"/>
                </a:solidFill>
              </a:rPr>
              <a:t>11-22/1559</a:t>
            </a:r>
            <a:r>
              <a:rPr lang="en-US" altLang="zh-CN" dirty="0">
                <a:solidFill>
                  <a:srgbClr val="00B050"/>
                </a:solidFill>
              </a:rPr>
              <a:t>, Updated Use Cases for AMP </a:t>
            </a:r>
            <a:r>
              <a:rPr lang="en-US" altLang="zh-CN" dirty="0" err="1">
                <a:solidFill>
                  <a:srgbClr val="00B050"/>
                </a:solidFill>
              </a:rPr>
              <a:t>IoT</a:t>
            </a:r>
            <a:r>
              <a:rPr lang="en-US" altLang="zh-CN" dirty="0">
                <a:solidFill>
                  <a:srgbClr val="00B050"/>
                </a:solidFill>
              </a:rPr>
              <a:t> Devices, </a:t>
            </a:r>
            <a:r>
              <a:rPr lang="en-US" altLang="zh-CN" dirty="0" err="1">
                <a:solidFill>
                  <a:srgbClr val="00B050"/>
                </a:solidFill>
              </a:rPr>
              <a:t>Yinan</a:t>
            </a:r>
            <a:r>
              <a:rPr lang="en-US" altLang="zh-CN" dirty="0">
                <a:solidFill>
                  <a:srgbClr val="00B050"/>
                </a:solidFill>
              </a:rPr>
              <a:t> Qi (OPPO)</a:t>
            </a:r>
          </a:p>
          <a:p>
            <a:pPr lvl="1" eaLnBrk="0" hangingPunct="0">
              <a:buFontTx/>
              <a:buChar char="–"/>
              <a:defRPr/>
            </a:pPr>
            <a:r>
              <a:rPr lang="en-US" altLang="zh-CN" dirty="0">
                <a:solidFill>
                  <a:srgbClr val="00B050"/>
                </a:solidFill>
              </a:rPr>
              <a:t>11-22/1560, Ambient power and energy storage, </a:t>
            </a:r>
            <a:r>
              <a:rPr lang="en-US" altLang="zh-CN" dirty="0" err="1">
                <a:solidFill>
                  <a:srgbClr val="00B050"/>
                </a:solidFill>
              </a:rPr>
              <a:t>Zhisong</a:t>
            </a:r>
            <a:r>
              <a:rPr lang="en-US" altLang="zh-CN" dirty="0">
                <a:solidFill>
                  <a:srgbClr val="00B050"/>
                </a:solidFill>
              </a:rPr>
              <a:t> </a:t>
            </a:r>
            <a:r>
              <a:rPr lang="en-US" altLang="zh-CN" dirty="0" err="1">
                <a:solidFill>
                  <a:srgbClr val="00B050"/>
                </a:solidFill>
              </a:rPr>
              <a:t>Zuo</a:t>
            </a:r>
            <a:r>
              <a:rPr lang="en-US" altLang="zh-CN" dirty="0">
                <a:solidFill>
                  <a:srgbClr val="00B050"/>
                </a:solidFill>
              </a:rPr>
              <a:t> (OPPO)</a:t>
            </a:r>
          </a:p>
          <a:p>
            <a:pPr lvl="1" eaLnBrk="0" hangingPunct="0">
              <a:buFontTx/>
              <a:buChar char="–"/>
              <a:defRPr/>
            </a:pPr>
            <a:r>
              <a:rPr lang="en-US" altLang="zh-CN" dirty="0">
                <a:solidFill>
                  <a:srgbClr val="FFC000"/>
                </a:solidFill>
              </a:rPr>
              <a:t>11-22/1561, Further discussion on feasibility of supporting AMP </a:t>
            </a:r>
            <a:r>
              <a:rPr lang="en-US" altLang="zh-CN" dirty="0" err="1">
                <a:solidFill>
                  <a:srgbClr val="FFC000"/>
                </a:solidFill>
              </a:rPr>
              <a:t>IoT</a:t>
            </a:r>
            <a:r>
              <a:rPr lang="en-US" altLang="zh-CN" dirty="0">
                <a:solidFill>
                  <a:srgbClr val="FFC000"/>
                </a:solidFill>
              </a:rPr>
              <a:t> devices in WLAN, </a:t>
            </a:r>
            <a:r>
              <a:rPr lang="en-US" altLang="zh-CN" dirty="0" err="1">
                <a:solidFill>
                  <a:srgbClr val="FFC000"/>
                </a:solidFill>
              </a:rPr>
              <a:t>Weijie</a:t>
            </a:r>
            <a:r>
              <a:rPr lang="en-US" altLang="zh-CN" dirty="0">
                <a:solidFill>
                  <a:srgbClr val="FFC000"/>
                </a:solidFill>
              </a:rPr>
              <a:t> Xu (OPPO)</a:t>
            </a:r>
          </a:p>
          <a:p>
            <a:pPr lvl="1" eaLnBrk="0" hangingPunct="0">
              <a:buFontTx/>
              <a:buChar char="–"/>
              <a:defRPr/>
            </a:pPr>
            <a:r>
              <a:rPr lang="en-US" altLang="zh-CN" dirty="0"/>
              <a:t>11-22/1562, Draft Technical Report on support of AMP </a:t>
            </a:r>
            <a:r>
              <a:rPr lang="en-US" altLang="zh-CN" dirty="0" err="1"/>
              <a:t>IoT</a:t>
            </a:r>
            <a:r>
              <a:rPr lang="en-US" altLang="zh-CN" dirty="0"/>
              <a:t> devices in WLAN, </a:t>
            </a:r>
            <a:r>
              <a:rPr lang="en-US" altLang="zh-CN" dirty="0" err="1"/>
              <a:t>Weijie</a:t>
            </a:r>
            <a:r>
              <a:rPr lang="en-US" altLang="zh-CN" dirty="0"/>
              <a:t> Xu (OPPO)</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teleconference,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AMP TIG Aug Teleconference Progress</a:t>
            </a:r>
            <a:endParaRPr lang="zh-CN" altLang="en-US" sz="2800" dirty="0"/>
          </a:p>
        </p:txBody>
      </p:sp>
      <p:sp>
        <p:nvSpPr>
          <p:cNvPr id="3" name="内容占位符 2"/>
          <p:cNvSpPr>
            <a:spLocks noGrp="1"/>
          </p:cNvSpPr>
          <p:nvPr>
            <p:ph idx="1"/>
          </p:nvPr>
        </p:nvSpPr>
        <p:spPr>
          <a:xfrm>
            <a:off x="914400" y="1828842"/>
            <a:ext cx="10361613" cy="4675189"/>
          </a:xfrm>
        </p:spPr>
        <p:txBody>
          <a:bodyPr>
            <a:normAutofit fontScale="77500" lnSpcReduction="20000"/>
          </a:bodyPr>
          <a:lstStyle/>
          <a:p>
            <a:r>
              <a:rPr lang="en-US" altLang="zh-CN" sz="2800" dirty="0" smtClean="0">
                <a:sym typeface="+mn-ea"/>
              </a:rPr>
              <a:t>Time: Aug 16</a:t>
            </a:r>
            <a:r>
              <a:rPr lang="en-US" altLang="zh-CN" sz="2800" baseline="30000" dirty="0" smtClean="0">
                <a:sym typeface="+mn-ea"/>
              </a:rPr>
              <a:t>th</a:t>
            </a:r>
            <a:r>
              <a:rPr lang="en-US" altLang="zh-CN" sz="2800" dirty="0" smtClean="0">
                <a:sym typeface="+mn-ea"/>
              </a:rPr>
              <a:t>, 2022</a:t>
            </a:r>
          </a:p>
          <a:p>
            <a:r>
              <a:rPr lang="en-US" altLang="zh-CN" sz="2800" dirty="0" smtClean="0">
                <a:sym typeface="+mn-ea"/>
              </a:rPr>
              <a:t>Presented contributions</a:t>
            </a:r>
          </a:p>
          <a:p>
            <a:pPr marL="685800" lvl="1" indent="-342900">
              <a:buFontTx/>
              <a:buChar char="-"/>
              <a:defRPr/>
            </a:pPr>
            <a:r>
              <a:rPr lang="en-US" altLang="zh-CN" sz="2500" dirty="0"/>
              <a:t>11-22/1294, Wireless Power Transmission and Energy Harvesting for </a:t>
            </a:r>
            <a:r>
              <a:rPr lang="en-US" altLang="zh-CN" sz="2500" dirty="0" err="1"/>
              <a:t>IoT</a:t>
            </a:r>
            <a:r>
              <a:rPr lang="en-US" altLang="zh-CN" sz="2500" dirty="0"/>
              <a:t> Applications, Boyce Bo Yang (Huawei)</a:t>
            </a:r>
          </a:p>
          <a:p>
            <a:pPr marL="685800" lvl="1" indent="-342900">
              <a:buFontTx/>
              <a:buChar char="-"/>
              <a:defRPr/>
            </a:pPr>
            <a:r>
              <a:rPr lang="en-US" altLang="zh-CN" sz="2500" dirty="0"/>
              <a:t>11-22/1339, use cases of smart manufacturing, </a:t>
            </a:r>
            <a:r>
              <a:rPr lang="en-US" altLang="zh-CN" sz="2500" dirty="0" err="1"/>
              <a:t>Shichao</a:t>
            </a:r>
            <a:r>
              <a:rPr lang="en-US" altLang="zh-CN" sz="2500" dirty="0"/>
              <a:t> Zhao (Haier)</a:t>
            </a:r>
          </a:p>
          <a:p>
            <a:pPr marL="685800" lvl="1" indent="-342900">
              <a:buFontTx/>
              <a:buChar char="-"/>
              <a:defRPr/>
            </a:pPr>
            <a:r>
              <a:rPr lang="en-US" altLang="zh-CN" sz="2500" dirty="0"/>
              <a:t>11-22/1341, Use cases of Data Center Infrastructure Management, Harry Wang (</a:t>
            </a:r>
            <a:r>
              <a:rPr lang="en-US" altLang="zh-CN" sz="2500" dirty="0" err="1"/>
              <a:t>Tencent</a:t>
            </a:r>
            <a:r>
              <a:rPr lang="en-US" altLang="zh-CN" sz="2500" dirty="0"/>
              <a:t>)</a:t>
            </a:r>
          </a:p>
          <a:p>
            <a:pPr marL="685800" lvl="1" indent="-342900">
              <a:buFontTx/>
              <a:buChar char="-"/>
            </a:pPr>
            <a:endParaRPr lang="en-US" altLang="zh-CN" sz="2500" dirty="0" smtClean="0">
              <a:sym typeface="+mn-ea"/>
            </a:endParaRPr>
          </a:p>
          <a:p>
            <a:r>
              <a:rPr lang="en-US" altLang="zh-CN" sz="2800" dirty="0" smtClean="0">
                <a:sym typeface="+mn-ea"/>
              </a:rPr>
              <a:t>SP: </a:t>
            </a:r>
            <a:endParaRPr lang="en-US" altLang="zh-CN" sz="2800" b="0" dirty="0" smtClean="0">
              <a:sym typeface="+mn-ea"/>
            </a:endParaRPr>
          </a:p>
          <a:p>
            <a:pPr marL="685800" lvl="1" indent="-342900">
              <a:buFontTx/>
              <a:buChar char="-"/>
              <a:defRPr/>
            </a:pPr>
            <a:r>
              <a:rPr lang="en-US" altLang="zh-CN" sz="2500" dirty="0" smtClean="0"/>
              <a:t>(11-22/1294) SP text: Do </a:t>
            </a:r>
            <a:r>
              <a:rPr lang="en-US" altLang="zh-CN" sz="2500" dirty="0"/>
              <a:t>you agree that the AP should be capable of sending power signals to ambient power enabled </a:t>
            </a:r>
            <a:r>
              <a:rPr lang="en-US" altLang="zh-CN" sz="2500" dirty="0" err="1"/>
              <a:t>IoT</a:t>
            </a:r>
            <a:r>
              <a:rPr lang="en-US" altLang="zh-CN" sz="2500" dirty="0"/>
              <a:t> devices. </a:t>
            </a:r>
            <a:endParaRPr lang="zh-CN" altLang="zh-CN" sz="2500" dirty="0"/>
          </a:p>
          <a:p>
            <a:pPr marL="685800" lvl="1" indent="-342900">
              <a:buFontTx/>
              <a:buChar char="-"/>
              <a:defRPr/>
            </a:pPr>
            <a:r>
              <a:rPr lang="en-US" altLang="zh-CN" sz="2500" dirty="0"/>
              <a:t>Discussion: the SP was modified with one more option (Need more time to study) as requested.</a:t>
            </a:r>
            <a:endParaRPr lang="zh-CN" altLang="zh-CN" sz="2500" dirty="0"/>
          </a:p>
          <a:p>
            <a:pPr marL="685800" lvl="1" indent="-342900">
              <a:buFontTx/>
              <a:buChar char="-"/>
              <a:defRPr/>
            </a:pPr>
            <a:r>
              <a:rPr lang="en-US" altLang="zh-CN" sz="2500" dirty="0"/>
              <a:t>Result: </a:t>
            </a:r>
            <a:r>
              <a:rPr lang="en-US" altLang="zh-CN" sz="2500" dirty="0" smtClean="0"/>
              <a:t>7Y/1N/12 (Need </a:t>
            </a:r>
            <a:r>
              <a:rPr lang="en-US" altLang="zh-CN" sz="2500" dirty="0"/>
              <a:t>more time to </a:t>
            </a:r>
            <a:r>
              <a:rPr lang="en-US" altLang="zh-CN" sz="2500" dirty="0" smtClean="0"/>
              <a:t>study)/</a:t>
            </a:r>
            <a:r>
              <a:rPr lang="en-US" altLang="zh-CN" sz="2500" dirty="0"/>
              <a:t>2A</a:t>
            </a:r>
            <a:endParaRPr lang="zh-CN" altLang="zh-CN" sz="2500" dirty="0"/>
          </a:p>
          <a:p>
            <a:endParaRPr lang="en-US" altLang="zh-CN" sz="2800" dirty="0" smtClean="0">
              <a:sym typeface="+mn-ea"/>
            </a:endParaRPr>
          </a:p>
          <a:p>
            <a:r>
              <a:rPr lang="en-US" altLang="zh-CN" sz="2800" dirty="0" smtClean="0">
                <a:sym typeface="+mn-ea"/>
              </a:rPr>
              <a:t>Minutes:</a:t>
            </a:r>
            <a:r>
              <a:rPr lang="en-US" altLang="zh-CN" sz="2700" dirty="0" smtClean="0">
                <a:sym typeface="+mn-ea"/>
              </a:rPr>
              <a:t> </a:t>
            </a:r>
            <a:endParaRPr lang="en-US" altLang="zh-CN" sz="2700" b="0" dirty="0" smtClean="0"/>
          </a:p>
          <a:p>
            <a:pPr marL="685800" lvl="1" indent="-342900">
              <a:buFontTx/>
              <a:buChar char="-"/>
              <a:defRPr/>
            </a:pPr>
            <a:r>
              <a:rPr lang="en-US" altLang="zh-CN" sz="2500" dirty="0">
                <a:solidFill>
                  <a:schemeClr val="tx1"/>
                </a:solidFill>
                <a:sym typeface="+mn-ea"/>
                <a:hlinkClick r:id="rId2"/>
              </a:rPr>
              <a:t>https://</a:t>
            </a:r>
            <a:r>
              <a:rPr lang="en-US" altLang="zh-CN" sz="2500" dirty="0" smtClean="0">
                <a:solidFill>
                  <a:schemeClr val="tx1"/>
                </a:solidFill>
                <a:sym typeface="+mn-ea"/>
                <a:hlinkClick r:id="rId2"/>
              </a:rPr>
              <a:t>mentor.ieee.org/802.11/dcn/22/11-22-1359-00-0amp-amp-tig-teleconference-minutes-aug-2022.docx</a:t>
            </a:r>
            <a:endParaRPr lang="en-US" altLang="zh-CN" sz="2500" dirty="0" smtClean="0">
              <a:solidFill>
                <a:schemeClr val="tx1"/>
              </a:solidFill>
              <a:sym typeface="+mn-ea"/>
            </a:endParaRPr>
          </a:p>
          <a:p>
            <a:pPr marL="685800" lvl="1" indent="-342900">
              <a:buFontTx/>
              <a:buChar char="-"/>
              <a:defRPr/>
            </a:pPr>
            <a:endParaRPr lang="en-US" altLang="zh-CN" sz="2500" dirty="0">
              <a:sym typeface="+mn-ea"/>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Sep 2022</a:t>
            </a:r>
            <a:endParaRPr lang="en-US" dirty="0"/>
          </a:p>
        </p:txBody>
      </p:sp>
    </p:spTree>
    <p:extLst>
      <p:ext uri="{BB962C8B-B14F-4D97-AF65-F5344CB8AC3E}">
        <p14:creationId xmlns:p14="http://schemas.microsoft.com/office/powerpoint/2010/main" val="10302280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Sep Interim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dirty="0" err="1" smtClean="0">
                <a:latin typeface="Arial" panose="020B0604020202020204" pitchFamily="34" charset="0"/>
              </a:rPr>
              <a:t>Zhisong</a:t>
            </a:r>
            <a:r>
              <a:rPr lang="en-US" altLang="en-US" sz="2000" kern="0" dirty="0" smtClean="0">
                <a:latin typeface="Arial" panose="020B0604020202020204" pitchFamily="34" charset="0"/>
              </a:rPr>
              <a:t> </a:t>
            </a:r>
            <a:r>
              <a:rPr lang="en-US" altLang="en-US" sz="2000" kern="0" dirty="0" err="1" smtClean="0">
                <a:latin typeface="Arial" panose="020B0604020202020204" pitchFamily="34" charset="0"/>
              </a:rPr>
              <a:t>Zuo</a:t>
            </a:r>
            <a:r>
              <a:rPr lang="en-US" altLang="en-US" sz="2000" kern="0" dirty="0" smtClean="0">
                <a:latin typeface="Arial" panose="020B0604020202020204" pitchFamily="34" charset="0"/>
              </a:rPr>
              <a:t> (OPPO)</a:t>
            </a:r>
          </a:p>
          <a:p>
            <a:pPr>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Local Coordinator: </a:t>
            </a:r>
            <a:r>
              <a:rPr lang="en-US" altLang="en-US" sz="2000" kern="0" dirty="0">
                <a:latin typeface="Arial" panose="020B0604020202020204" pitchFamily="34" charset="0"/>
              </a:rPr>
              <a:t>	</a:t>
            </a:r>
            <a:r>
              <a:rPr lang="en-US" altLang="en-US" sz="2000" kern="0" dirty="0" smtClean="0">
                <a:latin typeface="Arial" panose="020B0604020202020204" pitchFamily="34" charset="0"/>
              </a:rPr>
              <a:t>WG Chair/Vice Chair</a:t>
            </a:r>
            <a:endParaRPr lang="en-US" altLang="en-US" sz="2000" kern="0" dirty="0">
              <a:latin typeface="Arial" panose="020B0604020202020204" pitchFamily="34" charset="0"/>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Contribution </a:t>
            </a:r>
            <a:r>
              <a:rPr lang="en-US" altLang="en-GB" dirty="0" smtClean="0"/>
              <a:t>discussion</a:t>
            </a:r>
          </a:p>
          <a:p>
            <a:pPr lvl="1" eaLnBrk="0" hangingPunct="0">
              <a:defRPr/>
            </a:pPr>
            <a:r>
              <a:rPr lang="en-US" altLang="zh-CN" dirty="0">
                <a:solidFill>
                  <a:srgbClr val="FFC000"/>
                </a:solidFill>
              </a:rPr>
              <a:t>11-22/1561, Further discussion on feasibility of supporting AMP </a:t>
            </a:r>
            <a:r>
              <a:rPr lang="en-US" altLang="zh-CN" dirty="0" err="1">
                <a:solidFill>
                  <a:srgbClr val="FFC000"/>
                </a:solidFill>
              </a:rPr>
              <a:t>IoT</a:t>
            </a:r>
            <a:r>
              <a:rPr lang="en-US" altLang="zh-CN" dirty="0">
                <a:solidFill>
                  <a:srgbClr val="FFC000"/>
                </a:solidFill>
              </a:rPr>
              <a:t> devices in WLAN, </a:t>
            </a:r>
            <a:r>
              <a:rPr lang="en-US" altLang="zh-CN" dirty="0" err="1">
                <a:solidFill>
                  <a:srgbClr val="FFC000"/>
                </a:solidFill>
              </a:rPr>
              <a:t>Weijie</a:t>
            </a:r>
            <a:r>
              <a:rPr lang="en-US" altLang="zh-CN" dirty="0">
                <a:solidFill>
                  <a:srgbClr val="FFC000"/>
                </a:solidFill>
              </a:rPr>
              <a:t> Xu (OPPO)</a:t>
            </a:r>
          </a:p>
          <a:p>
            <a:pPr lvl="1" eaLnBrk="0" hangingPunct="0">
              <a:defRPr/>
            </a:pPr>
            <a:r>
              <a:rPr lang="en-US" altLang="zh-CN" dirty="0"/>
              <a:t>11-22/1562, Draft Technical Report on support of AMP </a:t>
            </a:r>
            <a:r>
              <a:rPr lang="en-US" altLang="zh-CN" dirty="0" err="1"/>
              <a:t>IoT</a:t>
            </a:r>
            <a:r>
              <a:rPr lang="en-US" altLang="zh-CN" dirty="0"/>
              <a:t> devices in WLAN, </a:t>
            </a:r>
            <a:r>
              <a:rPr lang="en-US" altLang="zh-CN" dirty="0" err="1"/>
              <a:t>Weijie</a:t>
            </a:r>
            <a:r>
              <a:rPr lang="en-US" altLang="zh-CN" dirty="0"/>
              <a:t> Xu (OPPO)</a:t>
            </a:r>
          </a:p>
          <a:p>
            <a:pPr eaLnBrk="0" hangingPunct="0">
              <a:defRPr/>
            </a:pPr>
            <a:r>
              <a:rPr lang="en-US" altLang="en-GB" dirty="0" smtClean="0"/>
              <a:t>Teleconference </a:t>
            </a:r>
            <a:r>
              <a:rPr lang="en-US" altLang="en-GB" dirty="0" smtClean="0"/>
              <a:t>plan</a:t>
            </a:r>
            <a:endParaRPr lang="en-US" altLang="en-GB" dirty="0"/>
          </a:p>
          <a:p>
            <a:pPr eaLnBrk="0" hangingPunct="0">
              <a:defRPr/>
            </a:pPr>
            <a:r>
              <a:rPr lang="en-US" altLang="en-GB" dirty="0"/>
              <a:t>Any 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174335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AMP TIG Teleconference Plan</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Sep 2022</a:t>
            </a:r>
            <a:endParaRPr lang="en-US" dirty="0"/>
          </a:p>
        </p:txBody>
      </p:sp>
      <p:sp>
        <p:nvSpPr>
          <p:cNvPr id="7" name="内容占位符 2"/>
          <p:cNvSpPr>
            <a:spLocks noGrp="1"/>
          </p:cNvSpPr>
          <p:nvPr/>
        </p:nvSpPr>
        <p:spPr>
          <a:xfrm>
            <a:off x="1143000" y="2057400"/>
            <a:ext cx="10287000" cy="3960810"/>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Oct </a:t>
            </a:r>
            <a:r>
              <a:rPr lang="en-US" altLang="zh-CN" sz="2800" dirty="0" smtClean="0">
                <a:solidFill>
                  <a:srgbClr val="00B050"/>
                </a:solidFill>
                <a:cs typeface="+mn-ea"/>
                <a:sym typeface="+mn-ea"/>
              </a:rPr>
              <a:t>25</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a:t>
            </a:r>
          </a:p>
          <a:p>
            <a:pPr eaLnBrk="1" hangingPunct="1">
              <a:spcAft>
                <a:spcPts val="600"/>
              </a:spcAft>
            </a:pPr>
            <a:endParaRPr lang="en-US" altLang="zh-CN" sz="2800" dirty="0">
              <a:solidFill>
                <a:schemeClr val="tx1"/>
              </a:solidFill>
              <a:cs typeface="+mn-ea"/>
            </a:endParaRPr>
          </a:p>
        </p:txBody>
      </p:sp>
    </p:spTree>
    <p:extLst>
      <p:ext uri="{BB962C8B-B14F-4D97-AF65-F5344CB8AC3E}">
        <p14:creationId xmlns:p14="http://schemas.microsoft.com/office/powerpoint/2010/main" val="3295198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139780</TotalTime>
  <Words>2118</Words>
  <Application>Microsoft Office PowerPoint</Application>
  <PresentationFormat>宽屏</PresentationFormat>
  <Paragraphs>296</Paragraphs>
  <Slides>23</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23</vt:i4>
      </vt:variant>
    </vt:vector>
  </HeadingPairs>
  <TitlesOfParts>
    <vt:vector size="34"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Suggested Best Practices in Mix-mode Meetings</vt:lpstr>
      <vt:lpstr>Registration for the September 802.11 interim session</vt:lpstr>
      <vt:lpstr>AMP TIG Session Plan during IEEE 802.11 Sep Interim 2022</vt:lpstr>
      <vt:lpstr>Submission List (Call for submissions)</vt:lpstr>
      <vt:lpstr>IEEE 802.11 AMP TIG Session During IEEE 802.11 Sep Interim 2022</vt:lpstr>
      <vt:lpstr>PowerPoint 演示文稿</vt:lpstr>
      <vt:lpstr>AMP TIG Aug Teleconference Progress</vt:lpstr>
      <vt:lpstr>IEEE 802.11 AMP TIG Session During IEEE 802.11 Sep Interim 2022</vt:lpstr>
      <vt:lpstr>PowerPoint 演示文稿</vt:lpstr>
      <vt:lpstr>AMP TIG Teleconference Plan</vt:lpstr>
    </vt:vector>
  </TitlesOfParts>
  <Manager>Mr. Bo Sun</Manager>
  <Company>ZTE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5498</cp:revision>
  <cp:lastPrinted>2014-11-04T15:04:00Z</cp:lastPrinted>
  <dcterms:created xsi:type="dcterms:W3CDTF">2007-04-17T18:10:00Z</dcterms:created>
  <dcterms:modified xsi:type="dcterms:W3CDTF">2022-09-13T07:36:55Z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