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44" r:id="rId22"/>
    <p:sldId id="1245" r:id="rId23"/>
    <p:sldId id="1230" r:id="rId2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405"/>
  </p:normalViewPr>
  <p:slideViewPr>
    <p:cSldViewPr showGuides="1">
      <p:cViewPr varScale="1">
        <p:scale>
          <a:sx n="78" d="100"/>
          <a:sy n="78" d="100"/>
        </p:scale>
        <p:origin x="148"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Jun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Jun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Sep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/1291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118-01-00EC-2022-july-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1359-00-0amp-amp-tig-teleconference-minutes-aug-2022.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Plenary 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2022-9-01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566" r:id="rId4" imgW="8290560" imgH="1017905" progId="Word.Document.8">
                  <p:embed/>
                </p:oleObj>
              </mc:Choice>
              <mc:Fallback>
                <p:oleObj r:id="rId4" imgW="8290560" imgH="1017905" progId="Word.Document.8">
                  <p:embed/>
                  <p:pic>
                    <p:nvPicPr>
                      <p:cNvPr id="0" name="图片 3075"/>
                      <p:cNvPicPr/>
                      <p:nvPr/>
                    </p:nvPicPr>
                    <p:blipFill>
                      <a:blip r:embed="rId5"/>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p:txBody>
          <a:bodyPr/>
          <a:lstStyle/>
          <a:p>
            <a:pPr marL="457200" indent="-457200">
              <a:buAutoNum type="arabicPeriod"/>
            </a:pPr>
            <a:r>
              <a:rPr lang="en-US" altLang="zh-CN" dirty="0"/>
              <a:t>One central laptop/computer per meeting connects at head table.</a:t>
            </a:r>
          </a:p>
          <a:p>
            <a:pPr marL="457200" indent="-457200">
              <a:buAutoNum type="arabicPeriod"/>
            </a:pPr>
            <a:r>
              <a:rPr lang="en-US" altLang="zh-CN" dirty="0"/>
              <a:t>Local speakers queue/speak only at microphone</a:t>
            </a:r>
          </a:p>
          <a:p>
            <a:pPr marL="457200" indent="-457200">
              <a:buAutoNum type="arabicPeriod"/>
            </a:pPr>
            <a:r>
              <a:rPr lang="en-US" altLang="zh-CN" dirty="0"/>
              <a:t>Presenters have chair (central laptop) share the presentation</a:t>
            </a:r>
          </a:p>
          <a:p>
            <a:pPr marL="457200" indent="-457200">
              <a:buAutoNum type="arabicPeriod"/>
            </a:pPr>
            <a:r>
              <a:rPr lang="en-US" altLang="zh-CN" dirty="0"/>
              <a:t>Local attendees when logged into WebEx SHOULD </a:t>
            </a:r>
            <a:r>
              <a:rPr lang="en-US" altLang="zh-CN" dirty="0">
                <a:solidFill>
                  <a:srgbClr val="C00000"/>
                </a:solidFill>
              </a:rPr>
              <a:t>NOT connect Audio.</a:t>
            </a:r>
          </a:p>
          <a:p>
            <a:pPr marL="457200" indent="-457200">
              <a:buAutoNum type="arabicPeriod"/>
            </a:pPr>
            <a:r>
              <a:rPr lang="en-US" altLang="zh-CN" dirty="0">
                <a:solidFill>
                  <a:schemeClr val="tx1"/>
                </a:solidFill>
              </a:rPr>
              <a:t>When Starting a meeting the host should do the following:</a:t>
            </a:r>
          </a:p>
          <a:p>
            <a:pPr marL="857250" lvl="1" indent="-457200">
              <a:buAutoNum type="arabicPeriod"/>
            </a:pPr>
            <a:r>
              <a:rPr lang="en-US" altLang="zh-CN" dirty="0">
                <a:solidFill>
                  <a:schemeClr val="tx1"/>
                </a:solidFill>
              </a:rPr>
              <a:t>Select “Meeting” -&gt; “Meeting Options” -&gt; [Disable] “Allow Participant to turn on Video”</a:t>
            </a:r>
          </a:p>
          <a:p>
            <a:pPr marL="857250" lvl="1" indent="-457200">
              <a:buAutoNum type="arabicPeriod"/>
            </a:pPr>
            <a:r>
              <a:rPr lang="en-US" altLang="zh-CN" dirty="0">
                <a:solidFill>
                  <a:schemeClr val="tx1"/>
                </a:solidFill>
              </a:rPr>
              <a:t>Select “Participant” -&gt; [Enable] “Mute on Entry”.</a:t>
            </a:r>
          </a:p>
          <a:p>
            <a:pPr marL="457200" indent="-457200">
              <a:buAutoNum type="arabicPeriod"/>
            </a:pPr>
            <a:r>
              <a:rPr lang="en-US" altLang="zh-CN" dirty="0">
                <a:solidFill>
                  <a:schemeClr val="tx1"/>
                </a:solidFill>
              </a:rPr>
              <a:t>Most rooms need only one USB port. Some will need an 1/8” speaker port</a:t>
            </a:r>
          </a:p>
          <a:p>
            <a:pPr marL="857250" lvl="1" indent="-457200">
              <a:buAutoNum type="arabicPeriod"/>
            </a:pPr>
            <a:r>
              <a:rPr lang="en-US" altLang="zh-CN" dirty="0">
                <a:solidFill>
                  <a:schemeClr val="tx1"/>
                </a:solidFill>
              </a:rPr>
              <a:t>If this is a problem in a room you’re assigned, let Dawn at Face to Face Events know</a:t>
            </a:r>
            <a:r>
              <a:rPr lang="en-US" altLang="zh-CN" dirty="0" smtClean="0">
                <a:solidFill>
                  <a:schemeClr val="tx1"/>
                </a:solidFill>
              </a:rPr>
              <a:t>.</a:t>
            </a:r>
            <a:endParaRPr lang="en-US" altLang="zh-CN" dirty="0">
              <a:solidFill>
                <a:schemeClr val="tx1"/>
              </a:solidFill>
            </a:endParaRPr>
          </a:p>
          <a:p>
            <a:pPr marL="857250" lvl="1" indent="-457200">
              <a:buAutoNum type="arabicPeriod"/>
            </a:pPr>
            <a:endParaRPr lang="en-US" altLang="zh-CN" dirty="0">
              <a:solidFill>
                <a:schemeClr val="tx1"/>
              </a:solidFill>
            </a:endParaRPr>
          </a:p>
          <a:p>
            <a:pPr marL="99695" indent="0"/>
            <a:endParaRPr lang="en-US" altLang="zh-CN" dirty="0" smtClean="0">
              <a:solidFill>
                <a:schemeClr val="tx1"/>
              </a:solidFill>
            </a:endParaRPr>
          </a:p>
          <a:p>
            <a:pPr marL="99695" indent="0"/>
            <a:r>
              <a:rPr lang="en-US" altLang="zh-CN" dirty="0" smtClean="0">
                <a:solidFill>
                  <a:schemeClr val="tx1"/>
                </a:solidFill>
              </a:rPr>
              <a:t>Reference:</a:t>
            </a:r>
          </a:p>
          <a:p>
            <a:pPr marL="99695" indent="0"/>
            <a:r>
              <a:rPr lang="en-US" altLang="zh-CN" b="0" u="sng" dirty="0">
                <a:hlinkClick r:id="rId2"/>
              </a:rPr>
              <a:t>https://</a:t>
            </a:r>
            <a:r>
              <a:rPr lang="en-US" altLang="zh-CN" b="0" u="sng" dirty="0" smtClean="0">
                <a:hlinkClick r:id="rId2"/>
              </a:rPr>
              <a:t>mentor.ieee.org/802-ec/dcn/22/ec-22-0118-01-00EC-2022-july-ieee-802-mixed-mode-plenary-meeting-av-training.pptx</a:t>
            </a:r>
            <a:endParaRPr lang="en-US" altLang="zh-CN" b="0" u="sng" dirty="0" smtClean="0"/>
          </a:p>
          <a:p>
            <a:pPr marL="99695" indent="0"/>
            <a:endParaRPr lang="en-US" altLang="zh-CN" b="0" u="sng"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Sep 2022</a:t>
            </a:r>
            <a:endParaRPr lang="en-US" dirty="0"/>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Registration for the September 802.11 interim 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altLang="zh-CN" sz="2400" dirty="0"/>
              <a:t>This meeting is part of the September 802 wireless interim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whether attending in-person or remotely</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a:hlinkClick r:id="rId2"/>
              </a:rPr>
              <a:t>https://web.cvent.com/event/ae5c1e5a-6074-492a-9cd7-16b5ddc15864/summary</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a:t>
            </a:r>
            <a:r>
              <a:rPr lang="en-US" altLang="zh-CN" sz="2400" dirty="0" smtClean="0"/>
              <a:t>cancelled</a:t>
            </a:r>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Sep 2022</a:t>
            </a:r>
            <a:endParaRPr lang="en-US" dirty="0"/>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TIG Session Plan during IEEE 802.11 Sep Interim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Aft>
                <a:spcPts val="600"/>
              </a:spcAft>
              <a:buFont typeface="Arial" panose="020B0604020202020204" pitchFamily="34" charset="0"/>
              <a:buChar char="•"/>
            </a:pPr>
            <a:r>
              <a:rPr lang="en-US" altLang="zh-CN" sz="2800" dirty="0" smtClean="0">
                <a:solidFill>
                  <a:srgbClr val="00B050"/>
                </a:solidFill>
                <a:cs typeface="+mn-ea"/>
                <a:sym typeface="+mn-ea"/>
              </a:rPr>
              <a:t>Sep 12</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19:30 </a:t>
            </a:r>
            <a:r>
              <a:rPr lang="en-US" altLang="zh-CN" sz="2800" dirty="0">
                <a:solidFill>
                  <a:srgbClr val="00B050"/>
                </a:solidFill>
                <a:cs typeface="+mn-ea"/>
                <a:sym typeface="+mn-ea"/>
              </a:rPr>
              <a:t>~ </a:t>
            </a:r>
            <a:r>
              <a:rPr lang="en-US" altLang="zh-CN" sz="2800" dirty="0" smtClean="0">
                <a:solidFill>
                  <a:srgbClr val="00B050"/>
                </a:solidFill>
                <a:cs typeface="+mn-ea"/>
                <a:sym typeface="+mn-ea"/>
              </a:rPr>
              <a:t>21:30, ET (</a:t>
            </a:r>
            <a:r>
              <a:rPr lang="en-US" altLang="zh-CN" sz="2800" dirty="0" err="1" smtClean="0">
                <a:solidFill>
                  <a:srgbClr val="00B050"/>
                </a:solidFill>
                <a:cs typeface="+mn-ea"/>
                <a:sym typeface="+mn-ea"/>
              </a:rPr>
              <a:t>mixedmode</a:t>
            </a:r>
            <a:r>
              <a:rPr lang="en-US" altLang="zh-CN" sz="2800" dirty="0" smtClean="0">
                <a:solidFill>
                  <a:srgbClr val="00B050"/>
                </a:solidFill>
                <a:cs typeface="+mn-ea"/>
                <a:sym typeface="+mn-ea"/>
              </a:rPr>
              <a:t>)</a:t>
            </a:r>
          </a:p>
          <a:p>
            <a:pPr lvl="1">
              <a:spcAft>
                <a:spcPts val="600"/>
              </a:spcAft>
              <a:buFont typeface="Arial" panose="020B0604020202020204" pitchFamily="34" charset="0"/>
              <a:buChar char="•"/>
            </a:pPr>
            <a:r>
              <a:rPr lang="zh-CN" altLang="en-US" sz="3200" dirty="0"/>
              <a:t> </a:t>
            </a:r>
            <a:r>
              <a:rPr lang="en-US" altLang="zh-CN" sz="3200" dirty="0" smtClean="0"/>
              <a:t>Kona 3</a:t>
            </a:r>
          </a:p>
          <a:p>
            <a:pPr lvl="1">
              <a:spcAft>
                <a:spcPts val="600"/>
              </a:spcAft>
              <a:buFont typeface="Arial" panose="020B0604020202020204" pitchFamily="34" charset="0"/>
              <a:buChar char="•"/>
            </a:pPr>
            <a:r>
              <a:rPr lang="en-US" altLang="zh-CN" sz="3200" u="sng" dirty="0"/>
              <a:t> </a:t>
            </a:r>
            <a:r>
              <a:rPr lang="en-US" altLang="zh-CN" sz="3200" u="sng" dirty="0" smtClean="0"/>
              <a:t>2330 </a:t>
            </a:r>
            <a:r>
              <a:rPr lang="en-US" altLang="zh-CN" sz="3200" u="sng" dirty="0"/>
              <a:t>854 5217</a:t>
            </a:r>
            <a:endParaRPr lang="en-US" altLang="zh-CN" sz="3100" dirty="0" smtClean="0">
              <a:solidFill>
                <a:srgbClr val="00B050"/>
              </a:solidFill>
              <a:cs typeface="+mn-ea"/>
              <a:sym typeface="+mn-ea"/>
            </a:endParaRPr>
          </a:p>
          <a:p>
            <a:pPr>
              <a:spcAft>
                <a:spcPts val="600"/>
              </a:spcAft>
              <a:buFont typeface="Arial" panose="020B0604020202020204" pitchFamily="34" charset="0"/>
              <a:buChar char="•"/>
            </a:pPr>
            <a:r>
              <a:rPr lang="en-US" altLang="zh-CN" sz="2800" dirty="0" smtClean="0">
                <a:solidFill>
                  <a:srgbClr val="00B050"/>
                </a:solidFill>
                <a:cs typeface="+mn-ea"/>
                <a:sym typeface="+mn-ea"/>
              </a:rPr>
              <a:t>Sep 13</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13:30 </a:t>
            </a:r>
            <a:r>
              <a:rPr lang="en-US" altLang="zh-CN" sz="2800" dirty="0">
                <a:solidFill>
                  <a:srgbClr val="00B050"/>
                </a:solidFill>
                <a:cs typeface="+mn-ea"/>
                <a:sym typeface="+mn-ea"/>
              </a:rPr>
              <a:t>~ </a:t>
            </a:r>
            <a:r>
              <a:rPr lang="en-US" altLang="zh-CN" sz="2800" dirty="0" smtClean="0">
                <a:solidFill>
                  <a:srgbClr val="00B050"/>
                </a:solidFill>
                <a:cs typeface="+mn-ea"/>
                <a:sym typeface="+mn-ea"/>
              </a:rPr>
              <a:t>15:30, ET</a:t>
            </a:r>
          </a:p>
          <a:p>
            <a:pPr lvl="1">
              <a:spcAft>
                <a:spcPts val="600"/>
              </a:spcAft>
              <a:buFont typeface="Arial" panose="020B0604020202020204" pitchFamily="34" charset="0"/>
              <a:buChar char="•"/>
            </a:pPr>
            <a:r>
              <a:rPr lang="en-US" altLang="zh-CN" sz="3200" dirty="0" smtClean="0"/>
              <a:t> Kona 3</a:t>
            </a:r>
          </a:p>
          <a:p>
            <a:pPr lvl="1">
              <a:spcAft>
                <a:spcPts val="600"/>
              </a:spcAft>
              <a:buFont typeface="Arial" panose="020B0604020202020204" pitchFamily="34" charset="0"/>
              <a:buChar char="•"/>
            </a:pPr>
            <a:r>
              <a:rPr lang="en-US" altLang="zh-CN" sz="3200" u="sng" dirty="0" smtClean="0"/>
              <a:t> 2341 </a:t>
            </a:r>
            <a:r>
              <a:rPr lang="en-US" altLang="zh-CN" sz="3200" u="sng" dirty="0"/>
              <a:t>326 0010</a:t>
            </a:r>
            <a:endParaRPr lang="en-US" altLang="zh-CN" sz="3100" dirty="0" smtClean="0">
              <a:solidFill>
                <a:srgbClr val="00B050"/>
              </a:solidFill>
              <a:cs typeface="+mn-ea"/>
              <a:sym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11-22/0969</a:t>
            </a:r>
            <a:r>
              <a:rPr lang="en-US" altLang="zh-CN" sz="1600" dirty="0">
                <a:solidFill>
                  <a:srgbClr val="00B050"/>
                </a:solidFill>
                <a:latin typeface="Calibri" panose="020F0502020204030204" pitchFamily="34" charset="0"/>
                <a:cs typeface="Calibri" panose="020F0502020204030204" pitchFamily="34" charset="0"/>
              </a:rPr>
              <a:t>, draft technical report on support of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Weijie</a:t>
            </a:r>
            <a:r>
              <a:rPr lang="en-US" altLang="zh-CN" sz="1600" dirty="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11-22/0963, Use Cases for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a:t>
            </a:r>
            <a:r>
              <a:rPr lang="en-US" altLang="zh-CN" sz="1600" dirty="0" err="1">
                <a:solidFill>
                  <a:srgbClr val="00B050"/>
                </a:solidFill>
                <a:latin typeface="Calibri" panose="020F0502020204030204" pitchFamily="34" charset="0"/>
                <a:cs typeface="Calibri" panose="020F0502020204030204" pitchFamily="34" charset="0"/>
              </a:rPr>
              <a:t>Zhisong</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Zuo</a:t>
            </a:r>
            <a:r>
              <a:rPr lang="en-US" altLang="zh-CN" sz="1600" dirty="0">
                <a:solidFill>
                  <a:srgbClr val="00B050"/>
                </a:solidFill>
                <a:latin typeface="Calibri" panose="020F0502020204030204" pitchFamily="34" charset="0"/>
                <a:cs typeface="Calibri" panose="020F0502020204030204" pitchFamily="34" charset="0"/>
              </a:rPr>
              <a:t>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11-22/0962, Potential techniques to support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Zhisong</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Zuo</a:t>
            </a:r>
            <a:r>
              <a:rPr lang="en-US" altLang="zh-CN" sz="1600" dirty="0">
                <a:solidFill>
                  <a:srgbClr val="00B050"/>
                </a:solidFill>
                <a:latin typeface="Calibri" panose="020F0502020204030204" pitchFamily="34" charset="0"/>
                <a:cs typeface="Calibri" panose="020F0502020204030204" pitchFamily="34" charset="0"/>
              </a:rPr>
              <a:t>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11-22/0970, Feasibility of supporting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Weijie</a:t>
            </a:r>
            <a:r>
              <a:rPr lang="en-US" altLang="zh-CN" sz="1600" dirty="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11-22/1294, Wireless Power Transmission and Energy Harvesting for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Applications, Boyce Bo Yang (Huawei)</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11-22/1338, use cases of indoor positioning in shopping center, </a:t>
            </a:r>
            <a:r>
              <a:rPr lang="en-US" altLang="zh-CN" sz="1600" dirty="0" err="1">
                <a:solidFill>
                  <a:schemeClr val="tx1"/>
                </a:solidFill>
                <a:latin typeface="Calibri" panose="020F0502020204030204" pitchFamily="34" charset="0"/>
                <a:cs typeface="Calibri" panose="020F0502020204030204" pitchFamily="34" charset="0"/>
              </a:rPr>
              <a:t>Yinan</a:t>
            </a:r>
            <a:r>
              <a:rPr lang="en-US" altLang="zh-CN" sz="1600" dirty="0">
                <a:solidFill>
                  <a:schemeClr val="tx1"/>
                </a:solidFill>
                <a:latin typeface="Calibri" panose="020F0502020204030204" pitchFamily="34" charset="0"/>
                <a:cs typeface="Calibri" panose="020F0502020204030204" pitchFamily="34" charset="0"/>
              </a:rPr>
              <a:t> Qi (</a:t>
            </a:r>
            <a:r>
              <a:rPr lang="en-US" altLang="zh-CN" sz="1600" dirty="0" err="1">
                <a:solidFill>
                  <a:schemeClr val="tx1"/>
                </a:solidFill>
                <a:latin typeface="Calibri" panose="020F0502020204030204" pitchFamily="34" charset="0"/>
                <a:cs typeface="Calibri" panose="020F0502020204030204" pitchFamily="34" charset="0"/>
              </a:rPr>
              <a:t>Oppo</a:t>
            </a:r>
            <a:r>
              <a:rPr lang="en-US" altLang="zh-CN" sz="1600" dirty="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11-22/1339, use cases of smart manufacturing, </a:t>
            </a:r>
            <a:r>
              <a:rPr lang="en-US" altLang="zh-CN" sz="1600" dirty="0" err="1">
                <a:solidFill>
                  <a:srgbClr val="00B050"/>
                </a:solidFill>
                <a:latin typeface="Calibri" panose="020F0502020204030204" pitchFamily="34" charset="0"/>
                <a:cs typeface="Calibri" panose="020F0502020204030204" pitchFamily="34" charset="0"/>
              </a:rPr>
              <a:t>Shichao</a:t>
            </a:r>
            <a:r>
              <a:rPr lang="en-US" altLang="zh-CN" sz="1600" dirty="0">
                <a:solidFill>
                  <a:srgbClr val="00B050"/>
                </a:solidFill>
                <a:latin typeface="Calibri" panose="020F0502020204030204" pitchFamily="34" charset="0"/>
                <a:cs typeface="Calibri" panose="020F0502020204030204" pitchFamily="34" charset="0"/>
              </a:rPr>
              <a:t> Zhao (Haier)</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11-22/1341, Use cases of Data Center Infrastructure Management, Harry Wang (</a:t>
            </a:r>
            <a:r>
              <a:rPr lang="en-US" altLang="zh-CN" sz="1600" dirty="0" err="1">
                <a:solidFill>
                  <a:srgbClr val="00B050"/>
                </a:solidFill>
                <a:latin typeface="Calibri" panose="020F0502020204030204" pitchFamily="34" charset="0"/>
                <a:cs typeface="Calibri" panose="020F0502020204030204" pitchFamily="34" charset="0"/>
              </a:rPr>
              <a:t>Tencent</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11-22/1559, Updated Use Cases for AMP </a:t>
            </a:r>
            <a:r>
              <a:rPr lang="en-US" altLang="zh-CN" sz="1600" dirty="0" err="1">
                <a:solidFill>
                  <a:schemeClr val="tx1"/>
                </a:solidFill>
                <a:latin typeface="Calibri" panose="020F0502020204030204" pitchFamily="34" charset="0"/>
                <a:cs typeface="Calibri" panose="020F0502020204030204" pitchFamily="34" charset="0"/>
              </a:rPr>
              <a:t>IoT</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smtClean="0">
                <a:solidFill>
                  <a:schemeClr val="tx1"/>
                </a:solidFill>
                <a:latin typeface="Calibri" panose="020F0502020204030204" pitchFamily="34" charset="0"/>
                <a:cs typeface="Calibri" panose="020F0502020204030204" pitchFamily="34" charset="0"/>
              </a:rPr>
              <a:t>Devices, </a:t>
            </a:r>
            <a:r>
              <a:rPr lang="en-US" altLang="zh-CN" sz="1600" dirty="0" err="1" smtClean="0">
                <a:solidFill>
                  <a:schemeClr val="tx1"/>
                </a:solidFill>
                <a:latin typeface="Calibri" panose="020F0502020204030204" pitchFamily="34" charset="0"/>
                <a:cs typeface="Calibri" panose="020F0502020204030204" pitchFamily="34" charset="0"/>
              </a:rPr>
              <a:t>Yinan</a:t>
            </a:r>
            <a:r>
              <a:rPr lang="en-US" altLang="zh-CN" sz="1600" dirty="0" smtClean="0">
                <a:solidFill>
                  <a:schemeClr val="tx1"/>
                </a:solidFill>
                <a:latin typeface="Calibri" panose="020F0502020204030204" pitchFamily="34" charset="0"/>
                <a:cs typeface="Calibri" panose="020F0502020204030204" pitchFamily="34" charset="0"/>
              </a:rPr>
              <a:t> Qi (OPPO)</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11-22/1560, Ambient power and energy </a:t>
            </a:r>
            <a:r>
              <a:rPr lang="en-US" altLang="zh-CN" sz="1600" dirty="0" smtClean="0">
                <a:solidFill>
                  <a:schemeClr val="tx1"/>
                </a:solidFill>
                <a:latin typeface="Calibri" panose="020F0502020204030204" pitchFamily="34" charset="0"/>
                <a:cs typeface="Calibri" panose="020F0502020204030204" pitchFamily="34" charset="0"/>
              </a:rPr>
              <a:t>storage, </a:t>
            </a:r>
            <a:r>
              <a:rPr lang="en-US" altLang="zh-CN" sz="1600" dirty="0" err="1" smtClean="0">
                <a:solidFill>
                  <a:schemeClr val="tx1"/>
                </a:solidFill>
                <a:latin typeface="Calibri" panose="020F0502020204030204" pitchFamily="34" charset="0"/>
                <a:cs typeface="Calibri" panose="020F0502020204030204" pitchFamily="34" charset="0"/>
              </a:rPr>
              <a:t>Zhisong</a:t>
            </a:r>
            <a:r>
              <a:rPr lang="en-US" altLang="zh-CN" sz="1600" dirty="0" smtClean="0">
                <a:solidFill>
                  <a:schemeClr val="tx1"/>
                </a:solidFill>
                <a:latin typeface="Calibri" panose="020F0502020204030204" pitchFamily="34" charset="0"/>
                <a:cs typeface="Calibri" panose="020F0502020204030204" pitchFamily="34" charset="0"/>
              </a:rPr>
              <a:t> </a:t>
            </a:r>
            <a:r>
              <a:rPr lang="en-US" altLang="zh-CN" sz="1600" dirty="0" err="1" smtClean="0">
                <a:solidFill>
                  <a:schemeClr val="tx1"/>
                </a:solidFill>
                <a:latin typeface="Calibri" panose="020F0502020204030204" pitchFamily="34" charset="0"/>
                <a:cs typeface="Calibri" panose="020F0502020204030204" pitchFamily="34" charset="0"/>
              </a:rPr>
              <a:t>Zuo</a:t>
            </a:r>
            <a:r>
              <a:rPr lang="en-US" altLang="zh-CN" sz="1600" dirty="0" smtClean="0">
                <a:solidFill>
                  <a:schemeClr val="tx1"/>
                </a:solidFill>
                <a:latin typeface="Calibri" panose="020F0502020204030204" pitchFamily="34" charset="0"/>
                <a:cs typeface="Calibri" panose="020F0502020204030204" pitchFamily="34" charset="0"/>
              </a:rPr>
              <a:t> (OPPO)</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11-22/1561, Further discussion on feasibility of supporting AMP </a:t>
            </a:r>
            <a:r>
              <a:rPr lang="en-US" altLang="zh-CN" sz="1600" dirty="0" err="1">
                <a:solidFill>
                  <a:schemeClr val="tx1"/>
                </a:solidFill>
                <a:latin typeface="Calibri" panose="020F0502020204030204" pitchFamily="34" charset="0"/>
                <a:cs typeface="Calibri" panose="020F0502020204030204" pitchFamily="34" charset="0"/>
              </a:rPr>
              <a:t>IoT</a:t>
            </a:r>
            <a:r>
              <a:rPr lang="en-US" altLang="zh-CN" sz="1600" dirty="0">
                <a:solidFill>
                  <a:schemeClr val="tx1"/>
                </a:solidFill>
                <a:latin typeface="Calibri" panose="020F0502020204030204" pitchFamily="34" charset="0"/>
                <a:cs typeface="Calibri" panose="020F0502020204030204" pitchFamily="34" charset="0"/>
              </a:rPr>
              <a:t> devices in </a:t>
            </a:r>
            <a:r>
              <a:rPr lang="en-US" altLang="zh-CN" sz="1600" dirty="0" smtClean="0">
                <a:solidFill>
                  <a:schemeClr val="tx1"/>
                </a:solidFill>
                <a:latin typeface="Calibri" panose="020F0502020204030204" pitchFamily="34" charset="0"/>
                <a:cs typeface="Calibri" panose="020F0502020204030204" pitchFamily="34" charset="0"/>
              </a:rPr>
              <a:t>WLAN, </a:t>
            </a:r>
            <a:r>
              <a:rPr lang="en-US" altLang="zh-CN" sz="1600" dirty="0" err="1" smtClean="0">
                <a:solidFill>
                  <a:schemeClr val="tx1"/>
                </a:solidFill>
                <a:latin typeface="Calibri" panose="020F0502020204030204" pitchFamily="34" charset="0"/>
                <a:cs typeface="Calibri" panose="020F0502020204030204" pitchFamily="34" charset="0"/>
              </a:rPr>
              <a:t>Weijie</a:t>
            </a:r>
            <a:r>
              <a:rPr lang="en-US" altLang="zh-CN" sz="1600" dirty="0" smtClean="0">
                <a:solidFill>
                  <a:schemeClr val="tx1"/>
                </a:solidFill>
                <a:latin typeface="Calibri" panose="020F0502020204030204" pitchFamily="34" charset="0"/>
                <a:cs typeface="Calibri" panose="020F0502020204030204" pitchFamily="34" charset="0"/>
              </a:rPr>
              <a:t> Xu (OPPO)</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11-22/1562, Draft Technical Report on support of AMP </a:t>
            </a:r>
            <a:r>
              <a:rPr lang="en-US" altLang="zh-CN" sz="1600" dirty="0" err="1">
                <a:solidFill>
                  <a:schemeClr val="tx1"/>
                </a:solidFill>
                <a:latin typeface="Calibri" panose="020F0502020204030204" pitchFamily="34" charset="0"/>
                <a:cs typeface="Calibri" panose="020F0502020204030204" pitchFamily="34" charset="0"/>
              </a:rPr>
              <a:t>IoT</a:t>
            </a:r>
            <a:r>
              <a:rPr lang="en-US" altLang="zh-CN" sz="1600" dirty="0">
                <a:solidFill>
                  <a:schemeClr val="tx1"/>
                </a:solidFill>
                <a:latin typeface="Calibri" panose="020F0502020204030204" pitchFamily="34" charset="0"/>
                <a:cs typeface="Calibri" panose="020F0502020204030204" pitchFamily="34" charset="0"/>
              </a:rPr>
              <a:t> devices in </a:t>
            </a:r>
            <a:r>
              <a:rPr lang="en-US" altLang="zh-CN" sz="1600" dirty="0" smtClean="0">
                <a:solidFill>
                  <a:schemeClr val="tx1"/>
                </a:solidFill>
                <a:latin typeface="Calibri" panose="020F0502020204030204" pitchFamily="34" charset="0"/>
                <a:cs typeface="Calibri" panose="020F0502020204030204" pitchFamily="34" charset="0"/>
              </a:rPr>
              <a:t>WLAN, </a:t>
            </a:r>
            <a:r>
              <a:rPr lang="en-US" altLang="zh-CN" sz="1600" dirty="0" err="1" smtClean="0">
                <a:solidFill>
                  <a:schemeClr val="tx1"/>
                </a:solidFill>
                <a:latin typeface="Calibri" panose="020F0502020204030204" pitchFamily="34" charset="0"/>
                <a:cs typeface="Calibri" panose="020F0502020204030204" pitchFamily="34" charset="0"/>
              </a:rPr>
              <a:t>Weijie</a:t>
            </a:r>
            <a:r>
              <a:rPr lang="en-US" altLang="zh-CN" sz="1600" dirty="0" smtClean="0">
                <a:solidFill>
                  <a:schemeClr val="tx1"/>
                </a:solidFill>
                <a:latin typeface="Calibri" panose="020F0502020204030204" pitchFamily="34" charset="0"/>
                <a:cs typeface="Calibri" panose="020F0502020204030204" pitchFamily="34" charset="0"/>
              </a:rPr>
              <a:t> Xu (OPPO)</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Sep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Zhisong</a:t>
            </a:r>
            <a:r>
              <a:rPr lang="en-US" altLang="en-US" sz="2000" kern="0" dirty="0">
                <a:latin typeface="Arial" panose="020B0604020202020204" pitchFamily="34" charset="0"/>
              </a:rPr>
              <a:t> </a:t>
            </a:r>
            <a:r>
              <a:rPr lang="en-US" altLang="en-US" sz="2000" kern="0" dirty="0" err="1">
                <a:latin typeface="Arial" panose="020B0604020202020204" pitchFamily="34" charset="0"/>
              </a:rPr>
              <a:t>Zuo</a:t>
            </a:r>
            <a:r>
              <a:rPr lang="en-US" altLang="en-US" sz="2000" kern="0" dirty="0">
                <a:latin typeface="Arial" panose="020B0604020202020204" pitchFamily="34" charset="0"/>
              </a:rPr>
              <a:t> (OPPO)</a:t>
            </a:r>
          </a:p>
          <a:p>
            <a:pPr>
              <a:lnSpc>
                <a:spcPct val="90000"/>
              </a:lnSpc>
              <a:buNone/>
              <a:defRPr/>
            </a:pPr>
            <a:r>
              <a:rPr lang="en-US" altLang="en-US" sz="2000" kern="0" dirty="0">
                <a:latin typeface="Arial" panose="020B0604020202020204" pitchFamily="34" charset="0"/>
              </a:rPr>
              <a:t>		Local Coordinator: 	</a:t>
            </a:r>
            <a:r>
              <a:rPr lang="en-US" altLang="en-US" sz="2000" kern="0" dirty="0" smtClean="0">
                <a:latin typeface="Arial" panose="020B0604020202020204" pitchFamily="34" charset="0"/>
              </a:rPr>
              <a:t>WG Chair/Vice Chair</a:t>
            </a:r>
            <a:endParaRPr lang="en-US" altLang="en-US" sz="2000" kern="0" dirty="0">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AMP TIG Aug TC summary</a:t>
            </a:r>
            <a:endParaRPr lang="en-GB" altLang="en-US" dirty="0"/>
          </a:p>
          <a:p>
            <a:pPr eaLnBrk="0" hangingPunct="0">
              <a:defRPr/>
            </a:pPr>
            <a:r>
              <a:rPr lang="en-US" altLang="en-GB" dirty="0" smtClean="0"/>
              <a:t>Contribution discussion</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TIG Aug Teleconference Progress</a:t>
            </a:r>
            <a:endParaRPr lang="zh-CN" altLang="en-US" sz="2800" dirty="0"/>
          </a:p>
        </p:txBody>
      </p:sp>
      <p:sp>
        <p:nvSpPr>
          <p:cNvPr id="3" name="内容占位符 2"/>
          <p:cNvSpPr>
            <a:spLocks noGrp="1"/>
          </p:cNvSpPr>
          <p:nvPr>
            <p:ph idx="1"/>
          </p:nvPr>
        </p:nvSpPr>
        <p:spPr>
          <a:xfrm>
            <a:off x="914400" y="1828842"/>
            <a:ext cx="10361613" cy="4675189"/>
          </a:xfrm>
        </p:spPr>
        <p:txBody>
          <a:bodyPr>
            <a:normAutofit fontScale="77500" lnSpcReduction="20000"/>
          </a:bodyPr>
          <a:lstStyle/>
          <a:p>
            <a:r>
              <a:rPr lang="en-US" altLang="zh-CN" sz="2800" dirty="0" smtClean="0">
                <a:sym typeface="+mn-ea"/>
              </a:rPr>
              <a:t>Time: Aug 16</a:t>
            </a:r>
            <a:r>
              <a:rPr lang="en-US" altLang="zh-CN" sz="2800" baseline="30000" dirty="0" smtClean="0">
                <a:sym typeface="+mn-ea"/>
              </a:rPr>
              <a:t>th</a:t>
            </a:r>
            <a:r>
              <a:rPr lang="en-US" altLang="zh-CN" sz="2800" dirty="0" smtClean="0">
                <a:sym typeface="+mn-ea"/>
              </a:rPr>
              <a:t>, 2022</a:t>
            </a:r>
          </a:p>
          <a:p>
            <a:r>
              <a:rPr lang="en-US" altLang="zh-CN" sz="2800" dirty="0" smtClean="0">
                <a:sym typeface="+mn-ea"/>
              </a:rPr>
              <a:t>Presented contributions</a:t>
            </a:r>
          </a:p>
          <a:p>
            <a:pPr marL="685800" lvl="1" indent="-342900">
              <a:buFontTx/>
              <a:buChar char="-"/>
              <a:defRPr/>
            </a:pPr>
            <a:r>
              <a:rPr lang="en-US" altLang="zh-CN" sz="2500" dirty="0"/>
              <a:t>11-22/1294, Wireless Power Transmission and Energy Harvesting for </a:t>
            </a:r>
            <a:r>
              <a:rPr lang="en-US" altLang="zh-CN" sz="2500" dirty="0" err="1"/>
              <a:t>IoT</a:t>
            </a:r>
            <a:r>
              <a:rPr lang="en-US" altLang="zh-CN" sz="2500" dirty="0"/>
              <a:t> Applications, Boyce Bo Yang (Huawei)</a:t>
            </a:r>
          </a:p>
          <a:p>
            <a:pPr marL="685800" lvl="1" indent="-342900">
              <a:buFontTx/>
              <a:buChar char="-"/>
              <a:defRPr/>
            </a:pPr>
            <a:r>
              <a:rPr lang="en-US" altLang="zh-CN" sz="2500" dirty="0"/>
              <a:t>11-22/1339, use cases of smart manufacturing, </a:t>
            </a:r>
            <a:r>
              <a:rPr lang="en-US" altLang="zh-CN" sz="2500" dirty="0" err="1"/>
              <a:t>Shichao</a:t>
            </a:r>
            <a:r>
              <a:rPr lang="en-US" altLang="zh-CN" sz="2500" dirty="0"/>
              <a:t> Zhao (Haier)</a:t>
            </a:r>
          </a:p>
          <a:p>
            <a:pPr marL="685800" lvl="1" indent="-342900">
              <a:buFontTx/>
              <a:buChar char="-"/>
              <a:defRPr/>
            </a:pPr>
            <a:r>
              <a:rPr lang="en-US" altLang="zh-CN" sz="2500" dirty="0"/>
              <a:t>11-22/1341, Use cases of Data Center Infrastructure Management, Harry Wang (</a:t>
            </a:r>
            <a:r>
              <a:rPr lang="en-US" altLang="zh-CN" sz="2500" dirty="0" err="1"/>
              <a:t>Tencent</a:t>
            </a:r>
            <a:r>
              <a:rPr lang="en-US" altLang="zh-CN" sz="2500" dirty="0"/>
              <a:t>)</a:t>
            </a:r>
          </a:p>
          <a:p>
            <a:pPr marL="685800" lvl="1" indent="-342900">
              <a:buFontTx/>
              <a:buChar char="-"/>
            </a:pPr>
            <a:endParaRPr lang="en-US" altLang="zh-CN" sz="2500" dirty="0" smtClean="0">
              <a:sym typeface="+mn-ea"/>
            </a:endParaRPr>
          </a:p>
          <a:p>
            <a:r>
              <a:rPr lang="en-US" altLang="zh-CN" sz="2800" dirty="0" smtClean="0">
                <a:sym typeface="+mn-ea"/>
              </a:rPr>
              <a:t>SP: </a:t>
            </a:r>
            <a:endParaRPr lang="en-US" altLang="zh-CN" sz="2800" b="0" dirty="0" smtClean="0">
              <a:sym typeface="+mn-ea"/>
            </a:endParaRPr>
          </a:p>
          <a:p>
            <a:pPr marL="685800" lvl="1" indent="-342900">
              <a:buFontTx/>
              <a:buChar char="-"/>
              <a:defRPr/>
            </a:pPr>
            <a:r>
              <a:rPr lang="en-US" altLang="zh-CN" sz="2500" dirty="0" smtClean="0"/>
              <a:t>(11-22/1294) SP text: Do </a:t>
            </a:r>
            <a:r>
              <a:rPr lang="en-US" altLang="zh-CN" sz="2500" dirty="0"/>
              <a:t>you agree that the AP should be capable of sending power signals to ambient power enabled </a:t>
            </a:r>
            <a:r>
              <a:rPr lang="en-US" altLang="zh-CN" sz="2500" dirty="0" err="1"/>
              <a:t>IoT</a:t>
            </a:r>
            <a:r>
              <a:rPr lang="en-US" altLang="zh-CN" sz="2500" dirty="0"/>
              <a:t> devices. </a:t>
            </a:r>
            <a:endParaRPr lang="zh-CN" altLang="zh-CN" sz="2500" dirty="0"/>
          </a:p>
          <a:p>
            <a:pPr marL="685800" lvl="1" indent="-342900">
              <a:buFontTx/>
              <a:buChar char="-"/>
              <a:defRPr/>
            </a:pPr>
            <a:r>
              <a:rPr lang="en-US" altLang="zh-CN" sz="2500" dirty="0"/>
              <a:t>Discussion: the SP was modified with one more option (Need more time to study) as requested.</a:t>
            </a:r>
            <a:endParaRPr lang="zh-CN" altLang="zh-CN" sz="2500" dirty="0"/>
          </a:p>
          <a:p>
            <a:pPr marL="685800" lvl="1" indent="-342900">
              <a:buFontTx/>
              <a:buChar char="-"/>
              <a:defRPr/>
            </a:pPr>
            <a:r>
              <a:rPr lang="en-US" altLang="zh-CN" sz="2500" dirty="0"/>
              <a:t>Result: </a:t>
            </a:r>
            <a:r>
              <a:rPr lang="en-US" altLang="zh-CN" sz="2500" dirty="0" smtClean="0"/>
              <a:t>7Y/1N/12 (Need </a:t>
            </a:r>
            <a:r>
              <a:rPr lang="en-US" altLang="zh-CN" sz="2500" dirty="0"/>
              <a:t>more time to </a:t>
            </a:r>
            <a:r>
              <a:rPr lang="en-US" altLang="zh-CN" sz="2500" dirty="0" smtClean="0"/>
              <a:t>study)/</a:t>
            </a:r>
            <a:r>
              <a:rPr lang="en-US" altLang="zh-CN" sz="2500" dirty="0"/>
              <a:t>2A</a:t>
            </a:r>
            <a:endParaRPr lang="zh-CN" altLang="zh-CN" sz="2500" dirty="0"/>
          </a:p>
          <a:p>
            <a:endParaRPr lang="en-US" altLang="zh-CN" sz="2800" dirty="0" smtClean="0">
              <a:sym typeface="+mn-ea"/>
            </a:endParaRPr>
          </a:p>
          <a:p>
            <a:r>
              <a:rPr lang="en-US" altLang="zh-CN" sz="2800" dirty="0" smtClean="0">
                <a:sym typeface="+mn-ea"/>
              </a:rPr>
              <a:t>Minutes:</a:t>
            </a:r>
            <a:r>
              <a:rPr lang="en-US" altLang="zh-CN" sz="2700" dirty="0" smtClean="0">
                <a:sym typeface="+mn-ea"/>
              </a:rPr>
              <a:t> </a:t>
            </a:r>
            <a:endParaRPr lang="en-US" altLang="zh-CN" sz="2700" b="0" dirty="0" smtClean="0"/>
          </a:p>
          <a:p>
            <a:pPr marL="685800" lvl="1" indent="-342900">
              <a:buFontTx/>
              <a:buChar char="-"/>
              <a:defRPr/>
            </a:pPr>
            <a:r>
              <a:rPr lang="en-US" altLang="zh-CN" sz="2500" dirty="0">
                <a:solidFill>
                  <a:schemeClr val="tx1"/>
                </a:solidFill>
                <a:sym typeface="+mn-ea"/>
                <a:hlinkClick r:id="rId2"/>
              </a:rPr>
              <a:t>https://</a:t>
            </a:r>
            <a:r>
              <a:rPr lang="en-US" altLang="zh-CN" sz="2500" dirty="0" smtClean="0">
                <a:solidFill>
                  <a:schemeClr val="tx1"/>
                </a:solidFill>
                <a:sym typeface="+mn-ea"/>
                <a:hlinkClick r:id="rId2"/>
              </a:rPr>
              <a:t>mentor.ieee.org/802.11/dcn/22/11-22-1359-00-0amp-amp-tig-teleconference-minutes-aug-2022.docx</a:t>
            </a:r>
            <a:endParaRPr lang="en-US" altLang="zh-CN" sz="2500" dirty="0" smtClean="0">
              <a:solidFill>
                <a:schemeClr val="tx1"/>
              </a:solidFill>
              <a:sym typeface="+mn-ea"/>
            </a:endParaRPr>
          </a:p>
          <a:p>
            <a:pPr marL="685800" lvl="1" indent="-342900">
              <a:buFontTx/>
              <a:buChar char="-"/>
              <a:defRPr/>
            </a:pPr>
            <a:endParaRPr lang="en-US" altLang="zh-CN" sz="2500" dirty="0">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Sep 2022</a:t>
            </a:r>
            <a:endParaRPr lang="en-US" dirty="0"/>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Sep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dirty="0" err="1" smtClean="0">
                <a:latin typeface="Arial" panose="020B0604020202020204" pitchFamily="34" charset="0"/>
              </a:rPr>
              <a:t>Zhisong</a:t>
            </a:r>
            <a:r>
              <a:rPr lang="en-US" altLang="en-US" sz="2000" kern="0" dirty="0" smtClean="0">
                <a:latin typeface="Arial" panose="020B0604020202020204" pitchFamily="34" charset="0"/>
              </a:rPr>
              <a:t> </a:t>
            </a:r>
            <a:r>
              <a:rPr lang="en-US" altLang="en-US" sz="2000" kern="0" dirty="0" err="1" smtClean="0">
                <a:latin typeface="Arial" panose="020B0604020202020204" pitchFamily="34" charset="0"/>
              </a:rPr>
              <a:t>Zuo</a:t>
            </a:r>
            <a:r>
              <a:rPr lang="en-US" altLang="en-US" sz="2000" kern="0" dirty="0" smtClean="0">
                <a:latin typeface="Arial" panose="020B0604020202020204" pitchFamily="34" charset="0"/>
              </a:rPr>
              <a:t> (OPPO)</a:t>
            </a:r>
          </a:p>
          <a:p>
            <a:pPr>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Local Coordinator: </a:t>
            </a:r>
            <a:r>
              <a:rPr lang="en-US" altLang="en-US" sz="2000" kern="0" dirty="0">
                <a:latin typeface="Arial" panose="020B0604020202020204" pitchFamily="34" charset="0"/>
              </a:rPr>
              <a:t>	</a:t>
            </a:r>
            <a:r>
              <a:rPr lang="en-US" altLang="en-US" sz="2000" kern="0" dirty="0" smtClean="0">
                <a:latin typeface="Arial" panose="020B0604020202020204" pitchFamily="34" charset="0"/>
              </a:rPr>
              <a:t>WG Chair/Vice Chair</a:t>
            </a:r>
            <a:endParaRPr lang="en-US" altLang="en-US" sz="2000" kern="0" dirty="0">
              <a:latin typeface="Arial" panose="020B0604020202020204" pitchFamily="34" charset="0"/>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discussion</a:t>
            </a:r>
          </a:p>
          <a:p>
            <a:pPr eaLnBrk="0" hangingPunct="0">
              <a:defRPr/>
            </a:pPr>
            <a:r>
              <a:rPr lang="en-US" altLang="en-GB" dirty="0" smtClean="0"/>
              <a:t>Teleconference plan</a:t>
            </a:r>
            <a:endParaRPr lang="en-US" altLang="en-GB" dirty="0"/>
          </a:p>
          <a:p>
            <a:pPr eaLnBrk="0" hangingPunct="0">
              <a:defRPr/>
            </a:pPr>
            <a:r>
              <a:rPr lang="en-US" altLang="en-GB" dirty="0"/>
              <a:t>Any 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AMP TIG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Sep 2022</a:t>
            </a:r>
            <a:endParaRPr lang="en-US" dirty="0"/>
          </a:p>
        </p:txBody>
      </p:sp>
      <p:sp>
        <p:nvSpPr>
          <p:cNvPr id="7"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Oct </a:t>
            </a:r>
            <a:r>
              <a:rPr lang="en-US" altLang="zh-CN" sz="2800" dirty="0" smtClean="0">
                <a:solidFill>
                  <a:srgbClr val="00B050"/>
                </a:solidFill>
                <a:cs typeface="+mn-ea"/>
                <a:sym typeface="+mn-ea"/>
              </a:rPr>
              <a:t>25</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139517</TotalTime>
  <Words>2014</Words>
  <Application>Microsoft Office PowerPoint</Application>
  <PresentationFormat>宽屏</PresentationFormat>
  <Paragraphs>290</Paragraphs>
  <Slides>23</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34"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September 802.11 interim session</vt:lpstr>
      <vt:lpstr>AMP TIG Session Plan during IEEE 802.11 Sep Interim 2022</vt:lpstr>
      <vt:lpstr>Submission List (Call for submissions)</vt:lpstr>
      <vt:lpstr>IEEE 802.11 AMP TIG Session During IEEE 802.11 Sep Interim 2022</vt:lpstr>
      <vt:lpstr>PowerPoint 演示文稿</vt:lpstr>
      <vt:lpstr>AMP TIG Aug Teleconference Progress</vt:lpstr>
      <vt:lpstr>IEEE 802.11 AMP TIG Session During IEEE 802.11 Sep Interim 2022</vt:lpstr>
      <vt:lpstr>PowerPoint 演示文稿</vt:lpstr>
      <vt:lpstr>AMP TIG Teleconference Plan</vt:lpstr>
    </vt:vector>
  </TitlesOfParts>
  <Manager>Mr. Bo Sun</Manager>
  <Company>ZTE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5491</cp:revision>
  <cp:lastPrinted>2014-11-04T15:04:00Z</cp:lastPrinted>
  <dcterms:created xsi:type="dcterms:W3CDTF">2007-04-17T18:10:00Z</dcterms:created>
  <dcterms:modified xsi:type="dcterms:W3CDTF">2022-09-13T03:13:19Z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