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46" r:id="rId14"/>
    <p:sldId id="1229" r:id="rId15"/>
    <p:sldId id="885" r:id="rId16"/>
    <p:sldId id="935" r:id="rId17"/>
    <p:sldId id="1107" r:id="rId18"/>
    <p:sldId id="753" r:id="rId19"/>
    <p:sldId id="1142" r:id="rId20"/>
    <p:sldId id="1248" r:id="rId21"/>
    <p:sldId id="1249" r:id="rId22"/>
    <p:sldId id="1188" r:id="rId23"/>
    <p:sldId id="1250" r:id="rId24"/>
    <p:sldId id="1251" r:id="rId25"/>
    <p:sldId id="1232" r:id="rId26"/>
    <p:sldId id="1247" r:id="rId27"/>
    <p:sldId id="1181" r:id="rId28"/>
    <p:sldId id="1252" r:id="rId29"/>
    <p:sldId id="1253" r:id="rId30"/>
    <p:sldId id="1230"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5405"/>
  </p:normalViewPr>
  <p:slideViewPr>
    <p:cSldViewPr showGuides="1">
      <p:cViewPr varScale="1">
        <p:scale>
          <a:sx n="67" d="100"/>
          <a:sy n="67" d="100"/>
        </p:scale>
        <p:origin x="63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/1290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569-00-00bd-3rd-sa-ballot-cr-11bd-d6-0-ngv-ranging.docx" TargetMode="External"/><Relationship Id="rId2" Type="http://schemas.openxmlformats.org/officeDocument/2006/relationships/hyperlink" Target="https://mentor.ieee.org/802.11/dcn/22/11-22-0752-02-00bd-tgbd-editor-s-report.ppt" TargetMode="Externa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575-00-00bd-ieee-802-11bd-july-august-2022-tc-meeting-minutes.docx" TargetMode="External"/><Relationship Id="rId2" Type="http://schemas.openxmlformats.org/officeDocument/2006/relationships/hyperlink" Target="https://mentor.ieee.org/802.11/dcn/22/11-22-1096-00-00bd-ieee-802-11bd-july-2022-plenary-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433-01-00bd-tgbd-sa3-comment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1521-00-00bd-p802-11bd-report-to-ec-on-conditional-approval-to-forward-draft-to-revcom.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noProof="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2022-8-18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9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September 802.11 interim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altLang="zh-CN" sz="2400" dirty="0"/>
              <a:t>This meeting is part of the September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https://web.cvent.com/event/ae5c1e5a-6074-492a-9cd7-16b5ddc15864/summary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09677373"/>
              </p:ext>
            </p:extLst>
          </p:nvPr>
        </p:nvGraphicFramePr>
        <p:xfrm>
          <a:off x="750898" y="1600248"/>
          <a:ext cx="10668000" cy="469392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a:t>
                      </a:r>
                      <a:r>
                        <a:rPr lang="en-US" altLang="zh-CN" sz="1000" baseline="0" dirty="0" smtClean="0">
                          <a:solidFill>
                            <a:srgbClr val="0070C0"/>
                          </a:solidFill>
                        </a:rPr>
                        <a:t>, 11-22/1290r1</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a:t>
                      </a:r>
                      <a:r>
                        <a:rPr lang="en-US" altLang="zh-CN" sz="1000" baseline="0" dirty="0" smtClean="0">
                          <a:solidFill>
                            <a:schemeClr val="tx1"/>
                          </a:solidFill>
                          <a:sym typeface="+mn-ea"/>
                        </a:rPr>
                        <a:t>11-22/0896r0, </a:t>
                      </a:r>
                      <a:r>
                        <a:rPr lang="en-US" altLang="zh-CN" sz="1000" baseline="0" dirty="0" smtClean="0">
                          <a:solidFill>
                            <a:srgbClr val="0070C0"/>
                          </a:solidFill>
                          <a:sym typeface="+mn-ea"/>
                        </a:rPr>
                        <a:t>11-22/1096r0, 11-22/1575r0</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r>
                        <a:rPr lang="en-US" altLang="zh-CN" sz="1000" dirty="0" smtClean="0">
                          <a:solidFill>
                            <a:schemeClr val="tx1"/>
                          </a:solidFill>
                        </a:rPr>
                        <a:t>), 11-22/0752r0</a:t>
                      </a:r>
                      <a:r>
                        <a:rPr lang="en-US" altLang="zh-CN" sz="1000" baseline="0" dirty="0" smtClean="0">
                          <a:solidFill>
                            <a:schemeClr val="tx1"/>
                          </a:solidFill>
                        </a:rPr>
                        <a:t> (SA1), </a:t>
                      </a:r>
                      <a:r>
                        <a:rPr lang="en-US" altLang="zh-CN" sz="1000" dirty="0" smtClean="0">
                          <a:solidFill>
                            <a:schemeClr val="tx1"/>
                          </a:solidFill>
                        </a:rPr>
                        <a:t>11-22/0752r1</a:t>
                      </a:r>
                      <a:r>
                        <a:rPr lang="en-US" altLang="zh-CN" sz="1000" baseline="0" dirty="0" smtClean="0">
                          <a:solidFill>
                            <a:schemeClr val="tx1"/>
                          </a:solidFill>
                        </a:rPr>
                        <a:t> (DA2), </a:t>
                      </a:r>
                      <a:r>
                        <a:rPr lang="en-US" altLang="zh-CN" sz="1000" dirty="0" smtClean="0">
                          <a:solidFill>
                            <a:srgbClr val="0070C0"/>
                          </a:solidFill>
                        </a:rPr>
                        <a:t>11-22/0752r2 (SA3)</a:t>
                      </a:r>
                      <a:endParaRPr lang="en-US" altLang="zh-CN" sz="1000" dirty="0" smtClean="0">
                        <a:solidFill>
                          <a:srgbClr val="0070C0"/>
                        </a:solidFill>
                      </a:endParaRP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a:t>
                      </a:r>
                      <a:r>
                        <a:rPr lang="en-US" altLang="zh-CN" sz="1000" baseline="0" dirty="0" smtClean="0">
                          <a:solidFill>
                            <a:schemeClr val="tx1"/>
                          </a:solidFill>
                        </a:rPr>
                        <a:t>11-22/0730r3(SA1), </a:t>
                      </a:r>
                      <a:r>
                        <a:rPr lang="en-US" altLang="zh-CN" sz="1000" baseline="0" dirty="0" smtClean="0">
                          <a:solidFill>
                            <a:schemeClr val="tx1"/>
                          </a:solidFill>
                        </a:rPr>
                        <a:t>11-22/0983r4 </a:t>
                      </a:r>
                      <a:r>
                        <a:rPr lang="en-US" altLang="zh-CN" sz="1000" baseline="0" dirty="0" smtClean="0">
                          <a:solidFill>
                            <a:schemeClr val="tx1"/>
                          </a:solidFill>
                        </a:rPr>
                        <a:t>(SA2), </a:t>
                      </a:r>
                      <a:r>
                        <a:rPr lang="en-US" altLang="zh-CN" sz="1000" baseline="0" dirty="0" smtClean="0">
                          <a:solidFill>
                            <a:srgbClr val="0070C0"/>
                          </a:solidFill>
                        </a:rPr>
                        <a:t>11-22/1433r1 (SA3)</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Report</a:t>
                      </a:r>
                      <a:r>
                        <a:rPr lang="en-US" altLang="zh-CN" sz="1000" baseline="0" dirty="0" smtClean="0">
                          <a:solidFill>
                            <a:schemeClr val="tx1"/>
                          </a:solidFill>
                        </a:rPr>
                        <a:t> to EC</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11-22/0411r5,</a:t>
                      </a:r>
                      <a:r>
                        <a:rPr lang="en-US" altLang="zh-CN" sz="1000" baseline="0" dirty="0" smtClean="0">
                          <a:solidFill>
                            <a:schemeClr val="tx1"/>
                          </a:solidFill>
                        </a:rPr>
                        <a:t> </a:t>
                      </a:r>
                      <a:r>
                        <a:rPr lang="en-US" altLang="zh-CN" sz="1000" baseline="0" dirty="0" smtClean="0">
                          <a:solidFill>
                            <a:srgbClr val="0070C0"/>
                          </a:solidFill>
                        </a:rPr>
                        <a:t>11-22/1521r1</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sym typeface="+mn-ea"/>
              </a:rPr>
              <a:t>Nov</a:t>
            </a:r>
            <a:r>
              <a:rPr lang="en-US" altLang="en-US" sz="2000" kern="0" dirty="0" smtClean="0">
                <a:solidFill>
                  <a:schemeClr val="tx1"/>
                </a:solidFill>
                <a:cs typeface="+mn-ea"/>
                <a:sym typeface="Wingdings" panose="05000000000000000000" pitchFamily="2" charset="2"/>
              </a:rPr>
              <a:t>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a:t>
            </a:r>
            <a:r>
              <a:rPr lang="en-US" altLang="en-US" sz="2000" kern="0" dirty="0" smtClean="0">
                <a:solidFill>
                  <a:schemeClr val="tx1"/>
                </a:solidFill>
                <a:cs typeface="+mn-ea"/>
                <a:sym typeface="Wingdings" panose="05000000000000000000" pitchFamily="2" charset="2"/>
              </a:rPr>
              <a:t>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11-22/1569, 3</a:t>
            </a:r>
            <a:r>
              <a:rPr lang="en-US" altLang="zh-CN" sz="1600" baseline="30000" dirty="0" smtClean="0">
                <a:solidFill>
                  <a:schemeClr val="tx1"/>
                </a:solidFill>
                <a:latin typeface="Calibri" panose="020F0502020204030204" pitchFamily="34" charset="0"/>
                <a:cs typeface="Calibri" panose="020F0502020204030204" pitchFamily="34" charset="0"/>
              </a:rPr>
              <a:t>rd</a:t>
            </a:r>
            <a:r>
              <a:rPr lang="en-US" altLang="zh-CN" sz="1600" dirty="0" smtClean="0">
                <a:solidFill>
                  <a:schemeClr val="tx1"/>
                </a:solidFill>
                <a:latin typeface="Calibri" panose="020F0502020204030204" pitchFamily="34" charset="0"/>
                <a:cs typeface="Calibri" panose="020F0502020204030204" pitchFamily="34" charset="0"/>
              </a:rPr>
              <a:t> SA Ballot CR 11bd D6.0 NGV Ranging, Stephan Sand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11-22/1458, resolutions to editorial comments in SA3,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(LGE)</a:t>
            </a:r>
            <a:endParaRPr lang="en-US" altLang="zh-CN"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Sep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2022, 13:30 ~ 15:30, Hawaii </a:t>
            </a:r>
            <a:r>
              <a:rPr lang="en-US" altLang="zh-CN" sz="2800" dirty="0" smtClean="0">
                <a:solidFill>
                  <a:schemeClr val="tx1"/>
                </a:solidFill>
                <a:cs typeface="+mn-ea"/>
                <a:sym typeface="+mn-ea"/>
              </a:rPr>
              <a:t>time</a:t>
            </a:r>
          </a:p>
          <a:p>
            <a:pPr lvl="1">
              <a:spcAft>
                <a:spcPts val="600"/>
              </a:spcAft>
              <a:buFont typeface="Arial" panose="020B0604020202020204" pitchFamily="34" charset="0"/>
              <a:buChar char="•"/>
            </a:pPr>
            <a:r>
              <a:rPr lang="en-US" altLang="zh-CN" sz="3100" dirty="0">
                <a:solidFill>
                  <a:schemeClr val="tx1"/>
                </a:solidFill>
                <a:cs typeface="+mn-ea"/>
                <a:sym typeface="+mn-ea"/>
              </a:rPr>
              <a:t> </a:t>
            </a:r>
            <a:r>
              <a:rPr lang="en-US" altLang="zh-CN" sz="3100" dirty="0" smtClean="0">
                <a:solidFill>
                  <a:schemeClr val="tx1"/>
                </a:solidFill>
                <a:cs typeface="+mn-ea"/>
                <a:sym typeface="+mn-ea"/>
              </a:rPr>
              <a:t>Kona 2</a:t>
            </a:r>
          </a:p>
          <a:p>
            <a:pPr lvl="1">
              <a:spcAft>
                <a:spcPts val="600"/>
              </a:spcAft>
              <a:buFont typeface="Arial" panose="020B0604020202020204" pitchFamily="34" charset="0"/>
              <a:buChar char="•"/>
            </a:pPr>
            <a:r>
              <a:rPr lang="en-US" altLang="zh-CN" sz="2800" u="sng" dirty="0"/>
              <a:t>2342 580 4151</a:t>
            </a:r>
            <a:endParaRPr lang="en-US" altLang="zh-CN" sz="3100" dirty="0" smtClean="0">
              <a:solidFill>
                <a:schemeClr val="tx1"/>
              </a:solidFill>
              <a:cs typeface="+mn-ea"/>
              <a:sym typeface="+mn-ea"/>
            </a:endParaRPr>
          </a:p>
          <a:p>
            <a:pPr>
              <a:spcAft>
                <a:spcPts val="600"/>
              </a:spcAft>
              <a:buFont typeface="Arial" panose="020B0604020202020204" pitchFamily="34" charset="0"/>
              <a:buChar char="•"/>
            </a:pPr>
            <a:endParaRPr lang="en-US" altLang="zh-CN" sz="2800" dirty="0" smtClean="0">
              <a:solidFill>
                <a:schemeClr val="tx1"/>
              </a:solidFill>
              <a:cs typeface="+mn-ea"/>
              <a:sym typeface="+mn-ea"/>
            </a:endParaRPr>
          </a:p>
          <a:p>
            <a:pPr>
              <a:spcAft>
                <a:spcPts val="600"/>
              </a:spcAft>
              <a:buFont typeface="Arial" panose="020B0604020202020204" pitchFamily="34" charset="0"/>
              <a:buChar char="•"/>
            </a:pPr>
            <a:r>
              <a:rPr lang="en-US" altLang="zh-CN" sz="2800" dirty="0" smtClean="0">
                <a:solidFill>
                  <a:schemeClr val="tx1"/>
                </a:solidFill>
                <a:cs typeface="+mn-ea"/>
                <a:sym typeface="+mn-ea"/>
              </a:rPr>
              <a:t>Sep </a:t>
            </a:r>
            <a:r>
              <a:rPr lang="en-US" altLang="zh-CN" sz="2800" dirty="0">
                <a:solidFill>
                  <a:schemeClr val="tx1"/>
                </a:solidFill>
                <a:cs typeface="+mn-ea"/>
                <a:sym typeface="+mn-ea"/>
              </a:rPr>
              <a:t>15th, 2022, 13:30 ~ 15:30, Hawaii </a:t>
            </a:r>
            <a:r>
              <a:rPr lang="en-US" altLang="zh-CN" sz="2800" dirty="0" smtClean="0">
                <a:solidFill>
                  <a:schemeClr val="tx1"/>
                </a:solidFill>
                <a:cs typeface="+mn-ea"/>
                <a:sym typeface="+mn-ea"/>
              </a:rPr>
              <a:t>time</a:t>
            </a:r>
          </a:p>
          <a:p>
            <a:pPr lvl="1">
              <a:spcAft>
                <a:spcPts val="600"/>
              </a:spcAft>
              <a:buFont typeface="Arial" panose="020B0604020202020204" pitchFamily="34" charset="0"/>
              <a:buChar char="•"/>
            </a:pPr>
            <a:r>
              <a:rPr lang="en-US" altLang="zh-CN" sz="3100" dirty="0">
                <a:solidFill>
                  <a:schemeClr val="tx1"/>
                </a:solidFill>
                <a:cs typeface="+mn-ea"/>
                <a:sym typeface="+mn-ea"/>
              </a:rPr>
              <a:t> </a:t>
            </a:r>
            <a:r>
              <a:rPr lang="en-US" altLang="zh-CN" sz="3100" dirty="0" smtClean="0">
                <a:solidFill>
                  <a:schemeClr val="tx1"/>
                </a:solidFill>
                <a:cs typeface="+mn-ea"/>
                <a:sym typeface="+mn-ea"/>
              </a:rPr>
              <a:t>Kona 2</a:t>
            </a:r>
          </a:p>
          <a:p>
            <a:pPr lvl="1">
              <a:spcAft>
                <a:spcPts val="600"/>
              </a:spcAft>
              <a:buFont typeface="Arial" panose="020B0604020202020204" pitchFamily="34" charset="0"/>
              <a:buChar char="•"/>
            </a:pPr>
            <a:r>
              <a:rPr lang="zh-CN" altLang="en-US" sz="2800" dirty="0"/>
              <a:t> </a:t>
            </a:r>
            <a:r>
              <a:rPr lang="en-US" altLang="zh-CN" sz="2800" u="sng" dirty="0"/>
              <a:t>2333 737 8231</a:t>
            </a:r>
            <a:endParaRPr lang="en-US" altLang="zh-CN" sz="3100" dirty="0">
              <a:solidFill>
                <a:schemeClr val="tx1"/>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0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2</a:t>
            </a:r>
            <a:r>
              <a:rPr lang="en-GB" altLang="en-US" baseline="30000" dirty="0" smtClean="0"/>
              <a:t>nd</a:t>
            </a:r>
            <a:r>
              <a:rPr lang="en-GB" altLang="en-US" dirty="0" smtClean="0"/>
              <a:t> round SA </a:t>
            </a:r>
            <a:r>
              <a:rPr lang="en-GB" altLang="en-US" dirty="0"/>
              <a:t>Ballot </a:t>
            </a:r>
            <a:r>
              <a:rPr lang="en-GB" altLang="en-US" dirty="0" smtClean="0"/>
              <a:t>Recirculation </a:t>
            </a:r>
            <a:r>
              <a:rPr lang="en-GB" altLang="en-US" dirty="0" smtClean="0"/>
              <a:t>(SA3) result</a:t>
            </a:r>
            <a:endParaRPr lang="en-GB" altLang="en-US" dirty="0" smtClean="0"/>
          </a:p>
          <a:p>
            <a:pPr eaLnBrk="0" hangingPunct="0">
              <a:defRPr/>
            </a:pPr>
            <a:r>
              <a:rPr lang="en-US" altLang="en-GB" dirty="0" smtClean="0"/>
              <a:t>Tech Editor Report and CRC comment assignment </a:t>
            </a:r>
          </a:p>
          <a:p>
            <a:pPr lvl="1" eaLnBrk="0" hangingPunct="0">
              <a:defRPr/>
            </a:pPr>
            <a:r>
              <a:rPr lang="en-US" altLang="en-GB" dirty="0">
                <a:hlinkClick r:id="rId2"/>
              </a:rPr>
              <a:t>https://</a:t>
            </a:r>
            <a:r>
              <a:rPr lang="en-US" altLang="en-GB" dirty="0" smtClean="0">
                <a:hlinkClick r:id="rId2"/>
              </a:rPr>
              <a:t>mentor.ieee.org/802.11/dcn/22/11-22-0752-02-00bd-tgbd-editor-s-report.ppt</a:t>
            </a:r>
            <a:endParaRPr lang="en-US" altLang="en-GB" dirty="0" smtClean="0"/>
          </a:p>
          <a:p>
            <a:pPr eaLnBrk="0" hangingPunct="0">
              <a:defRPr/>
            </a:pPr>
            <a:r>
              <a:rPr lang="en-US" altLang="en-GB" dirty="0" smtClean="0"/>
              <a:t>CR discussion</a:t>
            </a:r>
          </a:p>
          <a:p>
            <a:pPr lvl="1" eaLnBrk="0" hangingPunct="0">
              <a:defRPr/>
            </a:pPr>
            <a:r>
              <a:rPr lang="en-US" altLang="en-GB" dirty="0">
                <a:hlinkClick r:id="rId3"/>
              </a:rPr>
              <a:t>https://mentor.ieee.org/802.11/dcn/22/11-22-1569-00-00bd-3rd-sa-ballot-cr-11bd-d6-0-ngv-ranging.docx</a:t>
            </a:r>
            <a:endParaRPr lang="en-US" altLang="en-GB" dirty="0"/>
          </a:p>
          <a:p>
            <a:pPr lvl="1" eaLnBrk="0" hangingPunct="0">
              <a:defRPr/>
            </a:pPr>
            <a:r>
              <a:rPr lang="en-US" altLang="en-GB" dirty="0" smtClean="0">
                <a:hlinkClick r:id="rId3"/>
              </a:rPr>
              <a:t>https</a:t>
            </a:r>
            <a:r>
              <a:rPr lang="en-US" altLang="en-GB" dirty="0">
                <a:hlinkClick r:id="rId3"/>
              </a:rPr>
              <a:t>://</a:t>
            </a:r>
            <a:r>
              <a:rPr lang="en-US" altLang="en-GB" dirty="0" smtClean="0">
                <a:hlinkClick r:id="rId3"/>
              </a:rPr>
              <a:t>mentor.ieee.org/802.11/dcn/22/11-22-1458-00-00bd-resolutions-to-editorial-comments-in-sa3.docx</a:t>
            </a:r>
          </a:p>
          <a:p>
            <a:pPr eaLnBrk="0" hangingPunct="0">
              <a:defRPr/>
            </a:pPr>
            <a:r>
              <a:rPr lang="en-US" altLang="en-GB" dirty="0" smtClean="0"/>
              <a:t>Motions</a:t>
            </a:r>
            <a:endParaRPr lang="en-US" altLang="en-GB" dirty="0"/>
          </a:p>
          <a:p>
            <a:pPr lvl="1" eaLnBrk="0" hangingPunct="0">
              <a:defRPr/>
            </a:pPr>
            <a:r>
              <a:rPr lang="en-US" altLang="en-GB" dirty="0"/>
              <a:t>Approve CRs</a:t>
            </a:r>
          </a:p>
          <a:p>
            <a:pPr lvl="1" eaLnBrk="0" hangingPunct="0">
              <a:defRPr/>
            </a:pPr>
            <a:r>
              <a:rPr lang="en-US" altLang="en-GB" dirty="0" smtClean="0"/>
              <a:t>Approve </a:t>
            </a:r>
            <a:r>
              <a:rPr lang="en-US" altLang="en-GB" dirty="0"/>
              <a:t>the generation of D7.0 and a new SA </a:t>
            </a:r>
            <a:r>
              <a:rPr lang="en-US" altLang="en-GB" dirty="0" smtClean="0"/>
              <a:t>recirculation (Depending)</a:t>
            </a:r>
            <a:endParaRPr lang="en-US" altLang="en-GB" dirty="0"/>
          </a:p>
          <a:p>
            <a:pPr eaLnBrk="0" hangingPunct="0">
              <a:defRPr/>
            </a:pPr>
            <a:r>
              <a:rPr lang="en-US" altLang="en-GB" dirty="0" smtClean="0"/>
              <a:t>Revisit </a:t>
            </a:r>
            <a:r>
              <a:rPr lang="en-US" altLang="en-GB" dirty="0"/>
              <a:t>Timeline</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2608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en-US" altLang="zh-CN" baseline="30000" dirty="0" smtClean="0"/>
              <a:t>nd</a:t>
            </a:r>
            <a:r>
              <a:rPr lang="en-US" altLang="zh-CN" dirty="0" smtClean="0"/>
              <a:t> Round SA Re-circulation Ballot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pic>
        <p:nvPicPr>
          <p:cNvPr id="7" name="图片 6"/>
          <p:cNvPicPr>
            <a:picLocks noChangeAspect="1"/>
          </p:cNvPicPr>
          <p:nvPr/>
        </p:nvPicPr>
        <p:blipFill>
          <a:blip r:embed="rId2"/>
          <a:stretch>
            <a:fillRect/>
          </a:stretch>
        </p:blipFill>
        <p:spPr>
          <a:xfrm>
            <a:off x="1247294" y="1751013"/>
            <a:ext cx="5915472" cy="4564695"/>
          </a:xfrm>
          <a:prstGeom prst="rect">
            <a:avLst/>
          </a:prstGeom>
        </p:spPr>
      </p:pic>
      <p:graphicFrame>
        <p:nvGraphicFramePr>
          <p:cNvPr id="8" name="表格 7"/>
          <p:cNvGraphicFramePr>
            <a:graphicFrameLocks noGrp="1"/>
          </p:cNvGraphicFramePr>
          <p:nvPr>
            <p:extLst>
              <p:ext uri="{D42A27DB-BD31-4B8C-83A1-F6EECF244321}">
                <p14:modId xmlns:p14="http://schemas.microsoft.com/office/powerpoint/2010/main" val="73216402"/>
              </p:ext>
            </p:extLst>
          </p:nvPr>
        </p:nvGraphicFramePr>
        <p:xfrm>
          <a:off x="7467564" y="2971812"/>
          <a:ext cx="4343292" cy="741680"/>
        </p:xfrm>
        <a:graphic>
          <a:graphicData uri="http://schemas.openxmlformats.org/drawingml/2006/table">
            <a:tbl>
              <a:tblPr firstRow="1" bandRow="1">
                <a:tableStyleId>{5C22544A-7EE6-4342-B048-85BDC9FD1C3A}</a:tableStyleId>
              </a:tblPr>
              <a:tblGrid>
                <a:gridCol w="1085823"/>
                <a:gridCol w="1085823"/>
                <a:gridCol w="1085823"/>
                <a:gridCol w="1085823"/>
              </a:tblGrid>
              <a:tr h="370840">
                <a:tc>
                  <a:txBody>
                    <a:bodyPr/>
                    <a:lstStyle/>
                    <a:p>
                      <a:pPr algn="ctr"/>
                      <a:r>
                        <a:rPr lang="en-US" altLang="zh-CN" sz="1400" dirty="0" smtClean="0"/>
                        <a:t>Comments</a:t>
                      </a:r>
                      <a:endParaRPr lang="zh-CN" altLang="en-US" sz="1400" dirty="0"/>
                    </a:p>
                  </a:txBody>
                  <a:tcPr anchor="ctr"/>
                </a:tc>
                <a:tc>
                  <a:txBody>
                    <a:bodyPr/>
                    <a:lstStyle/>
                    <a:p>
                      <a:pPr algn="ctr"/>
                      <a:r>
                        <a:rPr lang="en-US" altLang="zh-CN" sz="1400" dirty="0" smtClean="0"/>
                        <a:t>G</a:t>
                      </a:r>
                      <a:endParaRPr lang="zh-CN" altLang="en-US" sz="1400" dirty="0"/>
                    </a:p>
                  </a:txBody>
                  <a:tcPr anchor="ctr"/>
                </a:tc>
                <a:tc>
                  <a:txBody>
                    <a:bodyPr/>
                    <a:lstStyle/>
                    <a:p>
                      <a:pPr algn="ctr"/>
                      <a:r>
                        <a:rPr lang="en-US" altLang="zh-CN" sz="1400" dirty="0" smtClean="0"/>
                        <a:t>T</a:t>
                      </a:r>
                      <a:endParaRPr lang="zh-CN" altLang="en-US" sz="1400" dirty="0"/>
                    </a:p>
                  </a:txBody>
                  <a:tcPr anchor="ctr"/>
                </a:tc>
                <a:tc>
                  <a:txBody>
                    <a:bodyPr/>
                    <a:lstStyle/>
                    <a:p>
                      <a:pPr algn="ctr"/>
                      <a:r>
                        <a:rPr lang="en-US" altLang="zh-CN" sz="1400" dirty="0" smtClean="0"/>
                        <a:t>E</a:t>
                      </a:r>
                      <a:endParaRPr lang="zh-CN" altLang="en-US" sz="1400" dirty="0"/>
                    </a:p>
                  </a:txBody>
                  <a:tcPr anchor="ctr"/>
                </a:tc>
              </a:tr>
              <a:tr h="370840">
                <a:tc>
                  <a:txBody>
                    <a:bodyPr/>
                    <a:lstStyle/>
                    <a:p>
                      <a:pPr algn="ctr"/>
                      <a:r>
                        <a:rPr lang="en-US" altLang="zh-CN" sz="1400" dirty="0" smtClean="0"/>
                        <a:t>4</a:t>
                      </a:r>
                      <a:endParaRPr lang="zh-CN" altLang="en-US" sz="1400" dirty="0"/>
                    </a:p>
                  </a:txBody>
                  <a:tcPr/>
                </a:tc>
                <a:tc>
                  <a:txBody>
                    <a:bodyPr/>
                    <a:lstStyle/>
                    <a:p>
                      <a:pPr algn="ctr"/>
                      <a:r>
                        <a:rPr lang="en-US" altLang="zh-CN" sz="1400" dirty="0" smtClean="0"/>
                        <a:t>1</a:t>
                      </a:r>
                      <a:endParaRPr lang="zh-CN" altLang="en-US" sz="1400" dirty="0"/>
                    </a:p>
                  </a:txBody>
                  <a:tcPr/>
                </a:tc>
                <a:tc>
                  <a:txBody>
                    <a:bodyPr/>
                    <a:lstStyle/>
                    <a:p>
                      <a:pPr algn="ctr"/>
                      <a:r>
                        <a:rPr lang="en-US" altLang="zh-CN" sz="1400" dirty="0" smtClean="0"/>
                        <a:t>1</a:t>
                      </a:r>
                      <a:endParaRPr lang="zh-CN" altLang="en-US" sz="1400" dirty="0"/>
                    </a:p>
                  </a:txBody>
                  <a:tcPr/>
                </a:tc>
                <a:tc>
                  <a:txBody>
                    <a:bodyPr/>
                    <a:lstStyle/>
                    <a:p>
                      <a:pPr algn="ctr"/>
                      <a:r>
                        <a:rPr lang="en-US" altLang="zh-CN" sz="1400" dirty="0" smtClean="0"/>
                        <a:t>2</a:t>
                      </a:r>
                      <a:endParaRPr lang="zh-CN" altLang="en-US" sz="1400" dirty="0"/>
                    </a:p>
                  </a:txBody>
                  <a:tcPr/>
                </a:tc>
              </a:tr>
            </a:tbl>
          </a:graphicData>
        </a:graphic>
      </p:graphicFrame>
    </p:spTree>
    <p:extLst>
      <p:ext uri="{BB962C8B-B14F-4D97-AF65-F5344CB8AC3E}">
        <p14:creationId xmlns:p14="http://schemas.microsoft.com/office/powerpoint/2010/main" val="1724797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Approve the </a:t>
            </a:r>
            <a:r>
              <a:rPr lang="en-US" altLang="zh-CN" sz="2400" dirty="0">
                <a:sym typeface="+mn-ea"/>
              </a:rPr>
              <a:t>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Jul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mentor.ieee.org/802.11/dcn/22/11-22-1096-00-00bd-ieee-802-11bd-july-2022-plenary-meeting-minutes.docx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mentor.ieee.org/802.11/dcn/22/11-22-1575-00-00bd-ieee-802-11bd-july-august-2022-tc-meeting-minutes.docx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smtClean="0"/>
              <a:t>Moved</a:t>
            </a:r>
            <a:r>
              <a:rPr lang="en-US" altLang="zh-CN" dirty="0" smtClean="0"/>
              <a:t>: Yan Zhang</a:t>
            </a:r>
            <a:endParaRPr lang="en-US" altLang="zh-CN" dirty="0" smtClean="0"/>
          </a:p>
          <a:p>
            <a:r>
              <a:rPr lang="en-US" altLang="zh-CN" dirty="0" smtClean="0"/>
              <a:t>Seconded:</a:t>
            </a:r>
          </a:p>
          <a:p>
            <a:endParaRPr lang="en-US" altLang="zh-CN" dirty="0"/>
          </a:p>
          <a:p>
            <a:r>
              <a:rPr lang="en-US" altLang="zh-CN" dirty="0" smtClean="0"/>
              <a:t>Result: </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#1 (CRC CR motion)</a:t>
            </a:r>
            <a:endParaRPr lang="zh-CN" altLang="en-US" dirty="0"/>
          </a:p>
        </p:txBody>
      </p:sp>
      <p:sp>
        <p:nvSpPr>
          <p:cNvPr id="3" name="内容占位符 2"/>
          <p:cNvSpPr>
            <a:spLocks noGrp="1"/>
          </p:cNvSpPr>
          <p:nvPr>
            <p:ph idx="1"/>
          </p:nvPr>
        </p:nvSpPr>
        <p:spPr/>
        <p:txBody>
          <a:bodyPr/>
          <a:lstStyle/>
          <a:p>
            <a:r>
              <a:rPr lang="en-US" altLang="zh-CN" sz="2000" dirty="0"/>
              <a:t>Move to approve the resolutions to following </a:t>
            </a:r>
            <a:r>
              <a:rPr lang="en-US" altLang="zh-CN" sz="2000" dirty="0" smtClean="0"/>
              <a:t>4 </a:t>
            </a:r>
            <a:r>
              <a:rPr lang="en-US" altLang="zh-CN" sz="2000" dirty="0"/>
              <a:t>comments collected from the </a:t>
            </a:r>
            <a:r>
              <a:rPr lang="en-US" altLang="zh-CN" sz="2000" dirty="0" smtClean="0"/>
              <a:t>3</a:t>
            </a:r>
            <a:r>
              <a:rPr lang="en-US" altLang="zh-CN" sz="2000" baseline="30000" dirty="0" smtClean="0"/>
              <a:t>rd</a:t>
            </a:r>
            <a:r>
              <a:rPr lang="en-US" altLang="zh-CN" sz="2000" dirty="0" smtClean="0"/>
              <a:t> SA </a:t>
            </a:r>
            <a:r>
              <a:rPr lang="en-US" altLang="zh-CN" sz="2000" dirty="0"/>
              <a:t>Ballot for IEEE P802.11bd </a:t>
            </a:r>
            <a:r>
              <a:rPr lang="en-US" altLang="zh-CN" sz="2000" dirty="0" smtClean="0"/>
              <a:t>D6.0</a:t>
            </a:r>
            <a:r>
              <a:rPr lang="en-US" altLang="zh-CN" sz="2000" dirty="0"/>
              <a:t>:</a:t>
            </a:r>
          </a:p>
          <a:p>
            <a:pPr lvl="1"/>
            <a:r>
              <a:rPr lang="en-US" altLang="zh-CN" sz="1700" dirty="0"/>
              <a:t>CID </a:t>
            </a:r>
            <a:r>
              <a:rPr lang="en-US" altLang="zh-CN" sz="1700" dirty="0" smtClean="0"/>
              <a:t>7000, 7002, and 7003, as </a:t>
            </a:r>
            <a:r>
              <a:rPr lang="en-US" altLang="zh-CN" sz="1700" dirty="0"/>
              <a:t>in </a:t>
            </a:r>
            <a:r>
              <a:rPr lang="en-US" altLang="zh-CN" sz="1700" dirty="0" smtClean="0"/>
              <a:t>11-22/1458r0</a:t>
            </a:r>
            <a:endParaRPr lang="en-US" altLang="zh-CN" sz="1700" dirty="0"/>
          </a:p>
          <a:p>
            <a:pPr lvl="1"/>
            <a:r>
              <a:rPr lang="en-US" altLang="zh-CN" sz="1700" dirty="0"/>
              <a:t>CID </a:t>
            </a:r>
            <a:r>
              <a:rPr lang="en-US" altLang="zh-CN" sz="1700" dirty="0" smtClean="0"/>
              <a:t>7001 as </a:t>
            </a:r>
            <a:r>
              <a:rPr lang="en-US" altLang="zh-CN" sz="1700" dirty="0"/>
              <a:t>in </a:t>
            </a:r>
            <a:r>
              <a:rPr lang="en-US" altLang="zh-CN" sz="1700" dirty="0" smtClean="0"/>
              <a:t>11-22/1569r0</a:t>
            </a:r>
            <a:endParaRPr lang="en-US" altLang="zh-CN" sz="1700" dirty="0"/>
          </a:p>
          <a:p>
            <a:pPr lvl="1"/>
            <a:endParaRPr lang="en-US" altLang="zh-CN" sz="1700" dirty="0"/>
          </a:p>
          <a:p>
            <a:r>
              <a:rPr lang="en-US" altLang="zh-CN" dirty="0"/>
              <a:t>Moved:  </a:t>
            </a:r>
            <a:r>
              <a:rPr lang="en-US" altLang="zh-CN" dirty="0" smtClean="0"/>
              <a:t>                                                     </a:t>
            </a:r>
            <a:r>
              <a:rPr lang="en-US" altLang="zh-CN" dirty="0"/>
              <a:t>Seconded: </a:t>
            </a:r>
            <a:endParaRPr lang="en-US" altLang="zh-CN" dirty="0" smtClean="0"/>
          </a:p>
          <a:p>
            <a:r>
              <a:rPr lang="en-US" altLang="zh-CN" dirty="0" smtClean="0"/>
              <a:t>Result:</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a:t>
            </a:r>
            <a:r>
              <a:rPr lang="en-US" dirty="0" smtClean="0"/>
              <a:t> 2022</a:t>
            </a:r>
            <a:endParaRPr lang="en-US" dirty="0"/>
          </a:p>
        </p:txBody>
      </p:sp>
    </p:spTree>
    <p:extLst>
      <p:ext uri="{BB962C8B-B14F-4D97-AF65-F5344CB8AC3E}">
        <p14:creationId xmlns:p14="http://schemas.microsoft.com/office/powerpoint/2010/main" val="1234007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#2 (CRC motion, </a:t>
            </a:r>
            <a:r>
              <a:rPr lang="en-US" altLang="zh-CN" dirty="0" smtClean="0"/>
              <a:t>4</a:t>
            </a:r>
            <a:r>
              <a:rPr lang="en-US" altLang="zh-CN" baseline="30000" dirty="0" smtClean="0"/>
              <a:t>th</a:t>
            </a:r>
            <a:r>
              <a:rPr lang="en-US" altLang="zh-CN" dirty="0" smtClean="0"/>
              <a:t> SA </a:t>
            </a:r>
            <a:r>
              <a:rPr lang="en-US" altLang="zh-CN" dirty="0"/>
              <a:t>Ballot)</a:t>
            </a:r>
            <a:endParaRPr lang="zh-CN" altLang="en-US" dirty="0"/>
          </a:p>
        </p:txBody>
      </p:sp>
      <p:sp>
        <p:nvSpPr>
          <p:cNvPr id="3" name="内容占位符 2"/>
          <p:cNvSpPr>
            <a:spLocks noGrp="1"/>
          </p:cNvSpPr>
          <p:nvPr>
            <p:ph idx="1"/>
          </p:nvPr>
        </p:nvSpPr>
        <p:spPr/>
        <p:txBody>
          <a:bodyPr/>
          <a:lstStyle/>
          <a:p>
            <a:r>
              <a:rPr lang="en-US" altLang="zh-CN" dirty="0"/>
              <a:t>Having approved comment resolutions for all of the comments received from the SA Recirculation Ballot for IEEE P802.11bd </a:t>
            </a:r>
            <a:r>
              <a:rPr lang="en-US" altLang="zh-CN" dirty="0" smtClean="0"/>
              <a:t>D6.0 </a:t>
            </a:r>
            <a:r>
              <a:rPr lang="en-US" altLang="zh-CN" dirty="0"/>
              <a:t>as contained in document </a:t>
            </a:r>
          </a:p>
          <a:p>
            <a:r>
              <a:rPr lang="en-US" altLang="zh-CN" u="sng" dirty="0">
                <a:hlinkClick r:id="rId2"/>
              </a:rPr>
              <a:t>https://</a:t>
            </a:r>
            <a:r>
              <a:rPr lang="en-US" altLang="zh-CN" u="sng" dirty="0" smtClean="0">
                <a:hlinkClick r:id="rId2"/>
              </a:rPr>
              <a:t>mentor.ieee.org/802.11/dcn/22/11-22-1433-01-00bd-tgbd-sa3-comments.xlsx</a:t>
            </a:r>
            <a:endParaRPr lang="en-US" altLang="zh-CN" u="sng" dirty="0" smtClean="0"/>
          </a:p>
          <a:p>
            <a:r>
              <a:rPr lang="en-US" altLang="zh-CN" dirty="0" smtClean="0"/>
              <a:t> </a:t>
            </a:r>
            <a:endParaRPr lang="en-US" altLang="zh-CN" dirty="0"/>
          </a:p>
          <a:p>
            <a:r>
              <a:rPr lang="en-US" altLang="zh-CN" dirty="0" smtClean="0"/>
              <a:t> instruct </a:t>
            </a:r>
            <a:r>
              <a:rPr lang="en-US" altLang="zh-CN" dirty="0"/>
              <a:t>the </a:t>
            </a:r>
            <a:r>
              <a:rPr lang="en-US" altLang="zh-CN" dirty="0" err="1"/>
              <a:t>TGbd</a:t>
            </a:r>
            <a:r>
              <a:rPr lang="en-US" altLang="zh-CN" dirty="0"/>
              <a:t> editor to incorporate all approved comment resolutions to create IEEE P802.11bd </a:t>
            </a:r>
            <a:r>
              <a:rPr lang="en-US" altLang="zh-CN" dirty="0" smtClean="0"/>
              <a:t>D7.0 </a:t>
            </a:r>
            <a:r>
              <a:rPr lang="en-US" altLang="zh-CN" dirty="0"/>
              <a:t>and approve a </a:t>
            </a:r>
            <a:r>
              <a:rPr lang="en-US" altLang="zh-CN" dirty="0" smtClean="0"/>
              <a:t>10-day </a:t>
            </a:r>
            <a:r>
              <a:rPr lang="en-US" altLang="zh-CN" dirty="0"/>
              <a:t>SA Recirculation Ballot for IEEE P802.11bd </a:t>
            </a:r>
            <a:r>
              <a:rPr lang="en-US" altLang="zh-CN" dirty="0" smtClean="0"/>
              <a:t>D7.0</a:t>
            </a:r>
            <a:endParaRPr lang="en-US" altLang="zh-CN" b="0" dirty="0"/>
          </a:p>
          <a:p>
            <a:endParaRPr lang="en-US" altLang="zh-CN" dirty="0"/>
          </a:p>
          <a:p>
            <a:r>
              <a:rPr lang="en-US" altLang="zh-CN" dirty="0"/>
              <a:t>Moved: </a:t>
            </a:r>
            <a:r>
              <a:rPr lang="en-US" altLang="zh-CN" dirty="0" smtClean="0"/>
              <a:t> </a:t>
            </a:r>
            <a:r>
              <a:rPr lang="en-US" altLang="zh-CN" dirty="0"/>
              <a:t>			Seconded</a:t>
            </a:r>
            <a:r>
              <a:rPr lang="en-US" altLang="zh-CN" dirty="0" smtClean="0"/>
              <a:t>:</a:t>
            </a:r>
          </a:p>
          <a:p>
            <a:endParaRPr lang="en-US" altLang="zh-CN" dirty="0"/>
          </a:p>
          <a:p>
            <a:r>
              <a:rPr lang="en-US" altLang="zh-CN" dirty="0"/>
              <a:t>Result: </a:t>
            </a:r>
            <a:r>
              <a:rPr lang="en-US" altLang="zh-CN" dirty="0" smtClean="0"/>
              <a:t>Y/N/A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1372353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Nov</a:t>
            </a:r>
            <a:r>
              <a:rPr lang="en-US" altLang="en-US" sz="2000" kern="0" dirty="0">
                <a:solidFill>
                  <a:schemeClr val="tx1"/>
                </a:solidFill>
                <a:cs typeface="+mn-ea"/>
                <a:sym typeface="Wingdings" panose="05000000000000000000" pitchFamily="2" charset="2"/>
              </a:rPr>
              <a:t>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endParaRPr lang="en-US" altLang="en-US" sz="2000" kern="0" dirty="0">
              <a:solidFill>
                <a:schemeClr val="tx1"/>
              </a:solidFill>
              <a:cs typeface="+mn-ea"/>
              <a:sym typeface="Wingdings" panose="05000000000000000000" pitchFamily="2" charset="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08183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 discussion</a:t>
            </a:r>
          </a:p>
          <a:p>
            <a:pPr eaLnBrk="0" hangingPunct="0">
              <a:defRPr/>
            </a:pPr>
            <a:r>
              <a:rPr lang="en-US" altLang="en-GB" dirty="0" smtClean="0"/>
              <a:t>Report to EC for conditional approval to forward draft to </a:t>
            </a:r>
            <a:r>
              <a:rPr lang="en-US" altLang="en-GB" dirty="0" err="1" smtClean="0"/>
              <a:t>RevCom</a:t>
            </a:r>
            <a:endParaRPr lang="en-US" altLang="en-GB" dirty="0" smtClean="0"/>
          </a:p>
          <a:p>
            <a:pPr lvl="1" eaLnBrk="0" hangingPunct="0">
              <a:defRPr/>
            </a:pPr>
            <a:r>
              <a:rPr lang="en-US" altLang="en-GB" dirty="0"/>
              <a:t>https://mentor.ieee.org/802.11/dcn/22/11-22-1521-00-00bd-p802-11bd-report-to-ec-on-conditional-approval-to-forward-draft-to-revcom.pptx</a:t>
            </a:r>
            <a:endParaRPr lang="en-US" altLang="en-GB" dirty="0" smtClean="0"/>
          </a:p>
          <a:p>
            <a:pPr eaLnBrk="0" hangingPunct="0">
              <a:defRPr/>
            </a:pPr>
            <a:r>
              <a:rPr lang="en-US" altLang="en-GB" dirty="0" smtClean="0"/>
              <a:t>Motions</a:t>
            </a:r>
          </a:p>
          <a:p>
            <a:pPr lvl="1" eaLnBrk="0" hangingPunct="0">
              <a:defRPr/>
            </a:pPr>
            <a:r>
              <a:rPr lang="en-US" altLang="en-GB" dirty="0" smtClean="0"/>
              <a:t>Approve report to EC </a:t>
            </a:r>
            <a:r>
              <a:rPr lang="en-US" altLang="en-GB" dirty="0" smtClean="0"/>
              <a:t>for conditional approval </a:t>
            </a:r>
            <a:r>
              <a:rPr lang="en-US" altLang="en-GB" dirty="0" smtClean="0"/>
              <a:t>of</a:t>
            </a:r>
            <a:r>
              <a:rPr lang="en-US" altLang="en-GB" dirty="0" smtClean="0"/>
              <a:t> forwarding </a:t>
            </a:r>
            <a:r>
              <a:rPr lang="en-US" altLang="en-GB" dirty="0" smtClean="0"/>
              <a:t>draft to </a:t>
            </a:r>
            <a:r>
              <a:rPr lang="en-US" altLang="en-GB" dirty="0" err="1" smtClean="0"/>
              <a:t>RevCom</a:t>
            </a:r>
            <a:endParaRPr lang="en-US" altLang="en-GB" dirty="0" smtClean="0"/>
          </a:p>
          <a:p>
            <a:pPr lvl="1" eaLnBrk="0" hangingPunct="0">
              <a:defRPr/>
            </a:pPr>
            <a:r>
              <a:rPr lang="en-US" altLang="en-GB" dirty="0" smtClean="0"/>
              <a:t>Approve to request EC to conditionally forwarding draft to </a:t>
            </a:r>
            <a:r>
              <a:rPr lang="en-US" altLang="en-GB" dirty="0" err="1" smtClean="0"/>
              <a:t>RevCom</a:t>
            </a:r>
            <a:endParaRPr lang="en-US" altLang="en-GB" dirty="0" smtClean="0"/>
          </a:p>
          <a:p>
            <a:pPr eaLnBrk="0" hangingPunct="0">
              <a:defRPr/>
            </a:pPr>
            <a:r>
              <a:rPr lang="en-US" altLang="en-GB" dirty="0" smtClean="0"/>
              <a:t>Teleconference </a:t>
            </a:r>
            <a:r>
              <a:rPr lang="en-US" altLang="en-GB" dirty="0" smtClean="0"/>
              <a:t>Plan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(Report to EC)</a:t>
            </a:r>
            <a:endParaRPr lang="zh-CN" altLang="en-US" dirty="0"/>
          </a:p>
        </p:txBody>
      </p:sp>
      <p:sp>
        <p:nvSpPr>
          <p:cNvPr id="3" name="内容占位符 2"/>
          <p:cNvSpPr>
            <a:spLocks noGrp="1"/>
          </p:cNvSpPr>
          <p:nvPr>
            <p:ph idx="1"/>
          </p:nvPr>
        </p:nvSpPr>
        <p:spPr>
          <a:xfrm>
            <a:off x="914400" y="1981200"/>
            <a:ext cx="10361613" cy="4267126"/>
          </a:xfrm>
        </p:spPr>
        <p:txBody>
          <a:bodyPr/>
          <a:lstStyle/>
          <a:p>
            <a:r>
              <a:rPr lang="en-US" altLang="zh-CN" sz="2000" dirty="0">
                <a:sym typeface="+mn-ea"/>
              </a:rPr>
              <a:t>Approve </a:t>
            </a:r>
            <a:r>
              <a:rPr lang="en-US" altLang="zh-CN" sz="2000" dirty="0" smtClean="0">
                <a:sym typeface="+mn-ea"/>
              </a:rPr>
              <a:t>the document </a:t>
            </a:r>
          </a:p>
          <a:p>
            <a:pPr lvl="1"/>
            <a:r>
              <a:rPr lang="en-US" altLang="zh-CN" sz="1700" dirty="0">
                <a:sym typeface="+mn-ea"/>
                <a:hlinkClick r:id="rId2"/>
              </a:rPr>
              <a:t>https://</a:t>
            </a:r>
            <a:r>
              <a:rPr lang="en-US" altLang="zh-CN" sz="1700" dirty="0" smtClean="0">
                <a:sym typeface="+mn-ea"/>
                <a:hlinkClick r:id="rId2"/>
              </a:rPr>
              <a:t>mentor.ieee.org/802.11/dcn/22/11-22-1521-00-00bd-p802-11bd-report-to-ec-on-conditional-approval-to-forward-draft-to-revcom.pptx</a:t>
            </a:r>
            <a:endParaRPr lang="en-US" altLang="zh-CN" sz="1700" dirty="0" smtClean="0">
              <a:sym typeface="+mn-ea"/>
            </a:endParaRPr>
          </a:p>
          <a:p>
            <a:r>
              <a:rPr lang="en-US" altLang="zh-CN" sz="2000" dirty="0" smtClean="0">
                <a:sym typeface="+mn-ea"/>
              </a:rPr>
              <a:t>as the report </a:t>
            </a:r>
            <a:r>
              <a:rPr lang="en-US" altLang="zh-CN" sz="2000" dirty="0">
                <a:sym typeface="+mn-ea"/>
              </a:rPr>
              <a:t>to EC on Conditional </a:t>
            </a:r>
            <a:r>
              <a:rPr lang="en-US" altLang="zh-CN" sz="2000" dirty="0" smtClean="0">
                <a:sym typeface="+mn-ea"/>
              </a:rPr>
              <a:t>approval of forwarding IEEE P802.11bd to </a:t>
            </a:r>
            <a:r>
              <a:rPr lang="en-US" altLang="zh-CN" sz="2000" dirty="0" err="1" smtClean="0">
                <a:sym typeface="+mn-ea"/>
              </a:rPr>
              <a:t>RevCom</a:t>
            </a:r>
            <a:r>
              <a:rPr lang="en-US" altLang="zh-CN" sz="2000" dirty="0" smtClean="0">
                <a:sym typeface="+mn-ea"/>
              </a:rPr>
              <a:t> and </a:t>
            </a:r>
            <a:r>
              <a:rPr lang="en-US" altLang="zh-CN" sz="2000" dirty="0">
                <a:sym typeface="+mn-ea"/>
              </a:rPr>
              <a:t>grant the </a:t>
            </a:r>
            <a:r>
              <a:rPr lang="en-US" altLang="zh-CN" sz="2000" dirty="0" err="1">
                <a:sym typeface="+mn-ea"/>
              </a:rPr>
              <a:t>TGbd</a:t>
            </a:r>
            <a:r>
              <a:rPr lang="en-US" altLang="zh-CN" sz="2000" dirty="0">
                <a:sym typeface="+mn-ea"/>
              </a:rPr>
              <a:t> chair editorial license</a:t>
            </a:r>
          </a:p>
          <a:p>
            <a:endParaRPr lang="en-US" altLang="zh-CN" sz="2000" dirty="0"/>
          </a:p>
          <a:p>
            <a:endParaRPr lang="en-US" altLang="zh-CN" sz="2000" dirty="0" smtClean="0"/>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Moved: Bo Sun			Seconded</a:t>
            </a:r>
            <a:r>
              <a:rPr lang="en-US" altLang="zh-CN" sz="2000" dirty="0" smtClean="0">
                <a:latin typeface="Calibri" panose="020F0502020204030204" pitchFamily="34" charset="0"/>
                <a:cs typeface="Calibri" panose="020F0502020204030204" pitchFamily="34" charset="0"/>
              </a:rPr>
              <a:t>:</a:t>
            </a: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Result: </a:t>
            </a:r>
            <a:r>
              <a:rPr lang="en-US" altLang="zh-CN" sz="2000" dirty="0" smtClean="0">
                <a:latin typeface="Calibri" panose="020F0502020204030204" pitchFamily="34" charset="0"/>
                <a:cs typeface="Calibri" panose="020F0502020204030204" pitchFamily="34" charset="0"/>
              </a:rPr>
              <a:t>Y/N/A</a:t>
            </a:r>
            <a:endParaRPr lang="zh-CN" altLang="en-US" sz="200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3050865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(Conditional approval of forwarding the draft to </a:t>
            </a:r>
            <a:r>
              <a:rPr lang="en-US" altLang="zh-CN" dirty="0" err="1" smtClean="0"/>
              <a:t>RevCom</a:t>
            </a:r>
            <a:r>
              <a:rPr lang="en-US" altLang="zh-CN" dirty="0" smtClean="0"/>
              <a:t>)</a:t>
            </a:r>
            <a:endParaRPr lang="zh-CN" altLang="en-US" dirty="0"/>
          </a:p>
        </p:txBody>
      </p:sp>
      <p:sp>
        <p:nvSpPr>
          <p:cNvPr id="3" name="内容占位符 2"/>
          <p:cNvSpPr>
            <a:spLocks noGrp="1"/>
          </p:cNvSpPr>
          <p:nvPr>
            <p:ph idx="1"/>
          </p:nvPr>
        </p:nvSpPr>
        <p:spPr>
          <a:xfrm>
            <a:off x="914400" y="1981200"/>
            <a:ext cx="10361613" cy="4267126"/>
          </a:xfrm>
        </p:spPr>
        <p:txBody>
          <a:bodyPr/>
          <a:lstStyle/>
          <a:p>
            <a:r>
              <a:rPr lang="en-US" altLang="zh-CN" sz="2000" dirty="0">
                <a:sym typeface="+mn-ea"/>
              </a:rPr>
              <a:t>Approve a </a:t>
            </a:r>
            <a:r>
              <a:rPr lang="en-US" altLang="zh-CN" sz="2000" dirty="0" smtClean="0">
                <a:sym typeface="+mn-ea"/>
              </a:rPr>
              <a:t>WG motion to request the IEEE 802 EC to conditionally approve forwarding IEEE P802.11bd to </a:t>
            </a:r>
            <a:r>
              <a:rPr lang="en-US" altLang="zh-CN" sz="2000" dirty="0" err="1" smtClean="0">
                <a:sym typeface="+mn-ea"/>
              </a:rPr>
              <a:t>RevCom</a:t>
            </a:r>
            <a:endParaRPr lang="en-US" altLang="zh-CN" sz="2000" dirty="0">
              <a:sym typeface="+mn-ea"/>
            </a:endParaRPr>
          </a:p>
          <a:p>
            <a:endParaRPr lang="en-US" altLang="zh-CN" sz="2000" dirty="0"/>
          </a:p>
          <a:p>
            <a:endParaRPr lang="en-US" altLang="zh-CN" sz="2000" dirty="0" smtClean="0"/>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Moved: Bo Sun			Seconded</a:t>
            </a:r>
            <a:r>
              <a:rPr lang="en-US" altLang="zh-CN" sz="2000" dirty="0" smtClean="0">
                <a:latin typeface="Calibri" panose="020F0502020204030204" pitchFamily="34" charset="0"/>
                <a:cs typeface="Calibri" panose="020F0502020204030204" pitchFamily="34" charset="0"/>
              </a:rPr>
              <a:t>:</a:t>
            </a: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Result: </a:t>
            </a:r>
            <a:r>
              <a:rPr lang="en-US" altLang="zh-CN" sz="2000" dirty="0" smtClean="0">
                <a:latin typeface="Calibri" panose="020F0502020204030204" pitchFamily="34" charset="0"/>
                <a:cs typeface="Calibri" panose="020F0502020204030204" pitchFamily="34" charset="0"/>
              </a:rPr>
              <a:t>Y/N/A</a:t>
            </a:r>
            <a:endParaRPr lang="zh-CN" altLang="en-US" sz="200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a:t>
            </a:r>
            <a:r>
              <a:rPr lang="en-US" dirty="0" smtClean="0"/>
              <a:t> 2022</a:t>
            </a:r>
            <a:endParaRPr lang="en-US" dirty="0"/>
          </a:p>
        </p:txBody>
      </p:sp>
    </p:spTree>
    <p:extLst>
      <p:ext uri="{BB962C8B-B14F-4D97-AF65-F5344CB8AC3E}">
        <p14:creationId xmlns:p14="http://schemas.microsoft.com/office/powerpoint/2010/main" val="281714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TBD</a:t>
            </a: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139294</TotalTime>
  <Words>2278</Words>
  <Application>Microsoft Office PowerPoint</Application>
  <PresentationFormat>宽屏</PresentationFormat>
  <Paragraphs>388</Paragraphs>
  <Slides>30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Suggested Best Practices in Mix-mode Meetings</vt:lpstr>
      <vt:lpstr>Registration for the September 802.11 interim session</vt:lpstr>
      <vt:lpstr>TGbd Documents Update</vt:lpstr>
      <vt:lpstr>Current TGbd Timeline</vt:lpstr>
      <vt:lpstr>Submission List (Call for submissions)</vt:lpstr>
      <vt:lpstr>TGbd Session Plan during IEEE 802.11 Sep interim 2022</vt:lpstr>
      <vt:lpstr>IEEE 802.11 TGbd Session During IEEE 802.11 Sep Interim 2022</vt:lpstr>
      <vt:lpstr>PowerPoint 演示文稿</vt:lpstr>
      <vt:lpstr>2nd Round SA Re-circulation Ballot Result</vt:lpstr>
      <vt:lpstr>Approval of TGbd meeting minutes</vt:lpstr>
      <vt:lpstr>Motion #1 (CRC CR motion)</vt:lpstr>
      <vt:lpstr>Motion #2 (CRC motion, 4th SA Ballot)</vt:lpstr>
      <vt:lpstr>TGbd Timeline</vt:lpstr>
      <vt:lpstr>IEEE 802.11 TGbd Session During IEEE 802.11 Sep Interim 2022</vt:lpstr>
      <vt:lpstr>PowerPoint 演示文稿</vt:lpstr>
      <vt:lpstr>Motion #3 (Report to EC)</vt:lpstr>
      <vt:lpstr>Motion #4 (Conditional approval of forwarding the draft to RevCom)</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5514</cp:revision>
  <cp:lastPrinted>2014-11-04T15:04:00Z</cp:lastPrinted>
  <dcterms:created xsi:type="dcterms:W3CDTF">2007-04-17T18:10:00Z</dcterms:created>
  <dcterms:modified xsi:type="dcterms:W3CDTF">2022-09-12T15:48:47Z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