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1246" r:id="rId16"/>
    <p:sldId id="1229" r:id="rId17"/>
    <p:sldId id="885" r:id="rId18"/>
    <p:sldId id="935" r:id="rId19"/>
    <p:sldId id="1107" r:id="rId20"/>
    <p:sldId id="753" r:id="rId21"/>
    <p:sldId id="1142" r:id="rId22"/>
    <p:sldId id="1248" r:id="rId23"/>
    <p:sldId id="1188" r:id="rId24"/>
    <p:sldId id="1247" r:id="rId25"/>
    <p:sldId id="1181" r:id="rId26"/>
    <p:sldId id="1232" r:id="rId27"/>
    <p:sldId id="1230" r:id="rId2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7" autoAdjust="0"/>
    <p:restoredTop sz="95405"/>
  </p:normalViewPr>
  <p:slideViewPr>
    <p:cSldViewPr showGuides="1">
      <p:cViewPr varScale="1">
        <p:scale>
          <a:sx n="67" d="100"/>
          <a:sy n="67" d="100"/>
        </p:scale>
        <p:origin x="632"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/1290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ec/dcn/22/ec-22-0118-01-00EC-2022-july-ieee-802-mixed-mode-plenary-meeting-av-training.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2/11-22-1096-00-00bd-ieee-802-11bd-july-2022-plenary-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a:t>
            </a:r>
            <a:r>
              <a:rPr lang="en-US" altLang="en-US" kern="0" noProof="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2022-8-18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545"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a:t>
            </a:r>
            <a:r>
              <a:rPr lang="en-US" altLang="zh-CN" dirty="0" smtClean="0"/>
              <a:t>Teleconference and 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New Motion Rules for WG/TG </a:t>
            </a:r>
            <a:r>
              <a:rPr lang="en-US" altLang="zh-CN" dirty="0" smtClean="0"/>
              <a:t>Teleconferences and e-meeting</a:t>
            </a:r>
            <a:endParaRPr lang="en-US" altLang="zh-CN" dirty="0"/>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p:txBody>
          <a:bodyPr/>
          <a:lstStyle/>
          <a:p>
            <a:pPr marL="457200" indent="-457200">
              <a:buAutoNum type="arabicPeriod"/>
            </a:pPr>
            <a:r>
              <a:rPr lang="en-US" altLang="zh-CN" dirty="0"/>
              <a:t>One central laptop/computer per meeting connects at head table.</a:t>
            </a:r>
          </a:p>
          <a:p>
            <a:pPr marL="457200" indent="-457200">
              <a:buAutoNum type="arabicPeriod"/>
            </a:pPr>
            <a:r>
              <a:rPr lang="en-US" altLang="zh-CN" dirty="0"/>
              <a:t>Local speakers queue/speak only at microphone</a:t>
            </a:r>
          </a:p>
          <a:p>
            <a:pPr marL="457200" indent="-457200">
              <a:buAutoNum type="arabicPeriod"/>
            </a:pPr>
            <a:r>
              <a:rPr lang="en-US" altLang="zh-CN" dirty="0"/>
              <a:t>Presenters have chair (central laptop) share the presentation</a:t>
            </a:r>
          </a:p>
          <a:p>
            <a:pPr marL="457200" indent="-457200">
              <a:buAutoNum type="arabicPeriod"/>
            </a:pPr>
            <a:r>
              <a:rPr lang="en-US" altLang="zh-CN" dirty="0"/>
              <a:t>Local attendees when logged into WebEx SHOULD </a:t>
            </a:r>
            <a:r>
              <a:rPr lang="en-US" altLang="zh-CN" dirty="0">
                <a:solidFill>
                  <a:srgbClr val="C00000"/>
                </a:solidFill>
              </a:rPr>
              <a:t>NOT connect Audio.</a:t>
            </a:r>
          </a:p>
          <a:p>
            <a:pPr marL="457200" indent="-457200">
              <a:buAutoNum type="arabicPeriod"/>
            </a:pPr>
            <a:r>
              <a:rPr lang="en-US" altLang="zh-CN" dirty="0">
                <a:solidFill>
                  <a:schemeClr val="tx1"/>
                </a:solidFill>
              </a:rPr>
              <a:t>When Starting a meeting the host should do the following:</a:t>
            </a:r>
          </a:p>
          <a:p>
            <a:pPr marL="857250" lvl="1" indent="-457200">
              <a:buAutoNum type="arabicPeriod"/>
            </a:pPr>
            <a:r>
              <a:rPr lang="en-US" altLang="zh-CN" dirty="0">
                <a:solidFill>
                  <a:schemeClr val="tx1"/>
                </a:solidFill>
              </a:rPr>
              <a:t>Select “Meeting” -&gt; “Meeting Options” -&gt; [Disable] “Allow Participant to turn on Video”</a:t>
            </a:r>
          </a:p>
          <a:p>
            <a:pPr marL="857250" lvl="1" indent="-457200">
              <a:buAutoNum type="arabicPeriod"/>
            </a:pPr>
            <a:r>
              <a:rPr lang="en-US" altLang="zh-CN" dirty="0">
                <a:solidFill>
                  <a:schemeClr val="tx1"/>
                </a:solidFill>
              </a:rPr>
              <a:t>Select “Participant” -&gt; [Enable] “Mute on Entry”.</a:t>
            </a:r>
          </a:p>
          <a:p>
            <a:pPr marL="457200" indent="-457200">
              <a:buAutoNum type="arabicPeriod"/>
            </a:pPr>
            <a:r>
              <a:rPr lang="en-US" altLang="zh-CN" dirty="0">
                <a:solidFill>
                  <a:schemeClr val="tx1"/>
                </a:solidFill>
              </a:rPr>
              <a:t>Most rooms need only one USB port. Some will need an 1/8” speaker port</a:t>
            </a:r>
          </a:p>
          <a:p>
            <a:pPr marL="857250" lvl="1" indent="-457200">
              <a:buAutoNum type="arabicPeriod"/>
            </a:pPr>
            <a:r>
              <a:rPr lang="en-US" altLang="zh-CN" dirty="0">
                <a:solidFill>
                  <a:schemeClr val="tx1"/>
                </a:solidFill>
              </a:rPr>
              <a:t>If this is a problem in a room you’re assigned, let Dawn at Face to Face Events know</a:t>
            </a:r>
            <a:r>
              <a:rPr lang="en-US" altLang="zh-CN" dirty="0" smtClean="0">
                <a:solidFill>
                  <a:schemeClr val="tx1"/>
                </a:solidFill>
              </a:rPr>
              <a:t>.</a:t>
            </a:r>
            <a:endParaRPr lang="en-US" altLang="zh-CN" dirty="0">
              <a:solidFill>
                <a:schemeClr val="tx1"/>
              </a:solidFill>
            </a:endParaRPr>
          </a:p>
          <a:p>
            <a:pPr marL="857250" lvl="1" indent="-457200">
              <a:buAutoNum type="arabicPeriod"/>
            </a:pPr>
            <a:endParaRPr lang="en-US" altLang="zh-CN" dirty="0">
              <a:solidFill>
                <a:schemeClr val="tx1"/>
              </a:solidFill>
            </a:endParaRPr>
          </a:p>
          <a:p>
            <a:pPr marL="99695" indent="0"/>
            <a:endParaRPr lang="en-US" altLang="zh-CN" dirty="0" smtClean="0">
              <a:solidFill>
                <a:schemeClr val="tx1"/>
              </a:solidFill>
            </a:endParaRPr>
          </a:p>
          <a:p>
            <a:pPr marL="99695" indent="0"/>
            <a:r>
              <a:rPr lang="en-US" altLang="zh-CN" dirty="0" smtClean="0">
                <a:solidFill>
                  <a:schemeClr val="tx1"/>
                </a:solidFill>
              </a:rPr>
              <a:t>Reference:</a:t>
            </a:r>
          </a:p>
          <a:p>
            <a:pPr marL="99695" indent="0"/>
            <a:r>
              <a:rPr lang="en-US" altLang="zh-CN" b="0" u="sng" dirty="0">
                <a:hlinkClick r:id="rId2"/>
              </a:rPr>
              <a:t>https://</a:t>
            </a:r>
            <a:r>
              <a:rPr lang="en-US" altLang="zh-CN" b="0" u="sng" dirty="0" smtClean="0">
                <a:hlinkClick r:id="rId2"/>
              </a:rPr>
              <a:t>mentor.ieee.org/802-ec/dcn/22/ec-22-0118-01-00EC-2022-july-ieee-802-mixed-mode-plenary-meeting-av-training.pptx</a:t>
            </a:r>
            <a:endParaRPr lang="en-US" altLang="zh-CN" b="0" u="sng" dirty="0" smtClean="0"/>
          </a:p>
          <a:p>
            <a:pPr marL="99695" indent="0"/>
            <a:endParaRPr lang="en-US" altLang="zh-CN" b="0" u="sng"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Aug </a:t>
            </a:r>
            <a:r>
              <a:rPr lang="en-US" dirty="0" smtClean="0"/>
              <a:t>2022</a:t>
            </a:r>
            <a:endParaRPr lang="en-US" dirty="0"/>
          </a:p>
        </p:txBody>
      </p:sp>
    </p:spTree>
    <p:extLst>
      <p:ext uri="{BB962C8B-B14F-4D97-AF65-F5344CB8AC3E}">
        <p14:creationId xmlns:p14="http://schemas.microsoft.com/office/powerpoint/2010/main" val="4215464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Registration for the </a:t>
            </a:r>
            <a:r>
              <a:rPr lang="en-US" altLang="zh-CN" sz="3200" dirty="0" smtClean="0"/>
              <a:t>September </a:t>
            </a:r>
            <a:r>
              <a:rPr lang="en-US" altLang="zh-CN" sz="3200" dirty="0" smtClean="0"/>
              <a:t>802.11 </a:t>
            </a:r>
            <a:r>
              <a:rPr lang="en-US" altLang="zh-CN" sz="3200" dirty="0" smtClean="0"/>
              <a:t>interim </a:t>
            </a:r>
            <a:r>
              <a:rPr lang="en-US" altLang="zh-CN" sz="3200" dirty="0" smtClean="0"/>
              <a:t>session</a:t>
            </a:r>
            <a:endParaRPr lang="zh-CN" altLang="en-US" sz="3200" dirty="0"/>
          </a:p>
        </p:txBody>
      </p:sp>
      <p:sp>
        <p:nvSpPr>
          <p:cNvPr id="3" name="内容占位符 2"/>
          <p:cNvSpPr>
            <a:spLocks noGrp="1"/>
          </p:cNvSpPr>
          <p:nvPr>
            <p:ph idx="1"/>
          </p:nvPr>
        </p:nvSpPr>
        <p:spPr>
          <a:xfrm>
            <a:off x="762140" y="1981200"/>
            <a:ext cx="10820252" cy="4113213"/>
          </a:xfrm>
        </p:spPr>
        <p:txBody>
          <a:bodyPr/>
          <a:lstStyle/>
          <a:p>
            <a:pPr>
              <a:buFont typeface="Arial" panose="020B0604020202020204" pitchFamily="34" charset="0"/>
              <a:buChar char="•"/>
            </a:pPr>
            <a:r>
              <a:rPr lang="en-US" altLang="zh-CN" sz="2400" dirty="0"/>
              <a:t>This meeting is part of the September 802 wireless interim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whether attending in-person or remotely</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a:hlinkClick r:id="rId2"/>
              </a:rPr>
              <a:t>https://web.cvent.com/event/ae5c1e5a-6074-492a-9cd7-16b5ddc15864/summary</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a:p>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 </a:t>
            </a:r>
            <a:r>
              <a:rPr lang="en-US" altLang="zh-CN" dirty="0" smtClean="0"/>
              <a:t>2022</a:t>
            </a:r>
            <a:endParaRPr lang="en-US" dirty="0"/>
          </a:p>
        </p:txBody>
      </p:sp>
    </p:spTree>
    <p:extLst>
      <p:ext uri="{BB962C8B-B14F-4D97-AF65-F5344CB8AC3E}">
        <p14:creationId xmlns:p14="http://schemas.microsoft.com/office/powerpoint/2010/main" val="434093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3683214391"/>
              </p:ext>
            </p:extLst>
          </p:nvPr>
        </p:nvGraphicFramePr>
        <p:xfrm>
          <a:off x="750898" y="1600248"/>
          <a:ext cx="10668000" cy="4450080"/>
        </p:xfrm>
        <a:graphic>
          <a:graphicData uri="http://schemas.openxmlformats.org/drawingml/2006/table">
            <a:tbl>
              <a:tblPr firstRow="1" bandRow="1">
                <a:tableStyleId>{5C22544A-7EE6-4342-B048-85BDC9FD1C3A}</a:tableStyleId>
              </a:tblPr>
              <a:tblGrid>
                <a:gridCol w="2667068"/>
                <a:gridCol w="8000932"/>
              </a:tblGrid>
              <a:tr h="192026">
                <a:tc>
                  <a:txBody>
                    <a:bodyPr/>
                    <a:lstStyle/>
                    <a:p>
                      <a:r>
                        <a:rPr lang="en-US" altLang="zh-CN" sz="1200" dirty="0" smtClean="0"/>
                        <a:t>TG Documents</a:t>
                      </a:r>
                    </a:p>
                  </a:txBody>
                  <a:tcPr/>
                </a:tc>
                <a:tc>
                  <a:txBody>
                    <a:bodyPr/>
                    <a:lstStyle/>
                    <a:p>
                      <a:r>
                        <a:rPr lang="en-US" altLang="zh-CN" sz="1200" dirty="0" smtClean="0"/>
                        <a:t>Latest</a:t>
                      </a:r>
                      <a:r>
                        <a:rPr lang="en-US" altLang="zh-CN" sz="1200" baseline="0" dirty="0" smtClean="0"/>
                        <a:t> Revision</a:t>
                      </a:r>
                      <a:endParaRPr lang="en-US" altLang="zh-CN" sz="1200" dirty="0" smtClean="0"/>
                    </a:p>
                  </a:txBody>
                  <a:tcPr/>
                </a:tc>
              </a:tr>
              <a:tr h="160355">
                <a:tc>
                  <a:txBody>
                    <a:bodyPr/>
                    <a:lstStyle/>
                    <a:p>
                      <a:r>
                        <a:rPr lang="en-US" altLang="zh-CN" sz="1000" dirty="0" smtClean="0"/>
                        <a:t>Definition and requirements</a:t>
                      </a:r>
                    </a:p>
                  </a:txBody>
                  <a:tcPr/>
                </a:tc>
                <a:tc>
                  <a:txBody>
                    <a:bodyPr/>
                    <a:lstStyle/>
                    <a:p>
                      <a:r>
                        <a:rPr lang="en-US" altLang="zh-CN" sz="1000" dirty="0" smtClean="0"/>
                        <a:t>11-19/0202r1</a:t>
                      </a:r>
                    </a:p>
                  </a:txBody>
                  <a:tcPr/>
                </a:tc>
              </a:tr>
              <a:tr h="160689">
                <a:tc>
                  <a:txBody>
                    <a:bodyPr/>
                    <a:lstStyle/>
                    <a:p>
                      <a:r>
                        <a:rPr lang="en-US" altLang="zh-CN" sz="1000" dirty="0" smtClean="0"/>
                        <a:t>Selection Procedure document</a:t>
                      </a:r>
                    </a:p>
                  </a:txBody>
                  <a:tcPr/>
                </a:tc>
                <a:tc>
                  <a:txBody>
                    <a:bodyPr/>
                    <a:lstStyle/>
                    <a:p>
                      <a:r>
                        <a:rPr lang="en-US" altLang="zh-CN" sz="1000" dirty="0" smtClean="0">
                          <a:solidFill>
                            <a:schemeClr val="tx1"/>
                          </a:solidFill>
                        </a:rPr>
                        <a:t>11-19/0030r6</a:t>
                      </a:r>
                    </a:p>
                  </a:txBody>
                  <a:tcPr/>
                </a:tc>
              </a:tr>
              <a:tr h="160355">
                <a:tc>
                  <a:txBody>
                    <a:bodyPr/>
                    <a:lstStyle/>
                    <a:p>
                      <a:r>
                        <a:rPr lang="en-US" altLang="zh-CN" sz="1000" dirty="0" smtClean="0"/>
                        <a:t>Functional Requirement document</a:t>
                      </a:r>
                    </a:p>
                  </a:txBody>
                  <a:tcPr/>
                </a:tc>
                <a:tc>
                  <a:txBody>
                    <a:bodyPr/>
                    <a:lstStyle/>
                    <a:p>
                      <a:r>
                        <a:rPr lang="en-US" altLang="zh-CN" sz="1000" dirty="0" smtClean="0">
                          <a:solidFill>
                            <a:schemeClr val="tx1"/>
                          </a:solidFill>
                        </a:rPr>
                        <a:t>11-19/0495r3</a:t>
                      </a:r>
                    </a:p>
                  </a:txBody>
                  <a:tcPr/>
                </a:tc>
              </a:tr>
              <a:tr h="160355">
                <a:tc>
                  <a:txBody>
                    <a:bodyPr/>
                    <a:lstStyle/>
                    <a:p>
                      <a:r>
                        <a:rPr lang="en-US" altLang="zh-CN" sz="1000" dirty="0" smtClean="0"/>
                        <a:t>Spec Framework document</a:t>
                      </a:r>
                    </a:p>
                  </a:txBody>
                  <a:tcPr/>
                </a:tc>
                <a:tc>
                  <a:txBody>
                    <a:bodyPr/>
                    <a:lstStyle/>
                    <a:p>
                      <a:r>
                        <a:rPr lang="en-US" altLang="zh-CN" sz="1000" dirty="0" smtClean="0">
                          <a:solidFill>
                            <a:schemeClr val="tx1"/>
                          </a:solidFill>
                        </a:rPr>
                        <a:t>11-19/0497r7</a:t>
                      </a:r>
                    </a:p>
                  </a:txBody>
                  <a:tcPr/>
                </a:tc>
              </a:tr>
              <a:tr h="160689">
                <a:tc>
                  <a:txBody>
                    <a:bodyPr/>
                    <a:lstStyle/>
                    <a:p>
                      <a:r>
                        <a:rPr lang="en-US" altLang="zh-CN" sz="1000" dirty="0" smtClean="0"/>
                        <a:t>Liaison response to IEEE VT/ITS</a:t>
                      </a:r>
                      <a:r>
                        <a:rPr lang="en-US" altLang="zh-CN" sz="1000" baseline="0" dirty="0" smtClean="0"/>
                        <a:t> 1609 WG</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11-19/0437r3</a:t>
                      </a:r>
                    </a:p>
                  </a:txBody>
                  <a:tcPr/>
                </a:tc>
              </a:tr>
              <a:tr h="160355">
                <a:tc>
                  <a:txBody>
                    <a:bodyPr/>
                    <a:lstStyle/>
                    <a:p>
                      <a:r>
                        <a:rPr lang="en-US" altLang="zh-CN" sz="1000" dirty="0" smtClean="0"/>
                        <a:t>Liaison response</a:t>
                      </a:r>
                      <a:r>
                        <a:rPr lang="en-US" altLang="zh-CN" sz="1000" baseline="0" dirty="0" smtClean="0"/>
                        <a:t> to ITU-T CITS</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11-19/0843r0</a:t>
                      </a:r>
                    </a:p>
                  </a:txBody>
                  <a:tcPr/>
                </a:tc>
              </a:tr>
              <a:tr h="160689">
                <a:tc>
                  <a:txBody>
                    <a:bodyPr/>
                    <a:lstStyle/>
                    <a:p>
                      <a:r>
                        <a:rPr lang="en-US" altLang="zh-CN" sz="1000" dirty="0" err="1" smtClean="0"/>
                        <a:t>TBbd</a:t>
                      </a:r>
                      <a:r>
                        <a:rPr lang="en-US" altLang="zh-CN" sz="1000" baseline="0" dirty="0" smtClean="0"/>
                        <a:t> FRD/SFD Motion Booklet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11-19/0514r14</a:t>
                      </a:r>
                    </a:p>
                  </a:txBody>
                  <a:tcPr/>
                </a:tc>
              </a:tr>
              <a:tr h="160355">
                <a:tc>
                  <a:txBody>
                    <a:bodyPr/>
                    <a:lstStyle/>
                    <a:p>
                      <a:r>
                        <a:rPr lang="en-US" altLang="zh-CN" sz="1000" dirty="0" err="1" smtClean="0"/>
                        <a:t>TGbd</a:t>
                      </a:r>
                      <a:r>
                        <a:rPr lang="en-US" altLang="zh-CN" sz="1000" dirty="0" smtClean="0"/>
                        <a:t> Use Case</a:t>
                      </a:r>
                      <a:r>
                        <a:rPr lang="en-US" altLang="zh-CN" sz="1000" baseline="0" dirty="0" smtClean="0"/>
                        <a:t> document</a:t>
                      </a:r>
                      <a:endParaRPr lang="en-US" altLang="zh-CN" sz="10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11-19/1342r1</a:t>
                      </a:r>
                    </a:p>
                  </a:txBody>
                  <a:tcPr/>
                </a:tc>
              </a:tr>
              <a:tr h="160355">
                <a:tc>
                  <a:txBody>
                    <a:bodyPr/>
                    <a:lstStyle/>
                    <a:p>
                      <a:pPr>
                        <a:buNone/>
                      </a:pPr>
                      <a:r>
                        <a:rPr lang="en-US" altLang="zh-CN" sz="1000" dirty="0" smtClean="0"/>
                        <a:t>Teleconference/meeting </a:t>
                      </a:r>
                      <a:r>
                        <a:rPr lang="en-US" altLang="zh-CN" sz="1000" dirty="0"/>
                        <a:t>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11-20/0774r10, </a:t>
                      </a:r>
                      <a:r>
                        <a:rPr lang="en-US" altLang="zh-CN" sz="1000" dirty="0" smtClean="0">
                          <a:solidFill>
                            <a:schemeClr val="tx1"/>
                          </a:solidFill>
                        </a:rPr>
                        <a:t>11-20/1164r7, 11-20/1352r9, 11-20/1561r7, 11-20/1806r2, 11-20/1891r0, 11-20/1923r11, 11-21/0177r2, 11-21/0207r8, 11-21/0595r3, 11-21/0597r7, 11-21/0904r1, 11-21/0941r2, 11-21/1303r4, 11-21/1326r8,</a:t>
                      </a:r>
                      <a:r>
                        <a:rPr lang="en-US" altLang="zh-CN" sz="1000" baseline="0" dirty="0" smtClean="0">
                          <a:solidFill>
                            <a:schemeClr val="tx1"/>
                          </a:solidFill>
                        </a:rPr>
                        <a:t> 11-21/1622r4, 11-21/1623r4, 11-21/1998r2, 11-21/1999r3, 11-21/2000r4, 11-22/0283r3, 11-22/0284r3, 11-22/0588r2, 11-22/0615r4, </a:t>
                      </a:r>
                      <a:r>
                        <a:rPr lang="en-US" altLang="zh-CN" sz="1000" baseline="0" dirty="0" smtClean="0">
                          <a:solidFill>
                            <a:schemeClr val="tx1"/>
                          </a:solidFill>
                        </a:rPr>
                        <a:t>11-22/0849r2, 11-22/1191r2</a:t>
                      </a:r>
                      <a:r>
                        <a:rPr lang="en-US" altLang="zh-CN" sz="1000" baseline="0" dirty="0" smtClean="0">
                          <a:solidFill>
                            <a:srgbClr val="0070C0"/>
                          </a:solidFill>
                        </a:rPr>
                        <a:t>, 11-22/1290</a:t>
                      </a:r>
                      <a:endParaRPr lang="en-US" altLang="zh-CN" sz="1000" dirty="0" smtClean="0">
                        <a:solidFill>
                          <a:srgbClr val="0070C0"/>
                        </a:solidFill>
                        <a:sym typeface="+mn-ea"/>
                      </a:endParaRPr>
                    </a:p>
                  </a:txBody>
                  <a:tcPr/>
                </a:tc>
              </a:tr>
              <a:tr h="160355">
                <a:tc>
                  <a:txBody>
                    <a:bodyPr/>
                    <a:lstStyle/>
                    <a:p>
                      <a:r>
                        <a:rPr lang="en-US" altLang="zh-CN" sz="1000" dirty="0" smtClean="0"/>
                        <a:t>Teleconference/meeting </a:t>
                      </a:r>
                      <a:r>
                        <a:rPr lang="en-US" altLang="zh-CN" sz="1000" dirty="0"/>
                        <a:t>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sym typeface="+mn-ea"/>
                        </a:rPr>
                        <a:t>11-20/0276r11, 11-20/1105r8, 11-20/1489r1, 11-20/1655r3, 11-20/1775r1, 11-20/1907r1, 11-21/0068r0,</a:t>
                      </a:r>
                      <a:r>
                        <a:rPr lang="en-US" altLang="zh-CN" sz="1000" baseline="0" dirty="0" smtClean="0">
                          <a:solidFill>
                            <a:schemeClr val="tx1"/>
                          </a:solidFill>
                          <a:sym typeface="+mn-ea"/>
                        </a:rPr>
                        <a:t> </a:t>
                      </a:r>
                      <a:r>
                        <a:rPr lang="en-US" altLang="zh-CN" sz="1000" dirty="0" smtClean="0">
                          <a:solidFill>
                            <a:schemeClr val="tx1"/>
                          </a:solidFill>
                          <a:sym typeface="+mn-ea"/>
                        </a:rPr>
                        <a:t>11-21/0117r0, 11-21/0327r0, 11-21/0453r0, 11-21/0454r0, 11-21/0565r0,</a:t>
                      </a:r>
                      <a:r>
                        <a:rPr lang="en-US" altLang="zh-CN" sz="1000" baseline="0" dirty="0" smtClean="0">
                          <a:solidFill>
                            <a:schemeClr val="tx1"/>
                          </a:solidFill>
                          <a:sym typeface="+mn-ea"/>
                        </a:rPr>
                        <a:t> 11-21/0655r0, 11-21/0806r0, 11-21/0889r0, 11-21/1138r0, 11-21/1468r0, 11-21/1544r0, 11-21/1769r0, 11/21/1863r0, 11-22/0167r0, 11-22/0416r0, 11-22/0500r0, 11-22/0635r0, 11-22/0778r0, 11-22/0896r0</a:t>
                      </a:r>
                      <a:endParaRPr lang="en-US" altLang="zh-CN" sz="1000" dirty="0" smtClean="0">
                        <a:solidFill>
                          <a:schemeClr val="tx1"/>
                        </a:solidFill>
                        <a:sym typeface="+mn-ea"/>
                      </a:endParaRPr>
                    </a:p>
                  </a:txBody>
                  <a:tcPr/>
                </a:tc>
              </a:tr>
              <a:tr h="160355">
                <a:tc>
                  <a:txBody>
                    <a:bodyPr/>
                    <a:lstStyle/>
                    <a:p>
                      <a:pPr>
                        <a:buNone/>
                      </a:pPr>
                      <a:r>
                        <a:rPr lang="en-US" altLang="zh-CN" sz="10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11-19/2045r16 (D3.0)</a:t>
                      </a:r>
                    </a:p>
                  </a:txBody>
                  <a:tcPr/>
                </a:tc>
              </a:tr>
              <a:tr h="160689">
                <a:tc>
                  <a:txBody>
                    <a:bodyPr/>
                    <a:lstStyle/>
                    <a:p>
                      <a:pPr>
                        <a:buNone/>
                      </a:pPr>
                      <a:r>
                        <a:rPr lang="en-US" altLang="zh-CN" sz="10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11-20/0701r7 (D0.3), 11-20/1887r10 (LB251), 11-21/1296r6 (LB254), 11-21/2018r7 (LB259), 11-22/0561r2(LB261),</a:t>
                      </a:r>
                      <a:r>
                        <a:rPr lang="en-US" altLang="zh-CN" sz="1000" baseline="0" dirty="0" smtClean="0">
                          <a:solidFill>
                            <a:schemeClr val="tx1"/>
                          </a:solidFill>
                        </a:rPr>
                        <a:t> 11-22/0730r3(1</a:t>
                      </a:r>
                      <a:r>
                        <a:rPr lang="en-US" altLang="zh-CN" sz="1000" baseline="30000" dirty="0" smtClean="0">
                          <a:solidFill>
                            <a:schemeClr val="tx1"/>
                          </a:solidFill>
                        </a:rPr>
                        <a:t>st</a:t>
                      </a:r>
                      <a:r>
                        <a:rPr lang="en-US" altLang="zh-CN" sz="1000" baseline="0" dirty="0" smtClean="0">
                          <a:solidFill>
                            <a:schemeClr val="tx1"/>
                          </a:solidFill>
                        </a:rPr>
                        <a:t> SA Ballot), </a:t>
                      </a:r>
                      <a:r>
                        <a:rPr lang="en-US" altLang="zh-CN" sz="1000" baseline="0" dirty="0" smtClean="0">
                          <a:solidFill>
                            <a:schemeClr val="tx1"/>
                          </a:solidFill>
                        </a:rPr>
                        <a:t>11-22/0983r4 </a:t>
                      </a:r>
                      <a:r>
                        <a:rPr lang="en-US" altLang="zh-CN" sz="1000" baseline="0" dirty="0" smtClean="0">
                          <a:solidFill>
                            <a:schemeClr val="tx1"/>
                          </a:solidFill>
                        </a:rPr>
                        <a:t>(2</a:t>
                      </a:r>
                      <a:r>
                        <a:rPr lang="en-US" altLang="zh-CN" sz="1000" baseline="30000" dirty="0" smtClean="0">
                          <a:solidFill>
                            <a:schemeClr val="tx1"/>
                          </a:solidFill>
                        </a:rPr>
                        <a:t>nd</a:t>
                      </a:r>
                      <a:r>
                        <a:rPr lang="en-US" altLang="zh-CN" sz="1000" baseline="0" dirty="0" smtClean="0">
                          <a:solidFill>
                            <a:schemeClr val="tx1"/>
                          </a:solidFill>
                        </a:rPr>
                        <a:t> SA Ballot)</a:t>
                      </a:r>
                      <a:endParaRPr lang="en-US" altLang="zh-CN" sz="1000" dirty="0" smtClean="0">
                        <a:solidFill>
                          <a:schemeClr val="tx1"/>
                        </a:solidFill>
                      </a:endParaRPr>
                    </a:p>
                  </a:txBody>
                  <a:tcPr/>
                </a:tc>
              </a:tr>
              <a:tr h="160689">
                <a:tc>
                  <a:txBody>
                    <a:bodyPr/>
                    <a:lstStyle/>
                    <a:p>
                      <a:pPr>
                        <a:buNone/>
                      </a:pPr>
                      <a:r>
                        <a:rPr lang="en-US" altLang="zh-CN" sz="1000" dirty="0" smtClean="0">
                          <a:solidFill>
                            <a:schemeClr val="tx1"/>
                          </a:solidFill>
                        </a:rPr>
                        <a:t>Coexistence</a:t>
                      </a:r>
                      <a:r>
                        <a:rPr lang="en-US" altLang="zh-CN" sz="1000" baseline="0" dirty="0" smtClean="0">
                          <a:solidFill>
                            <a:schemeClr val="tx1"/>
                          </a:solidFill>
                        </a:rPr>
                        <a:t> Assurance Document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11-20/1564r5</a:t>
                      </a:r>
                    </a:p>
                  </a:txBody>
                  <a:tcPr/>
                </a:tc>
              </a:tr>
              <a:tr h="160689">
                <a:tc>
                  <a:txBody>
                    <a:bodyPr/>
                    <a:lstStyle/>
                    <a:p>
                      <a:pPr>
                        <a:buNone/>
                      </a:pPr>
                      <a:r>
                        <a:rPr lang="en-US" altLang="zh-CN" sz="1000" dirty="0" smtClean="0">
                          <a:solidFill>
                            <a:schemeClr val="tx1"/>
                          </a:solidFill>
                        </a:rPr>
                        <a:t>MDR</a:t>
                      </a:r>
                      <a:r>
                        <a:rPr lang="en-US" altLang="zh-CN" sz="1000" baseline="0" dirty="0" smtClean="0">
                          <a:solidFill>
                            <a:schemeClr val="tx1"/>
                          </a:solidFill>
                        </a:rPr>
                        <a:t> Report</a:t>
                      </a:r>
                      <a:endParaRPr lang="en-US" altLang="zh-CN" sz="1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000" dirty="0" smtClean="0">
                          <a:solidFill>
                            <a:schemeClr val="tx1"/>
                          </a:solidFill>
                        </a:rPr>
                        <a:t>11-22/0021r15</a:t>
                      </a: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err="1" smtClean="0">
                <a:solidFill>
                  <a:schemeClr val="tx1"/>
                </a:solidFill>
                <a:latin typeface="Calibri" panose="020F0502020204030204" pitchFamily="34" charset="0"/>
                <a:cs typeface="Calibri" panose="020F0502020204030204" pitchFamily="34" charset="0"/>
              </a:rPr>
              <a:t>tbc</a:t>
            </a: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Session Plan during IEEE 802.11 </a:t>
            </a:r>
            <a:r>
              <a:rPr lang="en-US" altLang="zh-CN" sz="3200" dirty="0" smtClean="0"/>
              <a:t>Sep interim </a:t>
            </a:r>
            <a:r>
              <a:rPr lang="en-US" altLang="zh-CN" sz="3200" dirty="0" smtClean="0"/>
              <a:t>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Aft>
                <a:spcPts val="600"/>
              </a:spcAft>
              <a:buFont typeface="Arial" panose="020B0604020202020204" pitchFamily="34" charset="0"/>
              <a:buChar char="•"/>
            </a:pPr>
            <a:r>
              <a:rPr lang="en-US" altLang="zh-CN" sz="2800" dirty="0" smtClean="0">
                <a:solidFill>
                  <a:schemeClr val="tx1"/>
                </a:solidFill>
                <a:cs typeface="+mn-ea"/>
                <a:sym typeface="+mn-ea"/>
              </a:rPr>
              <a:t>Sep 12</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2022, 13:30 ~ 15:30, </a:t>
            </a:r>
            <a:r>
              <a:rPr lang="en-US" altLang="zh-CN" sz="2800" dirty="0" smtClean="0">
                <a:solidFill>
                  <a:schemeClr val="tx1"/>
                </a:solidFill>
                <a:cs typeface="+mn-ea"/>
                <a:sym typeface="+mn-ea"/>
              </a:rPr>
              <a:t>Hawaii time</a:t>
            </a:r>
          </a:p>
          <a:p>
            <a:pPr>
              <a:spcAft>
                <a:spcPts val="600"/>
              </a:spcAft>
              <a:buFont typeface="Arial" panose="020B0604020202020204" pitchFamily="34" charset="0"/>
              <a:buChar char="•"/>
            </a:pPr>
            <a:endParaRPr lang="en-US" altLang="zh-CN" sz="2800" dirty="0" smtClean="0">
              <a:solidFill>
                <a:schemeClr val="tx1"/>
              </a:solidFill>
              <a:cs typeface="+mn-ea"/>
              <a:sym typeface="+mn-ea"/>
            </a:endParaRPr>
          </a:p>
          <a:p>
            <a:pPr>
              <a:spcAft>
                <a:spcPts val="600"/>
              </a:spcAft>
              <a:buFont typeface="Arial" panose="020B0604020202020204" pitchFamily="34" charset="0"/>
              <a:buChar char="•"/>
            </a:pPr>
            <a:r>
              <a:rPr lang="en-US" altLang="zh-CN" sz="2800" dirty="0" smtClean="0">
                <a:solidFill>
                  <a:schemeClr val="tx1"/>
                </a:solidFill>
                <a:cs typeface="+mn-ea"/>
                <a:sym typeface="+mn-ea"/>
              </a:rPr>
              <a:t>Sep </a:t>
            </a:r>
            <a:r>
              <a:rPr lang="en-US" altLang="zh-CN" sz="2800" dirty="0">
                <a:solidFill>
                  <a:schemeClr val="tx1"/>
                </a:solidFill>
                <a:cs typeface="+mn-ea"/>
                <a:sym typeface="+mn-ea"/>
              </a:rPr>
              <a:t>15th, 2022, </a:t>
            </a:r>
            <a:r>
              <a:rPr lang="en-US" altLang="zh-CN" sz="2800" dirty="0">
                <a:solidFill>
                  <a:schemeClr val="tx1"/>
                </a:solidFill>
                <a:cs typeface="+mn-ea"/>
                <a:sym typeface="+mn-ea"/>
              </a:rPr>
              <a:t>13:30 ~ 15:30, Hawaii </a:t>
            </a:r>
            <a:r>
              <a:rPr lang="en-US" altLang="zh-CN" sz="2800" dirty="0" smtClean="0">
                <a:solidFill>
                  <a:schemeClr val="tx1"/>
                </a:solidFill>
                <a:cs typeface="+mn-ea"/>
                <a:sym typeface="+mn-ea"/>
              </a:rPr>
              <a:t>time</a:t>
            </a:r>
            <a:endParaRPr lang="en-US" altLang="zh-CN" sz="2800" dirty="0">
              <a:solidFill>
                <a:schemeClr val="tx1"/>
              </a:solidFill>
              <a:cs typeface="+mn-ea"/>
              <a:sym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a:t>
            </a:r>
            <a:r>
              <a:rPr lang="en-US" sz="3200" dirty="0" smtClean="0">
                <a:solidFill>
                  <a:srgbClr val="0000FF"/>
                </a:solidFill>
                <a:latin typeface="Arial Black" panose="020B0A04020102020204" pitchFamily="34" charset="0"/>
              </a:rPr>
              <a:t>Sep Interim</a:t>
            </a:r>
            <a:r>
              <a:rPr lang="en-US" sz="3200" dirty="0" smtClean="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a:t>
            </a:r>
            <a:r>
              <a:rPr lang="en-US" altLang="en-US" sz="3600" kern="0" dirty="0" smtClean="0">
                <a:latin typeface="Arial" panose="020B0604020202020204" pitchFamily="34" charset="0"/>
              </a:rPr>
              <a:t>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smtClean="0">
                <a:latin typeface="Arial" panose="020B0604020202020204" pitchFamily="34" charset="0"/>
              </a:rPr>
              <a:t>(LG Electronics)</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a:t>
            </a:r>
            <a:r>
              <a:rPr lang="en-GB" altLang="en-US" dirty="0" err="1" smtClean="0"/>
              <a:t>TGbd</a:t>
            </a:r>
            <a:r>
              <a:rPr lang="en-GB" altLang="en-US" dirty="0" smtClean="0"/>
              <a:t> </a:t>
            </a:r>
            <a:r>
              <a:rPr lang="en-GB" altLang="en-US" dirty="0"/>
              <a:t>minutes</a:t>
            </a:r>
          </a:p>
          <a:p>
            <a:pPr eaLnBrk="0" hangingPunct="0">
              <a:defRPr/>
            </a:pPr>
            <a:r>
              <a:rPr lang="en-GB" altLang="en-US" dirty="0" smtClean="0"/>
              <a:t>2</a:t>
            </a:r>
            <a:r>
              <a:rPr lang="en-GB" altLang="en-US" baseline="30000" dirty="0" smtClean="0"/>
              <a:t>nd</a:t>
            </a:r>
            <a:r>
              <a:rPr lang="en-GB" altLang="en-US" dirty="0" smtClean="0"/>
              <a:t> round SA </a:t>
            </a:r>
            <a:r>
              <a:rPr lang="en-GB" altLang="en-US" dirty="0"/>
              <a:t>Ballot </a:t>
            </a:r>
            <a:r>
              <a:rPr lang="en-GB" altLang="en-US" dirty="0" smtClean="0"/>
              <a:t>Recirculation result</a:t>
            </a:r>
          </a:p>
          <a:p>
            <a:pPr eaLnBrk="0" hangingPunct="0">
              <a:defRPr/>
            </a:pPr>
            <a:r>
              <a:rPr lang="en-US" altLang="en-GB" dirty="0" smtClean="0"/>
              <a:t>Tech Editor Report </a:t>
            </a:r>
            <a:r>
              <a:rPr lang="en-US" altLang="en-GB" dirty="0" smtClean="0"/>
              <a:t>and </a:t>
            </a:r>
            <a:r>
              <a:rPr lang="en-US" altLang="en-GB" dirty="0" smtClean="0"/>
              <a:t>CRC comment assignment </a:t>
            </a:r>
          </a:p>
          <a:p>
            <a:pPr eaLnBrk="0" hangingPunct="0">
              <a:defRPr/>
            </a:pPr>
            <a:r>
              <a:rPr lang="en-US" altLang="en-GB" dirty="0" smtClean="0"/>
              <a:t>CR discussion</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42608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a:t>
            </a:r>
            <a:r>
              <a:rPr lang="en-US" altLang="zh-CN" sz="2400" dirty="0" smtClean="0">
                <a:sym typeface="+mn-ea"/>
              </a:rPr>
              <a:t>sessions </a:t>
            </a:r>
            <a:r>
              <a:rPr lang="en-US" altLang="zh-CN" sz="2400" dirty="0">
                <a:sym typeface="+mn-ea"/>
              </a:rPr>
              <a:t>during IEEE 802.11 </a:t>
            </a:r>
            <a:r>
              <a:rPr lang="en-US" altLang="zh-CN" sz="2400" dirty="0" smtClean="0">
                <a:sym typeface="+mn-ea"/>
              </a:rPr>
              <a:t>Jul plenary </a:t>
            </a:r>
            <a:r>
              <a:rPr lang="en-US" altLang="zh-CN" sz="2400" dirty="0">
                <a:sym typeface="+mn-ea"/>
              </a:rPr>
              <a:t>week and </a:t>
            </a:r>
            <a:r>
              <a:rPr lang="en-US" altLang="zh-CN" sz="2400" dirty="0" smtClean="0">
                <a:sym typeface="+mn-ea"/>
              </a:rPr>
              <a:t>following </a:t>
            </a:r>
            <a:r>
              <a:rPr lang="en-US" altLang="zh-CN" sz="2400" dirty="0" err="1" smtClean="0">
                <a:sym typeface="+mn-ea"/>
              </a:rPr>
              <a:t>TGbd</a:t>
            </a:r>
            <a:r>
              <a:rPr lang="en-US" altLang="zh-CN" sz="2400" dirty="0" smtClean="0">
                <a:sym typeface="+mn-ea"/>
              </a:rPr>
              <a:t> teleconferences</a:t>
            </a:r>
            <a:r>
              <a:rPr lang="en-US" altLang="zh-CN" sz="2400" dirty="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mentor.ieee.org/802.11/dcn/22/11-22-1096-00-00bd-ieee-802-11bd-july-2022-plenary-meeting-minutes.docx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smtClean="0">
                <a:latin typeface="Calibri" panose="020F0502020204030204" pitchFamily="34" charset="0"/>
                <a:cs typeface="Calibri" panose="020F0502020204030204" pitchFamily="34" charset="0"/>
              </a:rPr>
              <a:t>TBD</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dirty="0"/>
          </a:p>
          <a:p>
            <a:r>
              <a:rPr lang="en-US" altLang="zh-CN" dirty="0" smtClean="0"/>
              <a:t>Moved:</a:t>
            </a:r>
          </a:p>
          <a:p>
            <a:r>
              <a:rPr lang="en-US" altLang="zh-CN" dirty="0" smtClean="0"/>
              <a:t>Seconded:</a:t>
            </a:r>
            <a:endParaRPr lang="en-US" altLang="zh-CN" dirty="0" smtClean="0"/>
          </a:p>
          <a:p>
            <a:endParaRPr lang="en-US" altLang="zh-CN" dirty="0"/>
          </a:p>
          <a:p>
            <a:r>
              <a:rPr lang="en-US" altLang="zh-CN" dirty="0" smtClean="0"/>
              <a:t>Result: </a:t>
            </a:r>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 </a:t>
            </a:r>
            <a:r>
              <a:rPr lang="en-US" altLang="zh-CN" dirty="0" smtClean="0"/>
              <a:t>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a:t>
            </a:r>
            <a:r>
              <a:rPr lang="en-US" sz="3200" dirty="0" smtClean="0">
                <a:solidFill>
                  <a:srgbClr val="0000FF"/>
                </a:solidFill>
                <a:latin typeface="Arial Black" panose="020B0A04020102020204" pitchFamily="34" charset="0"/>
              </a:rPr>
              <a:t>Sep Interim</a:t>
            </a:r>
            <a:r>
              <a:rPr lang="en-US" sz="3200" dirty="0" smtClean="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smtClean="0">
                <a:latin typeface="Arial" panose="020B0604020202020204" pitchFamily="34" charset="0"/>
              </a:rPr>
              <a:t>(LG Electronics)</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08183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CR </a:t>
            </a:r>
            <a:r>
              <a:rPr lang="en-US" altLang="en-GB" dirty="0" smtClean="0"/>
              <a:t>discussion</a:t>
            </a:r>
          </a:p>
          <a:p>
            <a:pPr eaLnBrk="0" hangingPunct="0">
              <a:defRPr/>
            </a:pPr>
            <a:r>
              <a:rPr lang="en-US" altLang="en-GB" dirty="0" smtClean="0"/>
              <a:t>Revisit Timeline</a:t>
            </a:r>
          </a:p>
          <a:p>
            <a:pPr eaLnBrk="0" hangingPunct="0">
              <a:defRPr/>
            </a:pPr>
            <a:r>
              <a:rPr lang="en-US" altLang="en-GB" dirty="0" smtClean="0"/>
              <a:t>Teleconference Plan</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812767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Future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 </a:t>
            </a:r>
            <a:r>
              <a:rPr lang="en-US" altLang="zh-CN" dirty="0" smtClean="0"/>
              <a:t>2022</a:t>
            </a:r>
            <a:endParaRPr lang="en-US" dirty="0"/>
          </a:p>
        </p:txBody>
      </p:sp>
      <p:sp>
        <p:nvSpPr>
          <p:cNvPr id="7"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TBD</a:t>
            </a:r>
            <a:endParaRPr lang="en-US" altLang="zh-CN" sz="2800" dirty="0">
              <a:solidFill>
                <a:srgbClr val="00B050"/>
              </a:solidFill>
              <a:cs typeface="+mn-ea"/>
              <a:sym typeface="+mn-ea"/>
            </a:endParaRP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138473</TotalTime>
  <Words>2227</Words>
  <Application>Microsoft Office PowerPoint</Application>
  <PresentationFormat>宽屏</PresentationFormat>
  <Paragraphs>357</Paragraphs>
  <Slides>27</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39"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 and e-meeting</vt:lpstr>
      <vt:lpstr>New Motion Rules for WG/TG Teleconferences and e-meeting</vt:lpstr>
      <vt:lpstr>Suggested Best Practices in Mix-mode Meetings</vt:lpstr>
      <vt:lpstr>Registration for the September 802.11 interim session</vt:lpstr>
      <vt:lpstr>TGbd Documents Update</vt:lpstr>
      <vt:lpstr>Current TGbd Timeline</vt:lpstr>
      <vt:lpstr>Submission List (Call for submissions)</vt:lpstr>
      <vt:lpstr>TGbd Session Plan during IEEE 802.11 Sep interim 2022</vt:lpstr>
      <vt:lpstr>IEEE 802.11 TGbd Session During IEEE 802.11 Sep Interim 2022</vt:lpstr>
      <vt:lpstr>PowerPoint 演示文稿</vt:lpstr>
      <vt:lpstr>Approval of TGbd meeting minutes</vt:lpstr>
      <vt:lpstr>IEEE 802.11 TGbd Session During IEEE 802.11 Sep Interim 2022</vt:lpstr>
      <vt:lpstr>PowerPoint 演示文稿</vt:lpstr>
      <vt:lpstr>TGbd Timeline</vt:lpstr>
      <vt:lpstr>TGbd Future Teleconference Plan</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5479</cp:revision>
  <cp:lastPrinted>2014-11-04T15:04:00Z</cp:lastPrinted>
  <dcterms:created xsi:type="dcterms:W3CDTF">2007-04-17T18:10:00Z</dcterms:created>
  <dcterms:modified xsi:type="dcterms:W3CDTF">2022-08-19T00:19:23Z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