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omments/comment1.xml" ContentType="application/vnd.openxmlformats-officedocument.presentationml.comment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269" r:id="rId2"/>
    <p:sldId id="813" r:id="rId3"/>
    <p:sldId id="424" r:id="rId4"/>
    <p:sldId id="423" r:id="rId5"/>
    <p:sldId id="916" r:id="rId6"/>
    <p:sldId id="757" r:id="rId7"/>
    <p:sldId id="754" r:id="rId8"/>
    <p:sldId id="755" r:id="rId9"/>
    <p:sldId id="458" r:id="rId10"/>
    <p:sldId id="489" r:id="rId11"/>
    <p:sldId id="814" r:id="rId12"/>
    <p:sldId id="815" r:id="rId13"/>
    <p:sldId id="749" r:id="rId14"/>
    <p:sldId id="767" r:id="rId15"/>
    <p:sldId id="768" r:id="rId16"/>
    <p:sldId id="746" r:id="rId17"/>
    <p:sldId id="874" r:id="rId18"/>
    <p:sldId id="877" r:id="rId19"/>
    <p:sldId id="876" r:id="rId20"/>
    <p:sldId id="895" r:id="rId21"/>
    <p:sldId id="879" r:id="rId22"/>
    <p:sldId id="917" r:id="rId23"/>
    <p:sldId id="918" r:id="rId24"/>
    <p:sldId id="897" r:id="rId25"/>
    <p:sldId id="932" r:id="rId26"/>
    <p:sldId id="919" r:id="rId27"/>
    <p:sldId id="905" r:id="rId28"/>
    <p:sldId id="930" r:id="rId29"/>
    <p:sldId id="920" r:id="rId30"/>
    <p:sldId id="921" r:id="rId31"/>
    <p:sldId id="922" r:id="rId32"/>
    <p:sldId id="923" r:id="rId33"/>
    <p:sldId id="924" r:id="rId34"/>
    <p:sldId id="925" r:id="rId35"/>
    <p:sldId id="926" r:id="rId36"/>
    <p:sldId id="927" r:id="rId37"/>
    <p:sldId id="928" r:id="rId38"/>
    <p:sldId id="929" r:id="rId39"/>
    <p:sldId id="931" r:id="rId40"/>
    <p:sldId id="842" r:id="rId41"/>
    <p:sldId id="888" r:id="rId4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83" autoAdjust="0"/>
    <p:restoredTop sz="94075" autoAdjust="0"/>
  </p:normalViewPr>
  <p:slideViewPr>
    <p:cSldViewPr>
      <p:cViewPr varScale="1">
        <p:scale>
          <a:sx n="73" d="100"/>
          <a:sy n="73" d="100"/>
        </p:scale>
        <p:origin x="164" y="4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56794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505367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69965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353672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96652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3980079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89392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3648880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9545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5174152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4715329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446047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73068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5540175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242978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447472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651761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46628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802.11-22/1287r4</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151-00-00bf-ieee-802-11bf-july-2022-plenary-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2/11-22-1185-16-00bf-ieee-802-11bf-teleconference-minutes-july-september-2022.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September </a:t>
            </a:r>
            <a:r>
              <a:rPr lang="en-US" altLang="zh-CN" sz="3600" dirty="0" smtClean="0">
                <a:solidFill>
                  <a:srgbClr val="0000FF"/>
                </a:solidFill>
              </a:rPr>
              <a:t>Interim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2021-09-09</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September 12 PM1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September Interim </a:t>
            </a:r>
            <a:endParaRPr lang="en-US" altLang="en-US" sz="1400" dirty="0" smtClean="0">
              <a:solidFill>
                <a:srgbClr val="0000FF"/>
              </a:solidFill>
            </a:endParaRPr>
          </a:p>
          <a:p>
            <a:pPr algn="just"/>
            <a:r>
              <a:rPr lang="en-US" altLang="zh-CN" sz="1400" dirty="0" smtClean="0"/>
              <a:t>Motion (</a:t>
            </a:r>
            <a:r>
              <a:rPr lang="en-US" altLang="zh-CN" sz="1400" dirty="0" smtClean="0">
                <a:solidFill>
                  <a:srgbClr val="0000FF"/>
                </a:solidFill>
              </a:rPr>
              <a:t>131-141</a:t>
            </a:r>
            <a:r>
              <a:rPr lang="en-US" altLang="zh-CN" sz="1400" dirty="0" smtClean="0"/>
              <a:t>)</a:t>
            </a:r>
            <a:endParaRPr lang="en-US" altLang="en-US" sz="1400" dirty="0" smtClean="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49895439"/>
              </p:ext>
            </p:extLst>
          </p:nvPr>
        </p:nvGraphicFramePr>
        <p:xfrm>
          <a:off x="3429000" y="6165422"/>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1" name="表格 10"/>
          <p:cNvGraphicFramePr>
            <a:graphicFrameLocks noGrp="1"/>
          </p:cNvGraphicFramePr>
          <p:nvPr>
            <p:extLst>
              <p:ext uri="{D42A27DB-BD31-4B8C-83A1-F6EECF244321}">
                <p14:modId xmlns:p14="http://schemas.microsoft.com/office/powerpoint/2010/main" val="2498454463"/>
              </p:ext>
            </p:extLst>
          </p:nvPr>
        </p:nvGraphicFramePr>
        <p:xfrm>
          <a:off x="3429000" y="1447800"/>
          <a:ext cx="8305800" cy="454733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22/1396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SBP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60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22/1365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Narengerile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cc40-cr-for-mlme-part-1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Jiayi</a:t>
                      </a:r>
                      <a:r>
                        <a:rPr lang="en-US" altLang="zh-CN" sz="1200" kern="1200" dirty="0" smtClean="0">
                          <a:solidFill>
                            <a:schemeClr val="tx1"/>
                          </a:solidFill>
                          <a:latin typeface="+mn-lt"/>
                          <a:ea typeface="+mn-ea"/>
                          <a:cs typeface="+mn-cs"/>
                        </a:rPr>
                        <a:t> Zhang (</a:t>
                      </a:r>
                      <a:r>
                        <a:rPr lang="en-US" altLang="zh-CN" sz="1200" kern="1200" dirty="0" err="1" smtClean="0">
                          <a:solidFill>
                            <a:schemeClr val="tx1"/>
                          </a:solidFill>
                          <a:latin typeface="+mn-lt"/>
                          <a:ea typeface="+mn-ea"/>
                          <a:cs typeface="+mn-cs"/>
                        </a:rPr>
                        <a:t>Ofinno</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TB Instance NDPA TF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Topic Instance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Topic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22/905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666, 672 and 734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 session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 TTT SM Report Type Field Length</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EHT NDP Support using Ranging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Shuling</a:t>
                      </a:r>
                      <a:r>
                        <a:rPr lang="en-US" altLang="zh-CN" sz="1200" kern="1200" dirty="0" smtClean="0">
                          <a:solidFill>
                            <a:schemeClr val="tx1"/>
                          </a:solidFill>
                          <a:latin typeface="+mn-lt"/>
                          <a:ea typeface="+mn-ea"/>
                          <a:cs typeface="+mn-cs"/>
                        </a:rPr>
                        <a:t> (Julia) Feng (</a:t>
                      </a:r>
                      <a:r>
                        <a:rPr lang="en-US" altLang="zh-CN" sz="1200" kern="1200" dirty="0" err="1" smtClean="0">
                          <a:solidFill>
                            <a:schemeClr val="tx1"/>
                          </a:solidFill>
                          <a:latin typeface="+mn-lt"/>
                          <a:ea typeface="+mn-ea"/>
                          <a:cs typeface="+mn-cs"/>
                        </a:rPr>
                        <a:t>Mediatek</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WLAN Sensing Measurement CSI Report with Rx Frequency Response Category Index</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22/1499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Jiayi Zhang (</a:t>
                      </a:r>
                      <a:r>
                        <a:rPr lang="en-US" altLang="zh-CN" sz="1200" kern="1200" dirty="0" err="1" smtClean="0">
                          <a:solidFill>
                            <a:schemeClr val="tx1"/>
                          </a:solidFill>
                          <a:latin typeface="+mn-lt"/>
                          <a:ea typeface="+mn-ea"/>
                          <a:cs typeface="+mn-cs"/>
                        </a:rPr>
                        <a:t>Ofinno</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SBP </a:t>
                      </a:r>
                      <a:r>
                        <a:rPr lang="en-US" altLang="zh-CN" sz="1200" kern="1200" dirty="0" err="1" smtClean="0">
                          <a:solidFill>
                            <a:schemeClr val="tx1"/>
                          </a:solidFill>
                          <a:latin typeface="+mn-lt"/>
                          <a:ea typeface="+mn-ea"/>
                          <a:cs typeface="+mn-cs"/>
                        </a:rPr>
                        <a:t>Misc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DMG-monostatic-PPDU</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EDMG Multi-static PPDU </a:t>
                      </a:r>
                      <a:r>
                        <a:rPr lang="en-US" altLang="zh-CN" sz="1200" kern="1200" dirty="0" err="1" smtClean="0">
                          <a:solidFill>
                            <a:schemeClr val="tx1"/>
                          </a:solidFill>
                          <a:latin typeface="+mn-lt"/>
                          <a:ea typeface="+mn-ea"/>
                          <a:cs typeface="+mn-cs"/>
                        </a:rPr>
                        <a:t>Struct</a:t>
                      </a:r>
                      <a:r>
                        <a:rPr lang="en-US" altLang="zh-CN" sz="1200" kern="1200" dirty="0" smtClean="0">
                          <a:solidFill>
                            <a:schemeClr val="tx1"/>
                          </a:solidFill>
                          <a:latin typeface="+mn-lt"/>
                          <a:ea typeface="+mn-ea"/>
                          <a:cs typeface="+mn-cs"/>
                        </a:rPr>
                        <a:t> Update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Extra Normalization before CSI Quantization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July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smtClean="0"/>
              <a:t>July Plenary: </a:t>
            </a:r>
          </a:p>
          <a:p>
            <a:pPr marL="457200" lvl="1" indent="0" algn="just">
              <a:buNone/>
            </a:pPr>
            <a:r>
              <a:rPr lang="en-US" altLang="zh-CN" sz="1600" dirty="0" smtClean="0"/>
              <a:t>	</a:t>
            </a:r>
            <a:r>
              <a:rPr lang="en-US" altLang="zh-CN" sz="1600" dirty="0">
                <a:hlinkClick r:id="rId3"/>
              </a:rPr>
              <a:t>https://</a:t>
            </a:r>
            <a:r>
              <a:rPr lang="en-US" altLang="zh-CN" sz="1600" dirty="0" smtClean="0">
                <a:hlinkClick r:id="rId3"/>
              </a:rPr>
              <a:t>mentor.ieee.org/802.11/dcn/22/11-22-1151-00-00bf-ieee-802-11bf-july-2022-plenary-meeting-minutes.docx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July - </a:t>
            </a:r>
            <a:r>
              <a:rPr lang="en-US" altLang="zh-CN" sz="1600" dirty="0" smtClean="0"/>
              <a:t>September: </a:t>
            </a:r>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mentor.ieee.org/802.11/dcn/22/11-22-1185-16-00bf-ieee-802-11bf-teleconference-minutes-july-september-2022.docx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a:t>
            </a:r>
            <a:r>
              <a:rPr lang="en-US" altLang="zh-CN" sz="2000" dirty="0" smtClean="0"/>
              <a:t>: </a:t>
            </a:r>
            <a:r>
              <a:rPr lang="en-US" altLang="zh-CN" sz="2000" dirty="0"/>
              <a:t>Sang Kim</a:t>
            </a:r>
            <a:r>
              <a:rPr lang="en-US" altLang="zh-CN" sz="2000" dirty="0" smtClean="0"/>
              <a:t>	</a:t>
            </a:r>
          </a:p>
          <a:p>
            <a:pPr algn="just"/>
            <a:endParaRPr lang="en-US" altLang="zh-CN" sz="2000" dirty="0" smtClean="0"/>
          </a:p>
          <a:p>
            <a:pPr algn="just"/>
            <a:r>
              <a:rPr lang="en-US" altLang="zh-CN" sz="2000" dirty="0" smtClean="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September 12 </a:t>
            </a:r>
            <a:r>
              <a:rPr lang="en-US" altLang="en-US" sz="3200" dirty="0" smtClean="0">
                <a:solidFill>
                  <a:srgbClr val="0000FF"/>
                </a:solidFill>
                <a:cs typeface="Times New Roman" panose="02020603050405020304" pitchFamily="18" charset="0"/>
              </a:rPr>
              <a:t>PM2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September Interim</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10" name="表格 10"/>
          <p:cNvGraphicFramePr>
            <a:graphicFrameLocks noGrp="1"/>
          </p:cNvGraphicFramePr>
          <p:nvPr>
            <p:extLst>
              <p:ext uri="{D42A27DB-BD31-4B8C-83A1-F6EECF244321}">
                <p14:modId xmlns:p14="http://schemas.microsoft.com/office/powerpoint/2010/main" val="3591495156"/>
              </p:ext>
            </p:extLst>
          </p:nvPr>
        </p:nvGraphicFramePr>
        <p:xfrm>
          <a:off x="3429000" y="6165422"/>
          <a:ext cx="8305801" cy="86554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1" name="表格 10"/>
          <p:cNvGraphicFramePr>
            <a:graphicFrameLocks noGrp="1"/>
          </p:cNvGraphicFramePr>
          <p:nvPr>
            <p:extLst>
              <p:ext uri="{D42A27DB-BD31-4B8C-83A1-F6EECF244321}">
                <p14:modId xmlns:p14="http://schemas.microsoft.com/office/powerpoint/2010/main" val="3658031444"/>
              </p:ext>
            </p:extLst>
          </p:nvPr>
        </p:nvGraphicFramePr>
        <p:xfrm>
          <a:off x="3429000" y="1295400"/>
          <a:ext cx="8305800" cy="476601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22/1365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cc40-cr-for-mlme-part-1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22/1425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Jiayi</a:t>
                      </a:r>
                      <a:r>
                        <a:rPr lang="en-US" altLang="zh-CN" sz="1200" kern="1200" dirty="0" smtClean="0">
                          <a:solidFill>
                            <a:srgbClr val="00B050"/>
                          </a:solidFill>
                          <a:latin typeface="+mn-lt"/>
                          <a:ea typeface="+mn-ea"/>
                          <a:cs typeface="+mn-cs"/>
                        </a:rPr>
                        <a:t> Zhang (</a:t>
                      </a:r>
                      <a:r>
                        <a:rPr lang="en-US" altLang="zh-CN" sz="1200" kern="1200" dirty="0" err="1" smtClean="0">
                          <a:solidFill>
                            <a:srgbClr val="00B050"/>
                          </a:solidFill>
                          <a:latin typeface="+mn-lt"/>
                          <a:ea typeface="+mn-ea"/>
                          <a:cs typeface="+mn-cs"/>
                        </a:rPr>
                        <a:t>Ofinno</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TB Instance NDPA TF</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22/1386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Topic Instance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22/1387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Topic Setup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22/905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666, 672 and 734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22/1342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 session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 TTT SM Report Type Field Length</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EHT NDP Support using Ranging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Shuling</a:t>
                      </a:r>
                      <a:r>
                        <a:rPr lang="en-US" altLang="zh-CN" sz="1200" kern="1200" dirty="0" smtClean="0">
                          <a:solidFill>
                            <a:schemeClr val="tx1"/>
                          </a:solidFill>
                          <a:latin typeface="+mn-lt"/>
                          <a:ea typeface="+mn-ea"/>
                          <a:cs typeface="+mn-cs"/>
                        </a:rPr>
                        <a:t> (Julia) Feng (</a:t>
                      </a:r>
                      <a:r>
                        <a:rPr lang="en-US" altLang="zh-CN" sz="1200" kern="1200" dirty="0" err="1" smtClean="0">
                          <a:solidFill>
                            <a:schemeClr val="tx1"/>
                          </a:solidFill>
                          <a:latin typeface="+mn-lt"/>
                          <a:ea typeface="+mn-ea"/>
                          <a:cs typeface="+mn-cs"/>
                        </a:rPr>
                        <a:t>Mediatek</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WLAN Sensing Measurement CSI Report with Rx Frequency Response Category Index</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22/1499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Jiayi Zhang (</a:t>
                      </a:r>
                      <a:r>
                        <a:rPr lang="en-US" altLang="zh-CN" sz="1200" kern="1200" dirty="0" err="1" smtClean="0">
                          <a:solidFill>
                            <a:schemeClr val="tx1"/>
                          </a:solidFill>
                          <a:latin typeface="+mn-lt"/>
                          <a:ea typeface="+mn-ea"/>
                          <a:cs typeface="+mn-cs"/>
                        </a:rPr>
                        <a:t>Ofinno</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SBP </a:t>
                      </a:r>
                      <a:r>
                        <a:rPr lang="en-US" altLang="zh-CN" sz="1200" kern="1200" dirty="0" err="1" smtClean="0">
                          <a:solidFill>
                            <a:schemeClr val="tx1"/>
                          </a:solidFill>
                          <a:latin typeface="+mn-lt"/>
                          <a:ea typeface="+mn-ea"/>
                          <a:cs typeface="+mn-cs"/>
                        </a:rPr>
                        <a:t>Misc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DMG-monostatic-PPDU</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EDMG Multi-static PPDU </a:t>
                      </a:r>
                      <a:r>
                        <a:rPr lang="en-US" altLang="zh-CN" sz="1200" kern="1200" dirty="0" err="1" smtClean="0">
                          <a:solidFill>
                            <a:schemeClr val="tx1"/>
                          </a:solidFill>
                          <a:latin typeface="+mn-lt"/>
                          <a:ea typeface="+mn-ea"/>
                          <a:cs typeface="+mn-cs"/>
                        </a:rPr>
                        <a:t>Struct</a:t>
                      </a:r>
                      <a:r>
                        <a:rPr lang="en-US" altLang="zh-CN" sz="1200" kern="1200" dirty="0" smtClean="0">
                          <a:solidFill>
                            <a:schemeClr val="tx1"/>
                          </a:solidFill>
                          <a:latin typeface="+mn-lt"/>
                          <a:ea typeface="+mn-ea"/>
                          <a:cs typeface="+mn-cs"/>
                        </a:rPr>
                        <a:t> Update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Extra Normalization before CSI Quantization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Timing Problem of Sequential Coordinated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DMG Sensing Instances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comments DMG comments resolution part five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document resolving CID 907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4683501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r>
              <a:rPr lang="en-US" altLang="zh-CN" dirty="0"/>
              <a:t>September 12 </a:t>
            </a:r>
            <a:r>
              <a:rPr lang="en-US" altLang="zh-CN" dirty="0" smtClean="0"/>
              <a:t>		13:30 </a:t>
            </a:r>
            <a:r>
              <a:rPr lang="en-US" altLang="zh-CN" dirty="0"/>
              <a:t>- 15:30 Hawaii </a:t>
            </a:r>
            <a:r>
              <a:rPr lang="en-US" altLang="zh-CN" dirty="0" smtClean="0"/>
              <a:t>time</a:t>
            </a:r>
            <a:endParaRPr lang="en-US" altLang="zh-CN" dirty="0"/>
          </a:p>
          <a:p>
            <a:pPr algn="just" defTabSz="917575">
              <a:lnSpc>
                <a:spcPct val="90000"/>
              </a:lnSpc>
              <a:buNone/>
            </a:pPr>
            <a:r>
              <a:rPr lang="en-US" altLang="zh-CN" dirty="0" smtClean="0"/>
              <a:t>		</a:t>
            </a:r>
            <a:r>
              <a:rPr lang="en-US" altLang="zh-CN" dirty="0"/>
              <a:t>September </a:t>
            </a:r>
            <a:r>
              <a:rPr lang="en-US" altLang="zh-CN" dirty="0" smtClean="0"/>
              <a:t>12, 13, 14, 15 	16:00 </a:t>
            </a:r>
            <a:r>
              <a:rPr lang="en-US" altLang="zh-CN" dirty="0"/>
              <a:t>- 18:00 Hawaii time</a:t>
            </a:r>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September </a:t>
            </a:r>
            <a:r>
              <a:rPr lang="en-US" altLang="en-US" sz="3200" dirty="0" smtClean="0">
                <a:solidFill>
                  <a:srgbClr val="0000FF"/>
                </a:solidFill>
                <a:cs typeface="Times New Roman" panose="02020603050405020304" pitchFamily="18" charset="0"/>
              </a:rPr>
              <a:t>13 PM2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September Interim</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10" name="表格 10"/>
          <p:cNvGraphicFramePr>
            <a:graphicFrameLocks noGrp="1"/>
          </p:cNvGraphicFramePr>
          <p:nvPr>
            <p:extLst>
              <p:ext uri="{D42A27DB-BD31-4B8C-83A1-F6EECF244321}">
                <p14:modId xmlns:p14="http://schemas.microsoft.com/office/powerpoint/2010/main" val="1585934131"/>
              </p:ext>
            </p:extLst>
          </p:nvPr>
        </p:nvGraphicFramePr>
        <p:xfrm>
          <a:off x="3429000" y="5486400"/>
          <a:ext cx="8305801" cy="86554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1" name="表格 10"/>
          <p:cNvGraphicFramePr>
            <a:graphicFrameLocks noGrp="1"/>
          </p:cNvGraphicFramePr>
          <p:nvPr>
            <p:extLst>
              <p:ext uri="{D42A27DB-BD31-4B8C-83A1-F6EECF244321}">
                <p14:modId xmlns:p14="http://schemas.microsoft.com/office/powerpoint/2010/main" val="2353298769"/>
              </p:ext>
            </p:extLst>
          </p:nvPr>
        </p:nvGraphicFramePr>
        <p:xfrm>
          <a:off x="3429000" y="1295400"/>
          <a:ext cx="8305800" cy="367260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 TTT SM Report Type Field Length</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EHT NDP Support using Ranging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Shuling</a:t>
                      </a:r>
                      <a:r>
                        <a:rPr lang="en-US" altLang="zh-CN" sz="1200" kern="1200" dirty="0" smtClean="0">
                          <a:solidFill>
                            <a:schemeClr val="tx1"/>
                          </a:solidFill>
                          <a:latin typeface="+mn-lt"/>
                          <a:ea typeface="+mn-ea"/>
                          <a:cs typeface="+mn-cs"/>
                        </a:rPr>
                        <a:t> (Julia) Feng (</a:t>
                      </a:r>
                      <a:r>
                        <a:rPr lang="en-US" altLang="zh-CN" sz="1200" kern="1200" dirty="0" err="1" smtClean="0">
                          <a:solidFill>
                            <a:schemeClr val="tx1"/>
                          </a:solidFill>
                          <a:latin typeface="+mn-lt"/>
                          <a:ea typeface="+mn-ea"/>
                          <a:cs typeface="+mn-cs"/>
                        </a:rPr>
                        <a:t>Mediatek</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WLAN Sensing Measurement CSI Report with Rx Frequency Response Category Index</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22/1499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Jiayi Zhang (</a:t>
                      </a:r>
                      <a:r>
                        <a:rPr lang="en-US" altLang="zh-CN" sz="1200" kern="1200" dirty="0" err="1" smtClean="0">
                          <a:solidFill>
                            <a:schemeClr val="tx1"/>
                          </a:solidFill>
                          <a:latin typeface="+mn-lt"/>
                          <a:ea typeface="+mn-ea"/>
                          <a:cs typeface="+mn-cs"/>
                        </a:rPr>
                        <a:t>Ofinno</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SBP </a:t>
                      </a:r>
                      <a:r>
                        <a:rPr lang="en-US" altLang="zh-CN" sz="1200" kern="1200" dirty="0" err="1" smtClean="0">
                          <a:solidFill>
                            <a:schemeClr val="tx1"/>
                          </a:solidFill>
                          <a:latin typeface="+mn-lt"/>
                          <a:ea typeface="+mn-ea"/>
                          <a:cs typeface="+mn-cs"/>
                        </a:rPr>
                        <a:t>Misc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DMG-monostatic-PPDU</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EDMG Multi-static PPDU </a:t>
                      </a:r>
                      <a:r>
                        <a:rPr lang="en-US" altLang="zh-CN" sz="1200" kern="1200" dirty="0" err="1" smtClean="0">
                          <a:solidFill>
                            <a:schemeClr val="tx1"/>
                          </a:solidFill>
                          <a:latin typeface="+mn-lt"/>
                          <a:ea typeface="+mn-ea"/>
                          <a:cs typeface="+mn-cs"/>
                        </a:rPr>
                        <a:t>Struct</a:t>
                      </a:r>
                      <a:r>
                        <a:rPr lang="en-US" altLang="zh-CN" sz="1200" kern="1200" dirty="0" smtClean="0">
                          <a:solidFill>
                            <a:schemeClr val="tx1"/>
                          </a:solidFill>
                          <a:latin typeface="+mn-lt"/>
                          <a:ea typeface="+mn-ea"/>
                          <a:cs typeface="+mn-cs"/>
                        </a:rPr>
                        <a:t> Update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Extra Normalization before CSI Quantization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Timing Problem of Sequential Coordinated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DMG Sensing Instances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comments DMG comments resolution part five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document resolving CID 907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1021219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September </a:t>
            </a:r>
            <a:r>
              <a:rPr lang="en-US" altLang="en-US" sz="3200" dirty="0" smtClean="0">
                <a:solidFill>
                  <a:srgbClr val="0000FF"/>
                </a:solidFill>
                <a:cs typeface="Times New Roman" panose="02020603050405020304" pitchFamily="18" charset="0"/>
              </a:rPr>
              <a:t>14 </a:t>
            </a:r>
            <a:r>
              <a:rPr lang="en-US" altLang="en-US" sz="3200" dirty="0">
                <a:solidFill>
                  <a:srgbClr val="0000FF"/>
                </a:solidFill>
                <a:cs typeface="Times New Roman" panose="02020603050405020304" pitchFamily="18" charset="0"/>
              </a:rPr>
              <a:t>PM2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September Interim</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1584788"/>
              </p:ext>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943322017"/>
              </p:ext>
            </p:extLst>
          </p:nvPr>
        </p:nvGraphicFramePr>
        <p:xfrm>
          <a:off x="3429000" y="1534092"/>
          <a:ext cx="8305800" cy="90134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September </a:t>
            </a:r>
            <a:r>
              <a:rPr lang="en-US" altLang="en-US" sz="3200" dirty="0" smtClean="0">
                <a:solidFill>
                  <a:srgbClr val="0000FF"/>
                </a:solidFill>
                <a:cs typeface="Times New Roman" panose="02020603050405020304" pitchFamily="18" charset="0"/>
              </a:rPr>
              <a:t>15 </a:t>
            </a:r>
            <a:r>
              <a:rPr lang="en-US" altLang="en-US" sz="3200" dirty="0">
                <a:solidFill>
                  <a:srgbClr val="0000FF"/>
                </a:solidFill>
                <a:cs typeface="Times New Roman" panose="02020603050405020304" pitchFamily="18" charset="0"/>
              </a:rPr>
              <a:t>PM2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September Interim</a:t>
            </a:r>
          </a:p>
          <a:p>
            <a:pPr algn="just"/>
            <a:r>
              <a:rPr lang="en-US" altLang="zh-CN" sz="1600" dirty="0" smtClean="0"/>
              <a:t>Motion (</a:t>
            </a:r>
            <a:r>
              <a:rPr lang="en-US" altLang="zh-CN" sz="1600" dirty="0" smtClean="0">
                <a:solidFill>
                  <a:srgbClr val="0000FF"/>
                </a:solidFill>
              </a:rPr>
              <a:t>XXX-XXX</a:t>
            </a:r>
            <a:r>
              <a:rPr lang="en-US" altLang="zh-CN" sz="1600" dirty="0" smtClean="0"/>
              <a:t>)</a:t>
            </a:r>
            <a:endParaRPr lang="en-US" altLang="en-US" sz="1600" dirty="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nvPr>
        </p:nvGraphicFramePr>
        <p:xfrm>
          <a:off x="3429000" y="1534092"/>
          <a:ext cx="8305800" cy="90134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6640593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800" kern="0" dirty="0" smtClean="0">
                <a:solidFill>
                  <a:srgbClr val="FF0000"/>
                </a:solidFill>
              </a:rPr>
              <a:t>Initial Letter Ballot (D1.0)		</a:t>
            </a:r>
            <a:r>
              <a:rPr lang="en-US" altLang="zh-CN" sz="1800" i="1" strike="sngStrike" kern="0" dirty="0" smtClean="0">
                <a:solidFill>
                  <a:srgbClr val="FF0000"/>
                </a:solidFill>
              </a:rPr>
              <a:t>Jul 2022</a:t>
            </a:r>
            <a:r>
              <a:rPr lang="en-US" altLang="zh-CN" sz="1800" i="1" strike="sngStrike" kern="0" dirty="0" smtClean="0">
                <a:solidFill>
                  <a:srgbClr val="FF0000"/>
                </a:solidFill>
                <a:sym typeface="Wingdings" panose="05000000000000000000" pitchFamily="2" charset="2"/>
              </a:rPr>
              <a:t> Sep</a:t>
            </a:r>
            <a:r>
              <a:rPr lang="en-US" altLang="zh-CN" sz="1800" i="1" strike="sngStrike" kern="0" dirty="0" smtClean="0">
                <a:solidFill>
                  <a:srgbClr val="FF0000"/>
                </a:solidFill>
              </a:rPr>
              <a:t> 2022</a:t>
            </a:r>
          </a:p>
          <a:p>
            <a:pPr marL="0" lvl="1" indent="0" algn="just" defTabSz="685800" eaLnBrk="1" fontAlgn="auto" hangingPunct="1">
              <a:spcBef>
                <a:spcPts val="200"/>
              </a:spcBef>
              <a:spcAft>
                <a:spcPts val="600"/>
              </a:spcAft>
              <a:buNone/>
              <a:defRPr/>
            </a:pPr>
            <a:r>
              <a:rPr lang="en-US" altLang="zh-CN" sz="1800" i="1" kern="0" dirty="0">
                <a:solidFill>
                  <a:srgbClr val="FF0000"/>
                </a:solidFill>
              </a:rPr>
              <a:t>	</a:t>
            </a:r>
            <a:r>
              <a:rPr lang="en-US" altLang="zh-CN" sz="1800" i="1" kern="0" dirty="0" smtClean="0">
                <a:solidFill>
                  <a:srgbClr val="FF0000"/>
                </a:solidFill>
              </a:rPr>
              <a:t>				</a:t>
            </a:r>
            <a:r>
              <a:rPr lang="en-US" altLang="zh-CN" sz="1800" i="1" kern="0" dirty="0">
                <a:solidFill>
                  <a:srgbClr val="FF0000"/>
                </a:solidFill>
                <a:sym typeface="Wingdings" panose="05000000000000000000" pitchFamily="2" charset="2"/>
              </a:rPr>
              <a:t> </a:t>
            </a:r>
            <a:r>
              <a:rPr lang="en-US" altLang="zh-CN" sz="1800" i="1" kern="0" dirty="0" smtClean="0">
                <a:solidFill>
                  <a:srgbClr val="FF0000"/>
                </a:solidFill>
                <a:sym typeface="Wingdings" panose="05000000000000000000" pitchFamily="2" charset="2"/>
              </a:rPr>
              <a:t>Nov</a:t>
            </a:r>
            <a:r>
              <a:rPr lang="en-US" altLang="zh-CN" sz="1800" i="1" kern="0" dirty="0" smtClean="0">
                <a:solidFill>
                  <a:srgbClr val="FF0000"/>
                </a:solidFill>
              </a:rPr>
              <a:t> 2022</a:t>
            </a:r>
          </a:p>
          <a:p>
            <a:pPr marL="161925" lvl="1" indent="-233363" algn="just" defTabSz="685800" eaLnBrk="1" fontAlgn="auto" hangingPunct="1">
              <a:spcBef>
                <a:spcPts val="200"/>
              </a:spcBef>
              <a:spcAft>
                <a:spcPts val="600"/>
              </a:spcAft>
              <a:defRPr/>
            </a:pPr>
            <a:r>
              <a:rPr lang="en-US" altLang="zh-CN" sz="1800" kern="0" dirty="0" smtClean="0"/>
              <a:t>Recirculation </a:t>
            </a:r>
            <a:r>
              <a:rPr lang="en-US" altLang="zh-CN" sz="1800" kern="0" dirty="0"/>
              <a:t>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2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a:buFont typeface="Times New Roman" pitchFamily="16" charset="0"/>
              <a:buChar char="•"/>
            </a:pPr>
            <a:r>
              <a:rPr lang="en-US" altLang="zh-CN" kern="0" dirty="0">
                <a:solidFill>
                  <a:srgbClr val="000000"/>
                </a:solidFill>
                <a:latin typeface="Times New Roman"/>
              </a:rPr>
              <a:t>Sep 1, </a:t>
            </a:r>
            <a:r>
              <a:rPr lang="en-US" altLang="zh-CN" kern="0" dirty="0" smtClean="0">
                <a:solidFill>
                  <a:srgbClr val="000000"/>
                </a:solidFill>
                <a:latin typeface="Times New Roman"/>
              </a:rPr>
              <a:t>2022</a:t>
            </a:r>
          </a:p>
          <a:p>
            <a:pPr lvl="1">
              <a:buFont typeface="Times New Roman" pitchFamily="16" charset="0"/>
              <a:buChar char="•"/>
            </a:pPr>
            <a:r>
              <a:rPr lang="en-US" altLang="zh-CN" sz="1800" kern="0" dirty="0" err="1" smtClean="0">
                <a:solidFill>
                  <a:srgbClr val="000000"/>
                </a:solidFill>
                <a:latin typeface="Times New Roman"/>
              </a:rPr>
              <a:t>TGbf</a:t>
            </a:r>
            <a:r>
              <a:rPr lang="en-US" altLang="zh-CN" sz="1800" kern="0" dirty="0" smtClean="0">
                <a:solidFill>
                  <a:srgbClr val="000000"/>
                </a:solidFill>
                <a:latin typeface="Times New Roman"/>
              </a:rPr>
              <a:t> </a:t>
            </a:r>
            <a:r>
              <a:rPr lang="en-US" altLang="zh-CN" sz="1800" kern="0" dirty="0">
                <a:solidFill>
                  <a:srgbClr val="000000"/>
                </a:solidFill>
                <a:latin typeface="Times New Roman"/>
              </a:rPr>
              <a:t>decide to change the timeline for Initial Letter Ballot (D1.0) to November </a:t>
            </a:r>
            <a:r>
              <a:rPr lang="en-US" altLang="zh-CN" sz="1800" kern="0" dirty="0" smtClean="0">
                <a:solidFill>
                  <a:srgbClr val="000000"/>
                </a:solidFill>
                <a:latin typeface="Times New Roman"/>
              </a:rPr>
              <a:t>2022</a:t>
            </a:r>
          </a:p>
          <a:p>
            <a:pPr lvl="1">
              <a:buFont typeface="Times New Roman" pitchFamily="16" charset="0"/>
              <a:buChar char="•"/>
            </a:pPr>
            <a:r>
              <a:rPr lang="en-US" altLang="zh-CN" sz="1800" dirty="0" smtClean="0"/>
              <a:t>SP </a:t>
            </a:r>
            <a:r>
              <a:rPr lang="en-US" altLang="zh-CN" sz="1800" dirty="0"/>
              <a:t>Result: Unanimous </a:t>
            </a:r>
            <a:r>
              <a:rPr lang="en-US" altLang="zh-CN" sz="1800" dirty="0" smtClean="0"/>
              <a:t>consent</a:t>
            </a:r>
            <a:endParaRPr lang="en-US" altLang="zh-CN" sz="18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205418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7" name="Rectangle 3"/>
          <p:cNvSpPr txBox="1">
            <a:spLocks noChangeArrowheads="1"/>
          </p:cNvSpPr>
          <p:nvPr/>
        </p:nvSpPr>
        <p:spPr bwMode="auto">
          <a:xfrm>
            <a:off x="6019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September 12    (Monday PM </a:t>
            </a:r>
            <a:r>
              <a:rPr lang="en-US" altLang="zh-CN" dirty="0" smtClean="0">
                <a:solidFill>
                  <a:srgbClr val="0070C0"/>
                </a:solidFill>
                <a:cs typeface="Times New Roman" panose="02020603050405020304" pitchFamily="18" charset="0"/>
              </a:rPr>
              <a:t>1),</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13:30 </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15:30 </a:t>
            </a:r>
            <a:r>
              <a:rPr lang="en-US" altLang="zh-CN" dirty="0">
                <a:solidFill>
                  <a:srgbClr val="0070C0"/>
                </a:solidFill>
                <a:cs typeface="Times New Roman" panose="02020603050405020304" pitchFamily="18" charset="0"/>
              </a:rPr>
              <a:t>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nvPr>
        </p:nvGraphicFramePr>
        <p:xfrm>
          <a:off x="5791200" y="3138805"/>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Evening 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4624265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1722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a:t>
            </a:r>
            <a:r>
              <a:rPr lang="en-US" altLang="zh-CN" sz="1600" b="1" dirty="0" smtClean="0">
                <a:cs typeface="Times New Roman" panose="02020603050405020304" pitchFamily="18" charset="0"/>
              </a:rPr>
              <a:t>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19</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20</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27</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29</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smtClean="0">
                <a:solidFill>
                  <a:schemeClr val="bg1">
                    <a:lumMod val="50000"/>
                  </a:schemeClr>
                </a:solidFill>
                <a:cs typeface="Times New Roman" panose="02020603050405020304" pitchFamily="18" charset="0"/>
              </a:rPr>
              <a:t>  (Holiday)</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13</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17</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18</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20</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24</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27</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31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7</a:t>
            </a:r>
            <a:r>
              <a:rPr lang="en-US" altLang="zh-CN" sz="1100" dirty="0">
                <a:solidFill>
                  <a:srgbClr val="00B050"/>
                </a:solidFill>
                <a:cs typeface="Times New Roman" panose="02020603050405020304" pitchFamily="18" charset="0"/>
              </a:rPr>
              <a:t>	(Monday),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 </a:t>
            </a:r>
            <a:r>
              <a:rPr lang="en-US" altLang="zh-CN" sz="1100" dirty="0">
                <a:solidFill>
                  <a:srgbClr val="FF0000"/>
                </a:solidFill>
                <a:cs typeface="Times New Roman" panose="02020603050405020304" pitchFamily="18" charset="0"/>
              </a:rPr>
              <a:t>(Daylight saving time </a:t>
            </a:r>
            <a:r>
              <a:rPr lang="en-US" altLang="zh-CN" sz="1100" dirty="0" smtClean="0">
                <a:solidFill>
                  <a:srgbClr val="FF0000"/>
                </a:solidFill>
                <a:cs typeface="Times New Roman" panose="02020603050405020304" pitchFamily="18" charset="0"/>
              </a:rPr>
              <a:t>end </a:t>
            </a:r>
            <a:r>
              <a:rPr lang="en-US" altLang="zh-CN" sz="1100" dirty="0">
                <a:solidFill>
                  <a:srgbClr val="FF0000"/>
                </a:solidFill>
                <a:cs typeface="Times New Roman" panose="02020603050405020304" pitchFamily="18" charset="0"/>
              </a:rPr>
              <a:t>on Nov. </a:t>
            </a:r>
            <a:r>
              <a:rPr lang="en-US" altLang="zh-CN" sz="1100" dirty="0" smtClean="0">
                <a:solidFill>
                  <a:srgbClr val="FF0000"/>
                </a:solidFill>
                <a:cs typeface="Times New Roman" panose="02020603050405020304" pitchFamily="18" charset="0"/>
              </a:rPr>
              <a:t>6)</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a:t>
            </a:r>
            <a:r>
              <a:rPr lang="en-US" altLang="zh-CN" sz="1100" dirty="0" smtClean="0">
                <a:solidFill>
                  <a:srgbClr val="00B0F0"/>
                </a:solidFill>
                <a:cs typeface="Times New Roman" panose="02020603050405020304" pitchFamily="18" charset="0"/>
              </a:rPr>
              <a:t>10</a:t>
            </a:r>
            <a:r>
              <a:rPr lang="en-US" altLang="zh-CN" sz="1100" dirty="0">
                <a:solidFill>
                  <a:srgbClr val="00B0F0"/>
                </a:solidFill>
                <a:cs typeface="Times New Roman" panose="02020603050405020304" pitchFamily="18" charset="0"/>
              </a:rPr>
              <a:t>	(Thursday),	</a:t>
            </a:r>
            <a:r>
              <a:rPr lang="en-US" altLang="zh-CN" sz="1100" dirty="0" smtClean="0">
                <a:solidFill>
                  <a:srgbClr val="00B0F0"/>
                </a:solidFill>
                <a:cs typeface="Times New Roman" panose="02020603050405020304" pitchFamily="18" charset="0"/>
              </a:rPr>
              <a:t>22</a:t>
            </a:r>
            <a:r>
              <a:rPr lang="zh-CN" altLang="en-US" sz="1100" dirty="0" smtClean="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00:00 </a:t>
            </a:r>
            <a:r>
              <a:rPr lang="en-US" altLang="zh-CN" sz="1100" dirty="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9" name="Rectangle 3"/>
          <p:cNvSpPr txBox="1">
            <a:spLocks noChangeArrowheads="1"/>
          </p:cNvSpPr>
          <p:nvPr/>
        </p:nvSpPr>
        <p:spPr bwMode="auto">
          <a:xfrm>
            <a:off x="6553200" y="1069759"/>
            <a:ext cx="52578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smtClean="0">
                <a:solidFill>
                  <a:srgbClr val="FF0000"/>
                </a:solidFill>
              </a:rPr>
              <a:t>To be confirmed</a:t>
            </a:r>
            <a:r>
              <a:rPr lang="en-US" altLang="zh-CN" sz="1800" b="1" dirty="0" smtClean="0"/>
              <a:t>:</a:t>
            </a:r>
          </a:p>
          <a:p>
            <a:pPr marL="361950" lvl="1" indent="-361950" algn="just">
              <a:spcBef>
                <a:spcPct val="0"/>
              </a:spcBef>
              <a:spcAft>
                <a:spcPts val="0"/>
              </a:spcAft>
              <a:buClr>
                <a:srgbClr val="000000"/>
              </a:buClr>
              <a:buNone/>
              <a:defRPr/>
            </a:pPr>
            <a:r>
              <a:rPr lang="en-US" altLang="zh-CN" sz="1600" dirty="0"/>
              <a:t>	November </a:t>
            </a:r>
            <a:r>
              <a:rPr lang="en-US" altLang="zh-CN" sz="1600" dirty="0" smtClean="0"/>
              <a:t>Plenary </a:t>
            </a:r>
            <a:r>
              <a:rPr lang="en-US" altLang="zh-CN" sz="1600" dirty="0"/>
              <a:t>2022 (November 13-18) </a:t>
            </a:r>
            <a:endParaRPr lang="en-US" altLang="zh-CN" sz="1600" dirty="0" smtClean="0"/>
          </a:p>
          <a:p>
            <a:pPr marL="361950" lvl="1" indent="-361950" algn="just">
              <a:spcBef>
                <a:spcPct val="0"/>
              </a:spcBef>
              <a:spcAft>
                <a:spcPts val="0"/>
              </a:spcAft>
              <a:buClr>
                <a:srgbClr val="000000"/>
              </a:buClr>
              <a:buNone/>
              <a:defRPr/>
            </a:pPr>
            <a:r>
              <a:rPr lang="en-US" altLang="zh-CN" sz="1600" dirty="0"/>
              <a:t>	</a:t>
            </a:r>
            <a:r>
              <a:rPr lang="en-US" altLang="zh-CN" sz="1600" dirty="0" smtClean="0"/>
              <a:t>(</a:t>
            </a:r>
            <a:r>
              <a:rPr lang="en-US" altLang="zh-CN" sz="1600" dirty="0"/>
              <a:t>Daylight saving time end on </a:t>
            </a:r>
            <a:r>
              <a:rPr lang="en-US" altLang="zh-CN" sz="1600" dirty="0">
                <a:solidFill>
                  <a:srgbClr val="0000FF"/>
                </a:solidFill>
              </a:rPr>
              <a:t>Nov. </a:t>
            </a:r>
            <a:r>
              <a:rPr lang="en-US" altLang="zh-CN" sz="1600" dirty="0" smtClean="0">
                <a:solidFill>
                  <a:srgbClr val="0000FF"/>
                </a:solidFill>
              </a:rPr>
              <a:t>6</a:t>
            </a:r>
            <a:r>
              <a:rPr lang="en-US" altLang="zh-CN" sz="1600" dirty="0" smtClean="0"/>
              <a:t>)</a:t>
            </a:r>
            <a:endParaRPr lang="en-US" altLang="zh-CN" sz="1600" dirty="0"/>
          </a:p>
          <a:p>
            <a:pPr marL="361950" lvl="1" indent="-361950" algn="just">
              <a:spcBef>
                <a:spcPct val="0"/>
              </a:spcBef>
              <a:spcAft>
                <a:spcPts val="0"/>
              </a:spcAft>
              <a:buClr>
                <a:srgbClr val="000000"/>
              </a:buClr>
              <a:buNone/>
              <a:defRPr/>
            </a:pP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70C0"/>
                </a:solidFill>
                <a:cs typeface="Times New Roman" panose="02020603050405020304" pitchFamily="18" charset="0"/>
              </a:rPr>
              <a:t>November 14    (Monday AM 2),	</a:t>
            </a:r>
            <a:r>
              <a:rPr lang="en-US" altLang="zh-CN" dirty="0">
                <a:solidFill>
                  <a:srgbClr val="0070C0"/>
                </a:solidFill>
                <a:cs typeface="Times New Roman" panose="02020603050405020304" pitchFamily="18" charset="0"/>
              </a:rPr>
              <a:t>10:30-12:30 Thailand time</a:t>
            </a:r>
            <a:endParaRPr lang="en-US" altLang="zh-CN" dirty="0" smtClean="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C000"/>
                </a:solidFill>
                <a:cs typeface="Times New Roman" panose="02020603050405020304" pitchFamily="18" charset="0"/>
              </a:rPr>
              <a:t>November 14    </a:t>
            </a:r>
            <a:r>
              <a:rPr lang="en-US" altLang="zh-CN" dirty="0">
                <a:solidFill>
                  <a:srgbClr val="FFC000"/>
                </a:solidFill>
                <a:cs typeface="Times New Roman" panose="02020603050405020304" pitchFamily="18" charset="0"/>
              </a:rPr>
              <a:t>(Monday PM </a:t>
            </a:r>
            <a:r>
              <a:rPr lang="en-US" altLang="zh-CN" dirty="0" smtClean="0">
                <a:solidFill>
                  <a:srgbClr val="FFC000"/>
                </a:solidFill>
                <a:cs typeface="Times New Roman" panose="02020603050405020304" pitchFamily="18" charset="0"/>
              </a:rPr>
              <a:t>1),</a:t>
            </a:r>
            <a:r>
              <a:rPr lang="en-US" altLang="zh-CN" dirty="0">
                <a:solidFill>
                  <a:srgbClr val="FFC000"/>
                </a:solidFill>
                <a:cs typeface="Times New Roman" panose="02020603050405020304" pitchFamily="18" charset="0"/>
              </a:rPr>
              <a:t>		</a:t>
            </a:r>
            <a:r>
              <a:rPr lang="en-US" altLang="zh-CN" dirty="0" smtClean="0">
                <a:solidFill>
                  <a:srgbClr val="FFC000"/>
                </a:solidFill>
                <a:cs typeface="Times New Roman" panose="02020603050405020304" pitchFamily="18" charset="0"/>
              </a:rPr>
              <a:t>13:30-15:30 </a:t>
            </a:r>
            <a:r>
              <a:rPr lang="en-US" altLang="zh-CN" dirty="0">
                <a:solidFill>
                  <a:srgbClr val="FFC000"/>
                </a:solidFill>
                <a:cs typeface="Times New Roman" panose="02020603050405020304" pitchFamily="18" charset="0"/>
              </a:rPr>
              <a:t>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November 16    </a:t>
            </a:r>
            <a:r>
              <a:rPr lang="en-US" altLang="zh-CN" dirty="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Wednesday AM 1),</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17    </a:t>
            </a:r>
            <a:r>
              <a:rPr lang="en-US" altLang="zh-CN" dirty="0">
                <a:solidFill>
                  <a:srgbClr val="00B050"/>
                </a:solidFill>
                <a:cs typeface="Times New Roman" panose="02020603050405020304" pitchFamily="18" charset="0"/>
              </a:rPr>
              <a:t>(Thursday </a:t>
            </a:r>
            <a:r>
              <a:rPr lang="en-US" altLang="zh-CN" dirty="0" smtClean="0">
                <a:solidFill>
                  <a:srgbClr val="00B050"/>
                </a:solidFill>
                <a:cs typeface="Times New Roman" panose="02020603050405020304" pitchFamily="18" charset="0"/>
              </a:rPr>
              <a:t>AM 1),</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Thailand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nvPr>
        </p:nvGraphicFramePr>
        <p:xfrm>
          <a:off x="6553200" y="32004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904080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July </a:t>
            </a:r>
            <a:r>
              <a:rPr lang="en-US" altLang="zh-CN" sz="3200" dirty="0" smtClean="0"/>
              <a:t>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September Interim </a:t>
            </a:r>
          </a:p>
          <a:p>
            <a:pPr algn="ctr">
              <a:buFontTx/>
              <a:buNone/>
            </a:pPr>
            <a:r>
              <a:rPr lang="en-US" altLang="zh-CN" sz="4000" dirty="0" smtClean="0">
                <a:solidFill>
                  <a:srgbClr val="0000FF"/>
                </a:solidFill>
              </a:rPr>
              <a:t>(</a:t>
            </a:r>
            <a:r>
              <a:rPr lang="en-US" altLang="en-US" sz="4000" dirty="0">
                <a:solidFill>
                  <a:srgbClr val="0000FF"/>
                </a:solidFill>
                <a:cs typeface="Times New Roman" panose="02020603050405020304" pitchFamily="18" charset="0"/>
              </a:rPr>
              <a:t>September 12 PM1 </a:t>
            </a:r>
            <a:r>
              <a:rPr lang="en-US" altLang="zh-CN" sz="4000" dirty="0" smtClean="0">
                <a:solidFill>
                  <a:srgbClr val="0000FF"/>
                </a:solidFill>
              </a:rPr>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902911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273 161 432 192 616 617 618 619 274 348</a:t>
            </a:r>
          </a:p>
          <a:p>
            <a:pPr lvl="1" algn="just">
              <a:buFont typeface="Arial" panose="020B0604020202020204" pitchFamily="34" charset="0"/>
              <a:buChar char="–"/>
              <a:defRPr/>
            </a:pPr>
            <a:r>
              <a:rPr lang="en-US" altLang="zh-CN" sz="1600" dirty="0"/>
              <a:t>as specified in 11-22-1244r7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22/1244r7</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0295813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September </a:t>
            </a:r>
            <a:r>
              <a:rPr lang="en-US" altLang="en-US" sz="1800" dirty="0">
                <a:solidFill>
                  <a:srgbClr val="0000FF"/>
                </a:solidFill>
              </a:rPr>
              <a:t>12 		13:30 - 15:30 Hawaii time</a:t>
            </a:r>
          </a:p>
          <a:p>
            <a:pPr marL="285750" indent="-285750" algn="just"/>
            <a:r>
              <a:rPr lang="en-US" altLang="en-US" sz="1800" dirty="0" smtClean="0">
                <a:solidFill>
                  <a:srgbClr val="0000FF"/>
                </a:solidFill>
              </a:rPr>
              <a:t>September </a:t>
            </a:r>
            <a:r>
              <a:rPr lang="en-US" altLang="en-US" sz="1800" dirty="0">
                <a:solidFill>
                  <a:srgbClr val="0000FF"/>
                </a:solidFill>
              </a:rPr>
              <a:t>12, 13, 14, 15 	16:00 - 18:00 Hawaii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CIDs 632, 174, 566, 176, 717, 010, 117, 382, 383, 384, 134, 387, 582, 873, 135, 677</a:t>
            </a:r>
          </a:p>
          <a:p>
            <a:pPr lvl="1" algn="just">
              <a:buFont typeface="Arial" panose="020B0604020202020204" pitchFamily="34" charset="0"/>
              <a:buChar char="–"/>
              <a:defRPr/>
            </a:pPr>
            <a:r>
              <a:rPr lang="en-US" altLang="zh-CN" sz="1600" dirty="0"/>
              <a:t>as specified in 22/1261r3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22/1261r3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76327786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94, 244,324, 581, 801, 802, 817, 892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22/1315r2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Mahmoud Kamel</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22/1315r2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405608988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51, 175, 203, 568, 569, 634, 635, 636, 637, 638, 639, 911</a:t>
            </a:r>
          </a:p>
          <a:p>
            <a:pPr lvl="1" algn="just">
              <a:buFont typeface="Arial" panose="020B0604020202020204" pitchFamily="34" charset="0"/>
              <a:buChar char="–"/>
              <a:defRPr/>
            </a:pPr>
            <a:r>
              <a:rPr lang="en-US" altLang="zh-CN" sz="1600" dirty="0"/>
              <a:t>as specified in 22/1172r3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22/1172r3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8082172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682, 684, 226, 688, 689, 690, 41, 591, 334, 599, 267</a:t>
            </a:r>
          </a:p>
          <a:p>
            <a:pPr lvl="1" algn="just">
              <a:buFont typeface="Arial" panose="020B0604020202020204" pitchFamily="34" charset="0"/>
              <a:buChar char="–"/>
              <a:defRPr/>
            </a:pPr>
            <a:r>
              <a:rPr lang="en-US" altLang="zh-CN" sz="1600" dirty="0"/>
              <a:t>as specified in 22/1271r3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22/1271r3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51655590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  884 </a:t>
            </a:r>
          </a:p>
          <a:p>
            <a:pPr lvl="1" algn="just">
              <a:buFont typeface="Arial" panose="020B0604020202020204" pitchFamily="34" charset="0"/>
              <a:buChar char="–"/>
              <a:defRPr/>
            </a:pPr>
            <a:r>
              <a:rPr lang="en-US" altLang="zh-CN" sz="1600" dirty="0"/>
              <a:t>as specified in 22/1331r1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	</a:t>
            </a:r>
            <a:r>
              <a:rPr lang="en-US" altLang="zh-CN" sz="1800" b="1" dirty="0" smtClean="0"/>
              <a:t>	</a:t>
            </a:r>
            <a:r>
              <a:rPr lang="en-US" altLang="zh-CN" sz="1800" b="1" kern="0" dirty="0" smtClean="0"/>
              <a:t>Second</a:t>
            </a:r>
            <a:r>
              <a:rPr lang="en-US" altLang="zh-CN" sz="1800" b="1" kern="0" dirty="0"/>
              <a:t>: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22/1331r1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91903672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694,697,698,699,700,701,704,705,706,708,712</a:t>
            </a:r>
          </a:p>
          <a:p>
            <a:pPr lvl="1" algn="just">
              <a:buFont typeface="Arial" panose="020B0604020202020204" pitchFamily="34" charset="0"/>
              <a:buChar char="–"/>
              <a:defRPr/>
            </a:pPr>
            <a:r>
              <a:rPr lang="en-US" altLang="zh-CN" sz="1600" dirty="0"/>
              <a:t>as specified in 22/0978r3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Leif Wilhelmsson </a:t>
            </a:r>
            <a:r>
              <a:rPr lang="en-US" altLang="zh-CN" sz="1800" b="1" kern="0" dirty="0" smtClean="0"/>
              <a:t>	</a:t>
            </a:r>
            <a:r>
              <a:rPr lang="en-US" altLang="zh-CN" sz="1800" b="1" dirty="0" smtClean="0"/>
              <a:t>	</a:t>
            </a:r>
            <a:r>
              <a:rPr lang="en-US" altLang="zh-CN" sz="1800" b="1" kern="0" dirty="0" smtClean="0"/>
              <a:t>Second</a:t>
            </a:r>
            <a:r>
              <a:rPr lang="en-US" altLang="zh-CN" sz="1800" b="1" kern="0" dirty="0"/>
              <a:t>: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22/0978r3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10184922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42, 43, 44, 520, 521, 592, 337, 600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11-22-1337-00-00bf cc40-comments DMG comments resolution part </a:t>
            </a:r>
            <a:r>
              <a:rPr lang="en-US" altLang="zh-CN" sz="1600" dirty="0" smtClean="0"/>
              <a:t>four</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kern="0" dirty="0" smtClean="0"/>
              <a:t>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22/1337r0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75214809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730, 818, 413, 78, 266, 526, 79, 268, 530</a:t>
            </a:r>
          </a:p>
          <a:p>
            <a:pPr lvl="1" algn="just">
              <a:buFont typeface="Arial" panose="020B0604020202020204" pitchFamily="34" charset="0"/>
              <a:buChar char="–"/>
              <a:defRPr/>
            </a:pPr>
            <a:r>
              <a:rPr lang="en-US" altLang="zh-CN" sz="1600" dirty="0"/>
              <a:t>as specified in 22/1389r0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Yan Xin</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22/1389r0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36285230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 863, 866, 167, 92, 195, 625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22/0930r4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Chris Beg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22/0930r4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57293871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a:t>
            </a:r>
            <a:r>
              <a:rPr lang="en-US" altLang="zh-CN" sz="1800" b="1" kern="0" dirty="0" smtClean="0"/>
              <a:t>SFD:</a:t>
            </a:r>
            <a:endParaRPr lang="en-US" altLang="zh-CN" sz="1800" b="1" kern="0" dirty="0"/>
          </a:p>
          <a:p>
            <a:pPr lvl="1" algn="just">
              <a:buFont typeface="Arial" panose="020B0604020202020204" pitchFamily="34" charset="0"/>
              <a:buChar char="–"/>
              <a:defRPr/>
            </a:pPr>
            <a:r>
              <a:rPr lang="en-US" altLang="zh-CN" sz="1600" dirty="0" smtClean="0"/>
              <a:t>The </a:t>
            </a:r>
            <a:r>
              <a:rPr lang="en-US" altLang="zh-CN" sz="1600" dirty="0"/>
              <a:t>HE Ranging NDP and HE TB Ranging NDP formats shall be used for 802.11bf sub-7 GHz sensing when PPDU BW ≤ 160 MHz </a:t>
            </a:r>
          </a:p>
          <a:p>
            <a:pPr lvl="1" algn="just">
              <a:buFont typeface="Arial" panose="020B0604020202020204" pitchFamily="34" charset="0"/>
              <a:buChar char="–"/>
              <a:defRPr/>
            </a:pPr>
            <a:r>
              <a:rPr lang="en-US" altLang="zh-CN" sz="1600" dirty="0" smtClean="0"/>
              <a:t>The </a:t>
            </a:r>
            <a:r>
              <a:rPr lang="en-US" altLang="zh-CN" sz="1600" dirty="0"/>
              <a:t>EHT sounding NDP format (including specified preamble puncturing patterns) shall be used for 802.11bf sub-7 GHz sensing when PPDU BW = 320 MHz</a:t>
            </a:r>
          </a:p>
          <a:p>
            <a:pPr lvl="1" algn="just">
              <a:buFont typeface="Arial" panose="020B0604020202020204" pitchFamily="34" charset="0"/>
              <a:buChar char="–"/>
              <a:defRPr/>
            </a:pPr>
            <a:r>
              <a:rPr lang="en-US" altLang="zh-CN" sz="1600" dirty="0"/>
              <a:t>Note: which preamble puncturing patterns to be supported are TBD.</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	</a:t>
            </a:r>
            <a:r>
              <a:rPr lang="en-US" altLang="zh-CN" sz="1800" b="1" dirty="0" smtClean="0"/>
              <a:t>	</a:t>
            </a:r>
            <a:r>
              <a:rPr lang="en-US" altLang="zh-CN" sz="1800" b="1" kern="0" dirty="0" smtClean="0"/>
              <a:t>Second</a:t>
            </a:r>
            <a:r>
              <a:rPr lang="en-US" altLang="zh-CN" sz="1800" b="1" kern="0" dirty="0"/>
              <a:t>: Steve Shellhammer</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22/1380r0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30 Yes / 7 No / 8 Abstain</a:t>
            </a:r>
            <a:endParaRPr lang="en-US" altLang="zh-CN" sz="1050" b="1" kern="0" dirty="0"/>
          </a:p>
        </p:txBody>
      </p:sp>
    </p:spTree>
    <p:extLst>
      <p:ext uri="{BB962C8B-B14F-4D97-AF65-F5344CB8AC3E}">
        <p14:creationId xmlns:p14="http://schemas.microsoft.com/office/powerpoint/2010/main" val="17034690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dirty="0">
                <a:solidFill>
                  <a:srgbClr val="0000FF"/>
                </a:solidFill>
              </a:rPr>
              <a:t>September</a:t>
            </a:r>
            <a:r>
              <a:rPr lang="en-US" dirty="0"/>
              <a:t> 802 wireless </a:t>
            </a:r>
            <a:r>
              <a:rPr lang="en-US" dirty="0">
                <a:solidFill>
                  <a:srgbClr val="0000FF"/>
                </a:solidFill>
              </a:rPr>
              <a:t>interim</a:t>
            </a:r>
            <a:r>
              <a:rPr lang="en-US" dirty="0"/>
              <a:t>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September</a:t>
            </a:r>
            <a:r>
              <a:rPr lang="en-US" dirty="0"/>
              <a:t> 802 wireless </a:t>
            </a:r>
            <a:r>
              <a:rPr lang="en-US" dirty="0">
                <a:solidFill>
                  <a:srgbClr val="0000FF"/>
                </a:solidFill>
              </a:rPr>
              <a:t>interim</a:t>
            </a:r>
            <a:r>
              <a:rPr lang="en-US" dirty="0"/>
              <a:t>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https://web.cvent.com/event/ae5c1e5a-6074-492a-9cd7-16b5ddc15864/summary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4294967295"/>
          </p:nvPr>
        </p:nvSpPr>
        <p:spPr>
          <a:xfrm>
            <a:off x="5793318" y="6475414"/>
            <a:ext cx="704849" cy="363537"/>
          </a:xfrm>
          <a:prstGeom prst="rect">
            <a:avLst/>
          </a:prstGeom>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a:t>September 2022</a:t>
            </a:r>
            <a:endParaRPr lang="en-GB" dirty="0"/>
          </a:p>
        </p:txBody>
      </p:sp>
    </p:spTree>
    <p:extLst>
      <p:ext uri="{BB962C8B-B14F-4D97-AF65-F5344CB8AC3E}">
        <p14:creationId xmlns:p14="http://schemas.microsoft.com/office/powerpoint/2010/main" val="40922638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127577</TotalTime>
  <Words>3719</Words>
  <Application>Microsoft Office PowerPoint</Application>
  <PresentationFormat>宽屏</PresentationFormat>
  <Paragraphs>937</Paragraphs>
  <Slides>41</Slides>
  <Notes>40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41</vt:i4>
      </vt:variant>
    </vt:vector>
  </HeadingPairs>
  <TitlesOfParts>
    <vt:vector size="52"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September Interim 2022</vt:lpstr>
      <vt:lpstr>IEEE 802.11 Task Group bf WLAN Sensing </vt:lpstr>
      <vt:lpstr>PowerPoint 演示文稿</vt:lpstr>
      <vt:lpstr>PowerPoint 演示文稿</vt:lpstr>
      <vt:lpstr>Registration for the September 802 wireless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5195</cp:revision>
  <cp:lastPrinted>2014-11-04T15:04:57Z</cp:lastPrinted>
  <dcterms:created xsi:type="dcterms:W3CDTF">2007-04-17T18:10:23Z</dcterms:created>
  <dcterms:modified xsi:type="dcterms:W3CDTF">2022-09-13T04:01:21Z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(3)hvkulVRwSVCPGo6XVyy1NLeN62DsZGc5b6ntATnVDmT+ylMus8a7MPe/Y1K6FAmJy3rwsWJE
w2L8wv4OJNFuJeAbIXLnpfl3V74dr1LgeerCESgvGhpd/GSyQCJMGJkWZc4iRY4SWxFSHwQk
pasNHoiwBqFCt7ko5PiCAJlEHK7XMwWLGGjxsOnT2K9FS82t7HqGn19IRXnP42MC3eXHJPfe
aGl/xKGOb78hdow1BM</vt:lpwstr>
  </property>
  <property fmtid="{D5CDD505-2E9C-101B-9397-08002B2CF9AE}" pid="27" name="_2015_ms_pID_7253431">
    <vt:lpwstr>uYKE9j5pYqLXU0Pg2g3n2HnfozoFjezYvhHZvDDwbIz7XNpVtGYc6t
G/DYWOC1ZOFiouFij1kBF9k4SDeLMjGt8ISaMDXhWhdGk478Vq5wdntW8+H/8bqChpra8lnL
bQVZ6VxX04hQrArdYG4yRBQsHqK/ygTKO+uTA6XeYIG5loqPbi7VxFqjJiEZb2OOzL4O+zCr
d2lGRl8UkcjCfwDMSR+iSsN8+dOt78xu8N3G</vt:lpwstr>
  </property>
  <property fmtid="{D5CDD505-2E9C-101B-9397-08002B2CF9AE}" pid="28" name="_2015_ms_pID_7253432">
    <vt:lpwstr>c7UW5w0AjFf8/llninGVakU=</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