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813" r:id="rId3"/>
    <p:sldId id="424" r:id="rId4"/>
    <p:sldId id="423" r:id="rId5"/>
    <p:sldId id="916"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95" r:id="rId21"/>
    <p:sldId id="879" r:id="rId22"/>
    <p:sldId id="917" r:id="rId23"/>
    <p:sldId id="918" r:id="rId24"/>
    <p:sldId id="897" r:id="rId25"/>
    <p:sldId id="919" r:id="rId26"/>
    <p:sldId id="905" r:id="rId27"/>
    <p:sldId id="930" r:id="rId28"/>
    <p:sldId id="920" r:id="rId29"/>
    <p:sldId id="921" r:id="rId30"/>
    <p:sldId id="922" r:id="rId31"/>
    <p:sldId id="923" r:id="rId32"/>
    <p:sldId id="924" r:id="rId33"/>
    <p:sldId id="925" r:id="rId34"/>
    <p:sldId id="926" r:id="rId35"/>
    <p:sldId id="927" r:id="rId36"/>
    <p:sldId id="928" r:id="rId37"/>
    <p:sldId id="929" r:id="rId38"/>
    <p:sldId id="931" r:id="rId39"/>
    <p:sldId id="842" r:id="rId40"/>
    <p:sldId id="888" r:id="rId4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9965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5367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98007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8939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64888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95450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51741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71532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44604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73068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554017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24297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4747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5176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46628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a:t>
            </a:r>
            <a:r>
              <a:rPr lang="en-US" altLang="en-US" sz="1800" b="1" smtClean="0"/>
              <a:t>802.11-22/1287r1</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151-00-00bf-ieee-802-11bf-july-2022-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1185-16-00bf-ieee-802-11bf-teleconference-minutes-july-september-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September </a:t>
            </a:r>
            <a:r>
              <a:rPr lang="en-US" altLang="zh-CN" sz="3600" dirty="0" smtClean="0">
                <a:solidFill>
                  <a:srgbClr val="0000FF"/>
                </a:solidFill>
              </a:rPr>
              <a:t>Interim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2021-09-09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12 PM1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smtClean="0"/>
              <a:t>(</a:t>
            </a:r>
            <a:r>
              <a:rPr lang="en-US" altLang="zh-CN" sz="1400" smtClean="0">
                <a:solidFill>
                  <a:srgbClr val="0000FF"/>
                </a:solidFill>
              </a:rPr>
              <a:t>131-141</a:t>
            </a:r>
            <a:r>
              <a:rPr lang="en-US" altLang="zh-CN" sz="140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294824159"/>
              </p:ext>
            </p:extLst>
          </p:nvPr>
        </p:nvGraphicFramePr>
        <p:xfrm>
          <a:off x="3429000" y="6165422"/>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440124672"/>
              </p:ext>
            </p:extLst>
          </p:nvPr>
        </p:nvGraphicFramePr>
        <p:xfrm>
          <a:off x="3429000" y="1447800"/>
          <a:ext cx="8305800" cy="454733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22/1396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SBP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cc40-cr-for-mlme-part-1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Instance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SM Report Type Field Length</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EHT NDP Support using Ranging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(Julia)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22/1499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Jiayi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SBP </a:t>
                      </a:r>
                      <a:r>
                        <a:rPr lang="en-US" altLang="zh-CN" sz="1200" kern="1200" dirty="0" err="1" smtClean="0">
                          <a:solidFill>
                            <a:schemeClr val="tx1"/>
                          </a:solidFill>
                          <a:latin typeface="+mn-lt"/>
                          <a:ea typeface="+mn-ea"/>
                          <a:cs typeface="+mn-cs"/>
                        </a:rPr>
                        <a:t>Misc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EDMG Multi-static PPDU </a:t>
                      </a:r>
                      <a:r>
                        <a:rPr lang="en-US" altLang="zh-CN" sz="1200" kern="1200" dirty="0" err="1" smtClean="0">
                          <a:solidFill>
                            <a:schemeClr val="tx1"/>
                          </a:solidFill>
                          <a:latin typeface="+mn-lt"/>
                          <a:ea typeface="+mn-ea"/>
                          <a:cs typeface="+mn-cs"/>
                        </a:rPr>
                        <a:t>Struct</a:t>
                      </a:r>
                      <a:r>
                        <a:rPr lang="en-US" altLang="zh-CN" sz="1200" kern="1200" dirty="0" smtClean="0">
                          <a:solidFill>
                            <a:schemeClr val="tx1"/>
                          </a:solidFill>
                          <a:latin typeface="+mn-lt"/>
                          <a:ea typeface="+mn-ea"/>
                          <a:cs typeface="+mn-cs"/>
                        </a:rPr>
                        <a:t> Update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Extra Normalization before CSI Quantization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July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July Plenary: </a:t>
            </a:r>
          </a:p>
          <a:p>
            <a:pPr marL="457200" lvl="1" indent="0" algn="just">
              <a:buNone/>
            </a:pPr>
            <a:r>
              <a:rPr lang="en-US" altLang="zh-CN" sz="1600" dirty="0" smtClean="0"/>
              <a:t>	</a:t>
            </a:r>
            <a:r>
              <a:rPr lang="en-US" altLang="zh-CN" sz="1600" dirty="0">
                <a:hlinkClick r:id="rId3"/>
              </a:rPr>
              <a:t>https://</a:t>
            </a:r>
            <a:r>
              <a:rPr lang="en-US" altLang="zh-CN" sz="1600" dirty="0" smtClean="0">
                <a:hlinkClick r:id="rId3"/>
              </a:rPr>
              <a:t>mentor.ieee.org/802.11/dcn/22/11-22-1151-00-00bf-ieee-802-11bf-july-2022-plenary-meeting-minutes.docx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a:t>
            </a:r>
            <a:r>
              <a:rPr lang="en-US" altLang="zh-CN" sz="1600" dirty="0" smtClean="0"/>
              <a:t>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mentor.ieee.org/802.11/dcn/22/11-22-1185-16-00bf-ieee-802-11bf-teleconference-minutes-july-september-2022.docx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a:t>
            </a:r>
            <a:r>
              <a:rPr lang="en-US" altLang="zh-CN" sz="2000" dirty="0" smtClean="0"/>
              <a:t>: 	</a:t>
            </a:r>
          </a:p>
          <a:p>
            <a:pPr algn="just"/>
            <a:endParaRPr lang="en-US" altLang="zh-CN" sz="2000" dirty="0" smtClean="0"/>
          </a:p>
          <a:p>
            <a:pPr algn="just"/>
            <a:r>
              <a:rPr lang="en-US" altLang="zh-CN" sz="2000" dirty="0" smtClean="0"/>
              <a:t>Result:</a:t>
            </a:r>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12 </a:t>
            </a:r>
            <a:r>
              <a:rPr lang="en-US" altLang="en-US" sz="3200" dirty="0" smtClean="0">
                <a:solidFill>
                  <a:srgbClr val="0000FF"/>
                </a:solidFill>
                <a:cs typeface="Times New Roman" panose="02020603050405020304" pitchFamily="18" charset="0"/>
              </a:rPr>
              <a:t>PM2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69922941"/>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7" name="表格 10"/>
          <p:cNvGraphicFramePr>
            <a:graphicFrameLocks noGrp="1"/>
          </p:cNvGraphicFramePr>
          <p:nvPr>
            <p:extLst>
              <p:ext uri="{D42A27DB-BD31-4B8C-83A1-F6EECF244321}">
                <p14:modId xmlns:p14="http://schemas.microsoft.com/office/powerpoint/2010/main" val="1536263487"/>
              </p:ext>
            </p:extLst>
          </p:nvPr>
        </p:nvGraphicFramePr>
        <p:xfrm>
          <a:off x="3429000" y="153409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September 12 </a:t>
            </a:r>
            <a:r>
              <a:rPr lang="en-US" altLang="zh-CN" dirty="0" smtClean="0"/>
              <a:t>		13:30 </a:t>
            </a:r>
            <a:r>
              <a:rPr lang="en-US" altLang="zh-CN" dirty="0"/>
              <a:t>- 15:30 Hawaii </a:t>
            </a:r>
            <a:r>
              <a:rPr lang="en-US" altLang="zh-CN" dirty="0" smtClean="0"/>
              <a:t>time</a:t>
            </a:r>
            <a:endParaRPr lang="en-US" altLang="zh-CN" dirty="0"/>
          </a:p>
          <a:p>
            <a:pPr algn="just" defTabSz="917575">
              <a:lnSpc>
                <a:spcPct val="90000"/>
              </a:lnSpc>
              <a:buNone/>
            </a:pPr>
            <a:r>
              <a:rPr lang="en-US" altLang="zh-CN" dirty="0" smtClean="0"/>
              <a:t>		</a:t>
            </a:r>
            <a:r>
              <a:rPr lang="en-US" altLang="zh-CN" dirty="0"/>
              <a:t>September </a:t>
            </a:r>
            <a:r>
              <a:rPr lang="en-US" altLang="zh-CN" dirty="0" smtClean="0"/>
              <a:t>12, 13, 14, 15 	16:00 </a:t>
            </a:r>
            <a:r>
              <a:rPr lang="en-US" altLang="zh-CN" dirty="0"/>
              <a:t>- 18:00 Hawaii time</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13 PM2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7" name="表格 10"/>
          <p:cNvGraphicFramePr>
            <a:graphicFrameLocks noGrp="1"/>
          </p:cNvGraphicFramePr>
          <p:nvPr>
            <p:extLst>
              <p:ext uri="{D42A27DB-BD31-4B8C-83A1-F6EECF244321}">
                <p14:modId xmlns:p14="http://schemas.microsoft.com/office/powerpoint/2010/main" val="2410444455"/>
              </p:ext>
            </p:extLst>
          </p:nvPr>
        </p:nvGraphicFramePr>
        <p:xfrm>
          <a:off x="3429000" y="1534092"/>
          <a:ext cx="8305800" cy="17760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14 </a:t>
            </a:r>
            <a:r>
              <a:rPr lang="en-US" altLang="en-US" sz="3200" dirty="0">
                <a:solidFill>
                  <a:srgbClr val="0000FF"/>
                </a:solidFill>
                <a:cs typeface="Times New Roman" panose="02020603050405020304" pitchFamily="18" charset="0"/>
              </a:rPr>
              <a:t>PM2</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584788"/>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943322017"/>
              </p:ext>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September </a:t>
            </a:r>
            <a:r>
              <a:rPr lang="en-US" altLang="en-US" sz="3200" dirty="0" smtClean="0">
                <a:solidFill>
                  <a:srgbClr val="0000FF"/>
                </a:solidFill>
                <a:cs typeface="Times New Roman" panose="02020603050405020304" pitchFamily="18" charset="0"/>
              </a:rPr>
              <a:t>15 </a:t>
            </a:r>
            <a:r>
              <a:rPr lang="en-US" altLang="en-US" sz="3200" dirty="0">
                <a:solidFill>
                  <a:srgbClr val="0000FF"/>
                </a:solidFill>
                <a:cs typeface="Times New Roman" panose="02020603050405020304" pitchFamily="18" charset="0"/>
              </a:rPr>
              <a:t>PM2</a:t>
            </a: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429000" y="1534092"/>
          <a:ext cx="8305800" cy="90134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640593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205418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a:t>
            </a:r>
            <a:r>
              <a:rPr lang="en-US" altLang="zh-CN" sz="1600" b="1" dirty="0" smtClean="0">
                <a:cs typeface="Times New Roman" panose="02020603050405020304" pitchFamily="18" charset="0"/>
              </a:rPr>
              <a:t>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553200" y="1069759"/>
            <a:ext cx="52578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solidFill>
                  <a:srgbClr val="FF0000"/>
                </a:solidFill>
              </a:rPr>
              <a:t>To be confirmed</a:t>
            </a:r>
            <a:r>
              <a:rPr lang="en-US" altLang="zh-CN" sz="1800" b="1" dirty="0" smtClean="0"/>
              <a:t>:</a:t>
            </a:r>
          </a:p>
          <a:p>
            <a:pPr marL="361950" lvl="1" indent="-361950" algn="just">
              <a:spcBef>
                <a:spcPct val="0"/>
              </a:spcBef>
              <a:spcAft>
                <a:spcPts val="0"/>
              </a:spcAft>
              <a:buClr>
                <a:srgbClr val="000000"/>
              </a:buClr>
              <a:buNone/>
              <a:defRPr/>
            </a:pPr>
            <a:r>
              <a:rPr lang="en-US" altLang="zh-CN" sz="1600" dirty="0"/>
              <a:t>	November </a:t>
            </a:r>
            <a:r>
              <a:rPr lang="en-US" altLang="zh-CN" sz="1600" dirty="0" smtClean="0"/>
              <a:t>Plenary </a:t>
            </a:r>
            <a:r>
              <a:rPr lang="en-US" altLang="zh-CN" sz="1600" dirty="0"/>
              <a:t>2022 (November 13-18)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a:t>
            </a:r>
            <a:r>
              <a:rPr lang="en-US" altLang="zh-CN" sz="1600" dirty="0"/>
              <a:t>Daylight saving time end on </a:t>
            </a:r>
            <a:r>
              <a:rPr lang="en-US" altLang="zh-CN" sz="1600" dirty="0">
                <a:solidFill>
                  <a:srgbClr val="0000FF"/>
                </a:solidFill>
              </a:rPr>
              <a:t>Nov. </a:t>
            </a:r>
            <a:r>
              <a:rPr lang="en-US" altLang="zh-CN" sz="1600" dirty="0" smtClean="0">
                <a:solidFill>
                  <a:srgbClr val="0000FF"/>
                </a:solidFill>
              </a:rPr>
              <a:t>6</a:t>
            </a:r>
            <a:r>
              <a:rPr lang="en-US" altLang="zh-CN" sz="1600" dirty="0" smtClean="0"/>
              <a:t>)</a:t>
            </a:r>
            <a:endParaRPr lang="en-US" altLang="zh-CN" sz="1600" dirty="0"/>
          </a:p>
          <a:p>
            <a:pPr marL="361950" lvl="1" indent="-361950" algn="just">
              <a:spcBef>
                <a:spcPct val="0"/>
              </a:spcBef>
              <a:spcAft>
                <a:spcPts val="0"/>
              </a:spcAft>
              <a:buClr>
                <a:srgbClr val="000000"/>
              </a:buClr>
              <a:buNone/>
              <a:defRPr/>
            </a:pP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November 14    (Monday AM 2),	</a:t>
            </a:r>
            <a:r>
              <a:rPr lang="en-US" altLang="zh-CN" dirty="0">
                <a:solidFill>
                  <a:srgbClr val="0070C0"/>
                </a:solidFill>
                <a:cs typeface="Times New Roman" panose="02020603050405020304" pitchFamily="18" charset="0"/>
              </a:rPr>
              <a:t>10:30-12:30 Thailand time</a:t>
            </a: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C000"/>
                </a:solidFill>
                <a:cs typeface="Times New Roman" panose="02020603050405020304" pitchFamily="18" charset="0"/>
              </a:rPr>
              <a:t>November 14    </a:t>
            </a:r>
            <a:r>
              <a:rPr lang="en-US" altLang="zh-CN" dirty="0">
                <a:solidFill>
                  <a:srgbClr val="FFC000"/>
                </a:solidFill>
                <a:cs typeface="Times New Roman" panose="02020603050405020304" pitchFamily="18" charset="0"/>
              </a:rPr>
              <a:t>(Monday PM </a:t>
            </a:r>
            <a:r>
              <a:rPr lang="en-US" altLang="zh-CN" dirty="0" smtClean="0">
                <a:solidFill>
                  <a:srgbClr val="FFC000"/>
                </a:solidFill>
                <a:cs typeface="Times New Roman" panose="02020603050405020304" pitchFamily="18" charset="0"/>
              </a:rPr>
              <a:t>1),</a:t>
            </a:r>
            <a:r>
              <a:rPr lang="en-US" altLang="zh-CN" dirty="0">
                <a:solidFill>
                  <a:srgbClr val="FFC000"/>
                </a:solidFill>
                <a:cs typeface="Times New Roman" panose="02020603050405020304" pitchFamily="18" charset="0"/>
              </a:rPr>
              <a:t>		</a:t>
            </a:r>
            <a:r>
              <a:rPr lang="en-US" altLang="zh-CN" dirty="0" smtClean="0">
                <a:solidFill>
                  <a:srgbClr val="FFC000"/>
                </a:solidFill>
                <a:cs typeface="Times New Roman" panose="02020603050405020304" pitchFamily="18" charset="0"/>
              </a:rPr>
              <a:t>13:30-15:30 </a:t>
            </a:r>
            <a:r>
              <a:rPr lang="en-US" altLang="zh-CN" dirty="0">
                <a:solidFill>
                  <a:srgbClr val="FFC00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a:t>
            </a:r>
            <a:r>
              <a:rPr lang="en-US" altLang="zh-CN" dirty="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Wednesday 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17    </a:t>
            </a:r>
            <a:r>
              <a:rPr lang="en-US" altLang="zh-CN" dirty="0">
                <a:solidFill>
                  <a:srgbClr val="00B050"/>
                </a:solidFill>
                <a:cs typeface="Times New Roman" panose="02020603050405020304" pitchFamily="18" charset="0"/>
              </a:rPr>
              <a:t>(Thursday </a:t>
            </a:r>
            <a:r>
              <a:rPr lang="en-US" altLang="zh-CN" dirty="0" smtClean="0">
                <a:solidFill>
                  <a:srgbClr val="00B050"/>
                </a:solidFill>
                <a:cs typeface="Times New Roman" panose="02020603050405020304" pitchFamily="18" charset="0"/>
              </a:rPr>
              <a:t>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6553200" y="32004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904080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July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902911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0295813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3277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September </a:t>
            </a:r>
            <a:r>
              <a:rPr lang="en-US" altLang="en-US" sz="1800" dirty="0">
                <a:solidFill>
                  <a:srgbClr val="0000FF"/>
                </a:solidFill>
              </a:rPr>
              <a:t>12 		13:30 - 15:30 Hawaii time</a:t>
            </a:r>
          </a:p>
          <a:p>
            <a:pPr marL="285750" indent="-285750" algn="just"/>
            <a:r>
              <a:rPr lang="en-US" altLang="en-US" sz="1800" dirty="0" smtClean="0">
                <a:solidFill>
                  <a:srgbClr val="0000FF"/>
                </a:solidFill>
              </a:rPr>
              <a:t>September </a:t>
            </a:r>
            <a:r>
              <a:rPr lang="en-US" altLang="en-US" sz="1800" dirty="0">
                <a:solidFill>
                  <a:srgbClr val="0000FF"/>
                </a:solidFill>
              </a:rPr>
              <a:t>12, 13, 14, 15 	16:00 - 18:00 Hawaii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a:t>
            </a:r>
            <a:r>
              <a:rPr lang="en-US" altLang="zh-CN" sz="1800" b="1" kern="0" dirty="0" smtClean="0"/>
              <a:t>Lin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0560898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08217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165559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190367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1018492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Solomon Trainin</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521480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3628523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5729387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a:t>
            </a:r>
            <a:r>
              <a:rPr lang="en-US" altLang="zh-CN" sz="1050" kern="0" dirty="0"/>
              <a:t>30 Yes / 7 No / 8 Abstain</a:t>
            </a:r>
            <a:endParaRPr lang="en-US" altLang="zh-CN" sz="1050" b="1" kern="0" dirty="0"/>
          </a:p>
        </p:txBody>
      </p:sp>
    </p:spTree>
    <p:extLst>
      <p:ext uri="{BB962C8B-B14F-4D97-AF65-F5344CB8AC3E}">
        <p14:creationId xmlns:p14="http://schemas.microsoft.com/office/powerpoint/2010/main" val="17034690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September</a:t>
            </a:r>
            <a:r>
              <a:rPr lang="en-US" dirty="0"/>
              <a:t> 802 wireless </a:t>
            </a:r>
            <a:r>
              <a:rPr lang="en-US" dirty="0">
                <a:solidFill>
                  <a:srgbClr val="0000FF"/>
                </a:solidFill>
              </a:rPr>
              <a:t>interim</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September</a:t>
            </a:r>
            <a:r>
              <a:rPr lang="en-US" dirty="0"/>
              <a:t> 802 wireless </a:t>
            </a:r>
            <a:r>
              <a:rPr lang="en-US" dirty="0">
                <a:solidFill>
                  <a:srgbClr val="0000FF"/>
                </a:solidFill>
              </a:rPr>
              <a:t>interim</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https://web.cvent.com/event/ae5c1e5a-6074-492a-9cd7-16b5ddc15864/summary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2022</a:t>
            </a:r>
            <a:endParaRPr lang="en-GB" dirty="0"/>
          </a:p>
        </p:txBody>
      </p:sp>
    </p:spTree>
    <p:extLst>
      <p:ext uri="{BB962C8B-B14F-4D97-AF65-F5344CB8AC3E}">
        <p14:creationId xmlns:p14="http://schemas.microsoft.com/office/powerpoint/2010/main" val="4092263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127095</TotalTime>
  <Words>3080</Words>
  <Application>Microsoft Office PowerPoint</Application>
  <PresentationFormat>宽屏</PresentationFormat>
  <Paragraphs>722</Paragraphs>
  <Slides>40</Slides>
  <Notes>39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40</vt:i4>
      </vt:variant>
    </vt:vector>
  </HeadingPairs>
  <TitlesOfParts>
    <vt:vector size="5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Interim 2022</vt:lpstr>
      <vt:lpstr>IEEE 802.11 Task Group bf WLAN Sensing </vt:lpstr>
      <vt:lpstr>PowerPoint 演示文稿</vt:lpstr>
      <vt:lpstr>PowerPoint 演示文稿</vt:lpstr>
      <vt:lpstr>Registration for the September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5147</cp:revision>
  <cp:lastPrinted>2014-11-04T15:04:57Z</cp:lastPrinted>
  <dcterms:created xsi:type="dcterms:W3CDTF">2007-04-17T18:10:23Z</dcterms:created>
  <dcterms:modified xsi:type="dcterms:W3CDTF">2022-09-09T01:40:08Z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(3)hvkulVRwSVCPGo6XVyy1NLeN62DsZGc5b6ntATnVDmT+ylMus8a7MPe/Y1K6FAmJy3rwsWJE
w2L8wv4OJNFuJeAbIXLnpfl3V74dr1LgeerCESgvGhpd/GSyQCJMGJkWZc4iRY4SWxFSHwQk
pasNHoiwBqFCt7ko5PiCAJlEHK7XMwWLGGjxsOnT2K9FS82t7HqGn19IRXnP42MC3eXHJPfe
aGl/xKGOb78hdow1BM</vt:lpwstr>
  </property>
  <property fmtid="{D5CDD505-2E9C-101B-9397-08002B2CF9AE}" pid="27" name="_2015_ms_pID_7253431">
    <vt:lpwstr>uYKE9j5pYqLXU0Pg2g3n2HnfozoFjezYvhHZvDDwbIz7XNpVtGYc6t
G/DYWOC1ZOFiouFij1kBF9k4SDeLMjGt8ISaMDXhWhdGk478Vq5wdntW8+H/8bqChpra8lnL
bQVZ6VxX04hQrArdYG4yRBQsHqK/ygTKO+uTA6XeYIG5loqPbi7VxFqjJiEZb2OOzL4O+zCr
d2lGRl8UkcjCfwDMSR+iSsN8+dOt78xu8N3G</vt:lpwstr>
  </property>
  <property fmtid="{D5CDD505-2E9C-101B-9397-08002B2CF9AE}" pid="28" name="_2015_ms_pID_7253432">
    <vt:lpwstr>c7UW5w0AjFf8/llninGVakU=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