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3"/>
  </p:notesMasterIdLst>
  <p:handoutMasterIdLst>
    <p:handoutMasterId r:id="rId144"/>
  </p:handoutMasterIdLst>
  <p:sldIdLst>
    <p:sldId id="256" r:id="rId2"/>
    <p:sldId id="257" r:id="rId3"/>
    <p:sldId id="2599" r:id="rId4"/>
    <p:sldId id="443" r:id="rId5"/>
    <p:sldId id="448" r:id="rId6"/>
    <p:sldId id="449" r:id="rId7"/>
    <p:sldId id="447" r:id="rId8"/>
    <p:sldId id="450" r:id="rId9"/>
    <p:sldId id="451" r:id="rId10"/>
    <p:sldId id="2600" r:id="rId11"/>
    <p:sldId id="258" r:id="rId12"/>
    <p:sldId id="262" r:id="rId13"/>
    <p:sldId id="265" r:id="rId14"/>
    <p:sldId id="293" r:id="rId15"/>
    <p:sldId id="2368" r:id="rId16"/>
    <p:sldId id="2371" r:id="rId17"/>
    <p:sldId id="294" r:id="rId18"/>
    <p:sldId id="295" r:id="rId19"/>
    <p:sldId id="270" r:id="rId20"/>
    <p:sldId id="278" r:id="rId21"/>
    <p:sldId id="273" r:id="rId22"/>
    <p:sldId id="2373" r:id="rId23"/>
    <p:sldId id="269" r:id="rId24"/>
    <p:sldId id="272" r:id="rId25"/>
    <p:sldId id="2374" r:id="rId26"/>
    <p:sldId id="306" r:id="rId27"/>
    <p:sldId id="296" r:id="rId28"/>
    <p:sldId id="2375" r:id="rId29"/>
    <p:sldId id="271" r:id="rId30"/>
    <p:sldId id="276" r:id="rId31"/>
    <p:sldId id="331" r:id="rId32"/>
    <p:sldId id="332" r:id="rId33"/>
    <p:sldId id="386" r:id="rId34"/>
    <p:sldId id="2377" r:id="rId35"/>
    <p:sldId id="2378" r:id="rId36"/>
    <p:sldId id="2379" r:id="rId37"/>
    <p:sldId id="2587" r:id="rId38"/>
    <p:sldId id="523" r:id="rId39"/>
    <p:sldId id="2588" r:id="rId40"/>
    <p:sldId id="2589" r:id="rId41"/>
    <p:sldId id="288" r:id="rId42"/>
    <p:sldId id="2590" r:id="rId43"/>
    <p:sldId id="901" r:id="rId44"/>
    <p:sldId id="859" r:id="rId45"/>
    <p:sldId id="2381" r:id="rId46"/>
    <p:sldId id="2382" r:id="rId47"/>
    <p:sldId id="868" r:id="rId48"/>
    <p:sldId id="2549" r:id="rId49"/>
    <p:sldId id="2512" r:id="rId50"/>
    <p:sldId id="2551" r:id="rId51"/>
    <p:sldId id="2552" r:id="rId52"/>
    <p:sldId id="2553" r:id="rId53"/>
    <p:sldId id="263" r:id="rId54"/>
    <p:sldId id="264" r:id="rId55"/>
    <p:sldId id="2554" r:id="rId56"/>
    <p:sldId id="2555" r:id="rId57"/>
    <p:sldId id="266" r:id="rId58"/>
    <p:sldId id="268" r:id="rId59"/>
    <p:sldId id="2556" r:id="rId60"/>
    <p:sldId id="2557" r:id="rId61"/>
    <p:sldId id="2558" r:id="rId62"/>
    <p:sldId id="2559" r:id="rId63"/>
    <p:sldId id="1578" r:id="rId64"/>
    <p:sldId id="1573" r:id="rId65"/>
    <p:sldId id="1575" r:id="rId66"/>
    <p:sldId id="1577" r:id="rId67"/>
    <p:sldId id="261" r:id="rId68"/>
    <p:sldId id="2560" r:id="rId69"/>
    <p:sldId id="2561" r:id="rId70"/>
    <p:sldId id="259" r:id="rId71"/>
    <p:sldId id="2562" r:id="rId72"/>
    <p:sldId id="2563" r:id="rId73"/>
    <p:sldId id="2564" r:id="rId74"/>
    <p:sldId id="275" r:id="rId75"/>
    <p:sldId id="2565" r:id="rId76"/>
    <p:sldId id="2566" r:id="rId77"/>
    <p:sldId id="2567" r:id="rId78"/>
    <p:sldId id="299" r:id="rId79"/>
    <p:sldId id="298" r:id="rId80"/>
    <p:sldId id="297" r:id="rId81"/>
    <p:sldId id="290" r:id="rId82"/>
    <p:sldId id="2568" r:id="rId83"/>
    <p:sldId id="2569" r:id="rId84"/>
    <p:sldId id="2570" r:id="rId85"/>
    <p:sldId id="2571" r:id="rId86"/>
    <p:sldId id="2591" r:id="rId87"/>
    <p:sldId id="2592" r:id="rId88"/>
    <p:sldId id="2593" r:id="rId89"/>
    <p:sldId id="2596" r:id="rId90"/>
    <p:sldId id="2597" r:id="rId91"/>
    <p:sldId id="2598" r:id="rId92"/>
    <p:sldId id="2594" r:id="rId93"/>
    <p:sldId id="2595" r:id="rId94"/>
    <p:sldId id="2575" r:id="rId95"/>
    <p:sldId id="2601" r:id="rId96"/>
    <p:sldId id="2608" r:id="rId97"/>
    <p:sldId id="2609" r:id="rId98"/>
    <p:sldId id="2610" r:id="rId99"/>
    <p:sldId id="2611" r:id="rId100"/>
    <p:sldId id="2612" r:id="rId101"/>
    <p:sldId id="2613" r:id="rId102"/>
    <p:sldId id="2614" r:id="rId103"/>
    <p:sldId id="2615" r:id="rId104"/>
    <p:sldId id="2577" r:id="rId105"/>
    <p:sldId id="2578" r:id="rId106"/>
    <p:sldId id="2579" r:id="rId107"/>
    <p:sldId id="2580" r:id="rId108"/>
    <p:sldId id="274" r:id="rId109"/>
    <p:sldId id="2581" r:id="rId110"/>
    <p:sldId id="2582" r:id="rId111"/>
    <p:sldId id="277" r:id="rId112"/>
    <p:sldId id="2583" r:id="rId113"/>
    <p:sldId id="2584" r:id="rId114"/>
    <p:sldId id="2585" r:id="rId115"/>
    <p:sldId id="2586" r:id="rId116"/>
    <p:sldId id="2602" r:id="rId117"/>
    <p:sldId id="2603" r:id="rId118"/>
    <p:sldId id="440" r:id="rId119"/>
    <p:sldId id="441" r:id="rId120"/>
    <p:sldId id="442" r:id="rId121"/>
    <p:sldId id="2604" r:id="rId122"/>
    <p:sldId id="2605" r:id="rId123"/>
    <p:sldId id="326" r:id="rId124"/>
    <p:sldId id="339" r:id="rId125"/>
    <p:sldId id="373" r:id="rId126"/>
    <p:sldId id="371" r:id="rId127"/>
    <p:sldId id="372" r:id="rId128"/>
    <p:sldId id="353" r:id="rId129"/>
    <p:sldId id="364" r:id="rId130"/>
    <p:sldId id="376" r:id="rId131"/>
    <p:sldId id="374" r:id="rId132"/>
    <p:sldId id="378" r:id="rId133"/>
    <p:sldId id="343" r:id="rId134"/>
    <p:sldId id="348" r:id="rId135"/>
    <p:sldId id="357" r:id="rId136"/>
    <p:sldId id="377" r:id="rId137"/>
    <p:sldId id="368" r:id="rId138"/>
    <p:sldId id="375" r:id="rId139"/>
    <p:sldId id="366" r:id="rId140"/>
    <p:sldId id="2606" r:id="rId141"/>
    <p:sldId id="2607" r:id="rId14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6" d="100"/>
          <a:sy n="86" d="100"/>
        </p:scale>
        <p:origin x="202" y="5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2</a:t>
            </a:r>
            <a:r>
              <a:rPr lang="en-US" baseline="30000" dirty="0"/>
              <a:t>nd</a:t>
            </a:r>
            <a:r>
              <a:rPr lang="en-US" baseline="0" dirty="0"/>
              <a:t> SA Recirc</a:t>
            </a:r>
            <a:endParaRPr lang="en-US" dirty="0"/>
          </a:p>
        </c:rich>
      </c:tx>
      <c:layout>
        <c:manualLayout>
          <c:xMode val="edge"/>
          <c:yMode val="edge"/>
          <c:x val="0.11382046066538781"/>
          <c:y val="2.214417836234792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0</c:v>
                </c:pt>
                <c:pt idx="1">
                  <c:v>0</c:v>
                </c:pt>
                <c:pt idx="2">
                  <c:v>21</c:v>
                </c:pt>
              </c:numCache>
            </c:numRef>
          </c:val>
          <c:extLst>
            <c:ext xmlns:c16="http://schemas.microsoft.com/office/drawing/2014/chart" uri="{C3380CC4-5D6E-409C-BE32-E72D297353CC}">
              <c16:uniqueId val="{00000000-BDB9-4F16-9C25-5AA59BF76916}"/>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0</c:v>
                </c:pt>
                <c:pt idx="1">
                  <c:v>0</c:v>
                </c:pt>
                <c:pt idx="2">
                  <c:v>21</c:v>
                </c:pt>
              </c:numCache>
            </c:numRef>
          </c:val>
          <c:extLst>
            <c:ext xmlns:c16="http://schemas.microsoft.com/office/drawing/2014/chart" uri="{C3380CC4-5D6E-409C-BE32-E72D297353CC}">
              <c16:uniqueId val="{00000001-BDB9-4F16-9C25-5AA59BF76916}"/>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198</c:v>
                </c:pt>
                <c:pt idx="1">
                  <c:v>18</c:v>
                </c:pt>
                <c:pt idx="2">
                  <c:v>238</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35388048"/>
        <c:axId val="-1635390768"/>
      </c:barChart>
      <c:catAx>
        <c:axId val="-1635388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35390768"/>
        <c:crosses val="autoZero"/>
        <c:auto val="1"/>
        <c:lblAlgn val="ctr"/>
        <c:lblOffset val="100"/>
        <c:noMultiLvlLbl val="0"/>
      </c:catAx>
      <c:valAx>
        <c:axId val="-1635390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35388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9/15/2022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24</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70171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362191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368812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27</a:t>
            </a:fld>
            <a:endParaRPr lang="en-US"/>
          </a:p>
        </p:txBody>
      </p:sp>
    </p:spTree>
    <p:extLst>
      <p:ext uri="{BB962C8B-B14F-4D97-AF65-F5344CB8AC3E}">
        <p14:creationId xmlns:p14="http://schemas.microsoft.com/office/powerpoint/2010/main" val="225913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539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3361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15056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13527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5320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43</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43</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333709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6520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7541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4326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2709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22287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95927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356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90661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45663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3771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802.11-22/1408</a:t>
            </a:r>
            <a:endParaRPr lang="en-US"/>
          </a:p>
        </p:txBody>
      </p:sp>
      <p:sp>
        <p:nvSpPr>
          <p:cNvPr id="5" name="Rectangle 3"/>
          <p:cNvSpPr>
            <a:spLocks noGrp="1" noChangeArrowheads="1"/>
          </p:cNvSpPr>
          <p:nvPr>
            <p:ph type="dt"/>
          </p:nvPr>
        </p:nvSpPr>
        <p:spPr>
          <a:ln/>
        </p:spPr>
        <p:txBody>
          <a:bodyPr/>
          <a:lstStyle/>
          <a:p>
            <a:r>
              <a:rPr lang="en-GB"/>
              <a:t>September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732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523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09046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59445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95004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607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1780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58558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4814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78</a:t>
            </a:fld>
            <a:endParaRPr lang="en-US"/>
          </a:p>
        </p:txBody>
      </p:sp>
    </p:spTree>
    <p:extLst>
      <p:ext uri="{BB962C8B-B14F-4D97-AF65-F5344CB8AC3E}">
        <p14:creationId xmlns:p14="http://schemas.microsoft.com/office/powerpoint/2010/main" val="1482575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322235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80</a:t>
            </a:fld>
            <a:endParaRPr lang="en-US"/>
          </a:p>
        </p:txBody>
      </p:sp>
    </p:spTree>
    <p:extLst>
      <p:ext uri="{BB962C8B-B14F-4D97-AF65-F5344CB8AC3E}">
        <p14:creationId xmlns:p14="http://schemas.microsoft.com/office/powerpoint/2010/main" val="129636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81</a:t>
            </a:fld>
            <a:endParaRPr lang="en-US"/>
          </a:p>
        </p:txBody>
      </p:sp>
    </p:spTree>
    <p:extLst>
      <p:ext uri="{BB962C8B-B14F-4D97-AF65-F5344CB8AC3E}">
        <p14:creationId xmlns:p14="http://schemas.microsoft.com/office/powerpoint/2010/main" val="72988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6529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87</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88</a:t>
            </a:fld>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89</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7730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91</a:t>
            </a:fld>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A1E456B-6730-44A3-9919-3DCBE723CF6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6BDC3678-8B8D-47BB-8135-3077CEF7568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D2C7C09E-B3B6-41AC-8113-46C36CE7604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F57108AE-04D2-43D8-A362-02D261214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45096D57-753F-4F73-B817-86943538882C}" type="slidenum">
              <a:rPr lang="en-US" altLang="en-US"/>
              <a:pPr>
                <a:spcBef>
                  <a:spcPct val="0"/>
                </a:spcBef>
              </a:pPr>
              <a:t>104</a:t>
            </a:fld>
            <a:endParaRPr lang="en-US" altLang="en-US"/>
          </a:p>
        </p:txBody>
      </p:sp>
      <p:sp>
        <p:nvSpPr>
          <p:cNvPr id="16390" name="Rectangle 2">
            <a:extLst>
              <a:ext uri="{FF2B5EF4-FFF2-40B4-BE49-F238E27FC236}">
                <a16:creationId xmlns:a16="http://schemas.microsoft.com/office/drawing/2014/main" id="{9346AAA3-AB4C-4B93-A9F9-66F613DA95CE}"/>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069C8E35-B6B4-46D9-B5A1-91B5313D9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6953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096D62F-9AF0-4042-BA33-37596A9763CD}"/>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05DCFED1-F7B7-4A7D-8EDE-2E92C138E1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FBA770D-7D16-4DD5-ADD1-EE1EB3D7025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8D0BE17-7768-494A-AA75-03DE5823D77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7C60C45D-7816-4DA0-AC42-2FF98A00E5ED}"/>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2AA436E2-5BC5-4C85-8ECB-01C7A74D35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15AA6E6-0C1C-40C7-954D-61E0FC9FDE53}" type="slidenum">
              <a:rPr lang="en-US" altLang="en-US"/>
              <a:pPr>
                <a:spcBef>
                  <a:spcPct val="0"/>
                </a:spcBef>
              </a:pPr>
              <a:t>105</a:t>
            </a:fld>
            <a:endParaRPr lang="en-US" altLang="en-US"/>
          </a:p>
        </p:txBody>
      </p:sp>
    </p:spTree>
    <p:extLst>
      <p:ext uri="{BB962C8B-B14F-4D97-AF65-F5344CB8AC3E}">
        <p14:creationId xmlns:p14="http://schemas.microsoft.com/office/powerpoint/2010/main" val="3355404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2A2CB47-EE17-44F9-B484-800E0508A420}"/>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22B6A380-4612-45B9-BD61-EA77091CAA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E4DF77B-5AC5-4168-B916-2AA1462251B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64CEFD4-0402-4AA5-BC19-6496D8846FB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2F68475-2035-43D7-A523-74AA3F8274AF}"/>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971E3B8F-47C8-40DF-8B04-9FC2549933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48C7987B-841A-40C5-A4B2-BC3E4EDF4AA6}" type="slidenum">
              <a:rPr lang="en-US" altLang="en-US"/>
              <a:pPr>
                <a:spcBef>
                  <a:spcPct val="0"/>
                </a:spcBef>
              </a:pPr>
              <a:t>106</a:t>
            </a:fld>
            <a:endParaRPr lang="en-US" altLang="en-US"/>
          </a:p>
        </p:txBody>
      </p:sp>
    </p:spTree>
    <p:extLst>
      <p:ext uri="{BB962C8B-B14F-4D97-AF65-F5344CB8AC3E}">
        <p14:creationId xmlns:p14="http://schemas.microsoft.com/office/powerpoint/2010/main" val="1903846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D1B4C91-0C93-4A21-A840-CD2E1FB5C5AF}"/>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B3010A99-9DB0-4674-BDF5-AF7663CB3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DCACB80-599C-459E-9D19-F1F29ED8E35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D82569D-5566-476C-A99C-F56D79FAB237}"/>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67963A6-3BB7-4096-831B-5AE92EDE52E0}"/>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0EC92ADB-A133-4276-A9F9-7807C9470B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4CFE11F-AD65-44B2-A84D-91B9A73C16B0}" type="slidenum">
              <a:rPr lang="en-US" altLang="en-US"/>
              <a:pPr>
                <a:spcBef>
                  <a:spcPct val="0"/>
                </a:spcBef>
              </a:pPr>
              <a:t>107</a:t>
            </a:fld>
            <a:endParaRPr lang="en-US" altLang="en-US"/>
          </a:p>
        </p:txBody>
      </p:sp>
    </p:spTree>
    <p:extLst>
      <p:ext uri="{BB962C8B-B14F-4D97-AF65-F5344CB8AC3E}">
        <p14:creationId xmlns:p14="http://schemas.microsoft.com/office/powerpoint/2010/main" val="29555686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89F28AC-2C05-4E55-9273-C8ED0E103AF5}"/>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816FB04C-00D9-4D2F-9AE1-C84BB08B21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3A42A87-3947-4220-90FF-89294EDCD35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B4EE5BDF-8428-4BE4-BFA1-CA4DBF1166B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95DADD0-0F1D-4D11-A897-D93A7EE75647}"/>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D4F11290-6A96-43A6-BB08-9946006546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4D9B27B-9C68-4DA2-80D6-0594CDB2EBA2}" type="slidenum">
              <a:rPr lang="en-US" altLang="en-US"/>
              <a:pPr>
                <a:spcBef>
                  <a:spcPct val="0"/>
                </a:spcBef>
              </a:pPr>
              <a:t>108</a:t>
            </a:fld>
            <a:endParaRPr lang="en-US" altLang="en-US"/>
          </a:p>
        </p:txBody>
      </p:sp>
    </p:spTree>
    <p:extLst>
      <p:ext uri="{BB962C8B-B14F-4D97-AF65-F5344CB8AC3E}">
        <p14:creationId xmlns:p14="http://schemas.microsoft.com/office/powerpoint/2010/main" val="82853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F62B8DB-B2F1-4F0F-93FF-0AE619DA6062}"/>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108E79CA-B776-4552-8CDE-8472C25D65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471B69-942C-4335-821E-4346AC189E0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874ABFA-9F74-4CEF-9911-67BF4CEE61A0}"/>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F41D6D5-C90D-45FF-A7B9-90485711D90D}"/>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6D3ED76C-1C93-4E29-92B5-9FD6EB5DCE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2818AD1-3914-4D59-A60F-5E77405DD9A7}" type="slidenum">
              <a:rPr lang="en-US" altLang="en-US"/>
              <a:pPr>
                <a:spcBef>
                  <a:spcPct val="0"/>
                </a:spcBef>
              </a:pPr>
              <a:t>109</a:t>
            </a:fld>
            <a:endParaRPr lang="en-US" altLang="en-US"/>
          </a:p>
        </p:txBody>
      </p:sp>
    </p:spTree>
    <p:extLst>
      <p:ext uri="{BB962C8B-B14F-4D97-AF65-F5344CB8AC3E}">
        <p14:creationId xmlns:p14="http://schemas.microsoft.com/office/powerpoint/2010/main" val="27723343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C2FAEE-61D5-43AF-9A9D-B823C4AA6783}"/>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043F6745-AB3C-46CC-B15C-D008184720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A58BD07-00E0-4818-BA41-6DE5EA868C3F}"/>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646841DD-1A7B-4DE1-AD1F-981CFAE441D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29BAB456-31E5-439E-B6D9-E6025E24A35A}"/>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9CD79280-2054-40C8-811B-AB70603058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D5AA709-4B1F-416B-ABE3-86BDF8A39515}" type="slidenum">
              <a:rPr lang="en-US" altLang="en-US"/>
              <a:pPr>
                <a:spcBef>
                  <a:spcPct val="0"/>
                </a:spcBef>
              </a:pPr>
              <a:t>110</a:t>
            </a:fld>
            <a:endParaRPr lang="en-US" altLang="en-US"/>
          </a:p>
        </p:txBody>
      </p:sp>
    </p:spTree>
    <p:extLst>
      <p:ext uri="{BB962C8B-B14F-4D97-AF65-F5344CB8AC3E}">
        <p14:creationId xmlns:p14="http://schemas.microsoft.com/office/powerpoint/2010/main" val="26088535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9CF2341-5AEB-4FF7-9427-67BA53B321FE}"/>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0DD8C1EC-12FC-40EF-8249-1AC29C1798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A29A903F-6BD0-4512-A2D7-A47DAD45CF8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1D2B9A4-ABB2-4489-9CCE-5D399F4FAD8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1857FE56-E7E9-4327-8CA2-E09FA7142445}"/>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EDE025C7-03CD-4746-BADD-497FFFC94D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876B9846-9BCD-4670-858A-9D2D783470B1}" type="slidenum">
              <a:rPr lang="en-US" altLang="en-US"/>
              <a:pPr>
                <a:spcBef>
                  <a:spcPct val="0"/>
                </a:spcBef>
              </a:pPr>
              <a:t>111</a:t>
            </a:fld>
            <a:endParaRPr lang="en-US" altLang="en-US"/>
          </a:p>
        </p:txBody>
      </p:sp>
    </p:spTree>
    <p:extLst>
      <p:ext uri="{BB962C8B-B14F-4D97-AF65-F5344CB8AC3E}">
        <p14:creationId xmlns:p14="http://schemas.microsoft.com/office/powerpoint/2010/main" val="253357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2987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4046F2-B660-4377-81B0-A1776184A15B}"/>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59BB053B-2EBF-4134-9138-5D6ED85CB7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C694F11C-96CC-4EE3-A1AC-39E7C55AEA2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3002842-CB27-423B-AAAC-472FD47A0FC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A7E7B20-82DD-464F-865B-5D36B3F9E080}"/>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355260C7-C05A-4F64-9B1F-6F455CED57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8CC2C0F-4C7D-4231-9C4C-D60FBE9A0C5E}" type="slidenum">
              <a:rPr lang="en-US" altLang="en-US"/>
              <a:pPr>
                <a:spcBef>
                  <a:spcPct val="0"/>
                </a:spcBef>
              </a:pPr>
              <a:t>112</a:t>
            </a:fld>
            <a:endParaRPr lang="en-US" altLang="en-US"/>
          </a:p>
        </p:txBody>
      </p:sp>
    </p:spTree>
    <p:extLst>
      <p:ext uri="{BB962C8B-B14F-4D97-AF65-F5344CB8AC3E}">
        <p14:creationId xmlns:p14="http://schemas.microsoft.com/office/powerpoint/2010/main" val="286859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94940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723651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7460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120</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121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122</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270287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05154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September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136</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140</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141</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3224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July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4988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802.11-22/1286r0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mentor.ieee.org/802.18/dcn/22/18-22-0111-02-0000-proposed-response-to-france-arcep-on-preparing-for-the-future-of-mobile-networks.docx" TargetMode="External"/><Relationship Id="rId4" Type="http://schemas.openxmlformats.org/officeDocument/2006/relationships/hyperlink" Target="https://mentor.ieee.org/802.18/dcn/22/18-22-0077-10-0000-proposed-response-to-rspg.pdf"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3" Type="http://schemas.openxmlformats.org/officeDocument/2006/relationships/hyperlink" Target="https://mentor.ieee.org/802.18/documents?is_dcn=0090&amp;is_year=202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ofcom.org.uk/consultations-and-statements/category-1/call-for-input-uk-preparations-for-wrc2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www.nkom.no/aktuelt/horing-av-forslag-til-endringer-i-fribruksforskriften-2022" TargetMode="External"/><Relationship Id="rId4" Type="http://schemas.openxmlformats.org/officeDocument/2006/relationships/hyperlink" Target="https://www.soumu.go.jp/menu_news/s-news/01kiban09_02000443.html"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acma.gov.au/publications/2022-09/plan/five-year-spectrum-outlook-2022-27"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kanpou.npb.go.jp/20220902/20220902g00190/20220902g001900000f.html" TargetMode="Externa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1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8/dcn/22/18-22-0050-02-0000-comment-spreadsheet-of-ieee-802-wireless-standards-table-of-frequency-ranges.xlsx"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mentor.ieee.org/802.18/dcn/22/18-22-0105-00-0000-frequency-table-ad-hoc-minutes-23-august-2022.docx"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files.fcc.gov/ecfs/download/7cfb0db5-67d7-4686-8e3b-60c880b5859b?orig=true&amp;pk=cb77b2ec-1a58-dbc6-139b-ad192cfd5d9b"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jwp/about/"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wg/satp/about/" TargetMode="External"/><Relationship Id="rId5" Type="http://schemas.openxmlformats.org/officeDocument/2006/relationships/hyperlink" Target="https://datatracker.ietf.org/wg/msr6/about/" TargetMode="External"/><Relationship Id="rId4" Type="http://schemas.openxmlformats.org/officeDocument/2006/relationships/hyperlink" Target="https://datatracker.ietf.org/wg/scitt/about/"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s://datatracker.ietf.org/wg/scitt/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11" Type="http://schemas.openxmlformats.org/officeDocument/2006/relationships/hyperlink" Target="https://datatracker.ietf.org/doc/charter-ietf-snac/" TargetMode="External"/><Relationship Id="rId5" Type="http://schemas.openxmlformats.org/officeDocument/2006/relationships/hyperlink" Target="https://datatracker.ietf.org/doc/charter-ietf-ccamp/" TargetMode="External"/><Relationship Id="rId10" Type="http://schemas.openxmlformats.org/officeDocument/2006/relationships/hyperlink" Target="https://datatracker.ietf.org/wg/snac/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scitt/"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datatracker.ietf.org/doc/draft-friel-tls-eap-dpp/"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l2nm/"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s://datatracker.ietf.org/doc/draft-ietf-tls-hybrid-design/"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datatracker.ietf.org/doc/draft-ietf-detnet-pof/"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oam-support/"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join-proxy/"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1/dcn/11/11-11-0270-63-0000-ana-database.xls"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dot11StationConfigEntry" TargetMode="External"/><Relationship Id="rId7" Type="http://schemas.openxmlformats.org/officeDocument/2006/relationships/hyperlink" Target="ExtendedCapabilities" TargetMode="External"/><Relationship Id="rId2" Type="http://schemas.openxmlformats.org/officeDocument/2006/relationships/hyperlink" Target="TGbc" TargetMode="External"/><Relationship Id="rId1" Type="http://schemas.openxmlformats.org/officeDocument/2006/relationships/slideLayout" Target="../slideLayouts/slideLayout6.xml"/><Relationship Id="rId6" Type="http://schemas.openxmlformats.org/officeDocument/2006/relationships/hyperlink" Target="TGme" TargetMode="External"/><Relationship Id="rId5" Type="http://schemas.openxmlformats.org/officeDocument/2006/relationships/hyperlink" Target="TGbd" TargetMode="External"/><Relationship Id="rId4" Type="http://schemas.openxmlformats.org/officeDocument/2006/relationships/hyperlink" Target="dot11sm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22/11-22-0916-09-0arc-clause-6-3-new-text.docx" TargetMode="External"/><Relationship Id="rId2" Type="http://schemas.openxmlformats.org/officeDocument/2006/relationships/hyperlink" Target="https://mentor.ieee.org/802.11/dcn/22/11-22-1137-01-0arc-clause-6-3-re-write-presentation.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2/11-22-1283-01-0arc-arc-sc-agenda-sept-202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entor.ieee.org/802.11/dcn/22/11-22-1600-00-0arc-ieee-std-802-par-discussion-802-11-action.pp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0/11-22-1613" TargetMode="External"/><Relationship Id="rId2" Type="http://schemas.openxmlformats.org/officeDocument/2006/relationships/hyperlink" Target="https://mentor.ieee.org/802.11/dcn/20/11-22-130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2/11-22-1564-01-0wng-agenda-for-wng-sc-2022-september.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22/11-22-1607-00-0wng-wng-meeting-minutes-2022-september-waikoloa-meeting.docx"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126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hyperlink" Target="https://mentor.ieee.org/802.11/dcn/21/11-21-0105-18-000m-revme-cc35-sec-comments.xlsx" TargetMode="External"/><Relationship Id="rId3" Type="http://schemas.openxmlformats.org/officeDocument/2006/relationships/hyperlink" Target="https://mentor.ieee.org/802.11/dcn/22/11-22-0073-15-000m-revme-wg-lb258-editor1-ad-hoc-comments.xlsx" TargetMode="External"/><Relationship Id="rId7" Type="http://schemas.openxmlformats.org/officeDocument/2006/relationships/hyperlink" Target="https://mentor.ieee.org/802.11/dcn/21/11-21-0727-17-000m-revme-phy-comments.xls" TargetMode="External"/><Relationship Id="rId2" Type="http://schemas.openxmlformats.org/officeDocument/2006/relationships/hyperlink" Target="https://mentor.ieee.org/802.11/dcn/22/11-22-0065-11-000m-revme-wg-ballot-comments.xls" TargetMode="External"/><Relationship Id="rId1" Type="http://schemas.openxmlformats.org/officeDocument/2006/relationships/slideLayout" Target="../slideLayouts/slideLayout2.xml"/><Relationship Id="rId6" Type="http://schemas.openxmlformats.org/officeDocument/2006/relationships/hyperlink" Target="https://mentor.ieee.org/802.11/dcn/21/11-21-0793-29-000m-revme-mac-comments.xls" TargetMode="External"/><Relationship Id="rId5" Type="http://schemas.openxmlformats.org/officeDocument/2006/relationships/hyperlink" Target="https://mentor.ieee.org/802.11/dcn/22/11-22-0067-23-000m-gen-adhoc-revme-wg-lb258-comments.xlsx" TargetMode="External"/><Relationship Id="rId4" Type="http://schemas.openxmlformats.org/officeDocument/2006/relationships/hyperlink" Target="https://mentor.ieee.org/802.11/dcn/22/11-22-0064-16-000m-revme-editor2-ad-hoc-comments-on-working-group-letter-ballots.xlsx" TargetMode="External"/><Relationship Id="rId9" Type="http://schemas.openxmlformats.org/officeDocument/2006/relationships/hyperlink" Target="https://mentor.ieee.org/802.11/dcn/22/11-22-0056-23-000m-revme-motions.ppt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png"/><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18/ec-18-0250-00-ACSD-p802-11b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22/11-22-1290-03-00bd-tgbd-session-agenda-for-sep-interim-2022.ppt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2/11-22-1038-15-00be-tgbe-motions-list-part-3.pptx" TargetMode="External"/><Relationship Id="rId2" Type="http://schemas.openxmlformats.org/officeDocument/2006/relationships/hyperlink" Target="https://mentor.ieee.org/802.11/dcn/22/11-22-1246-22-00be-tgbe-september-2022-meeting-agenda.pptx"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1/dcn/22/11-22-1282-06-00bh-agenda-tgbh-2022-sept-interim.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mentor.ieee.org/802.11/dcn/22/11-22-0651-07-00bh-tgbh-motions-list.pptx" TargetMode="External"/><Relationship Id="rId5" Type="http://schemas.openxmlformats.org/officeDocument/2006/relationships/hyperlink" Target="https://mentor.ieee.org/802.11/dcn/22/11-22-0973-10-00bh-cc41-comments-against-d0-2.xlsx" TargetMode="External"/><Relationship Id="rId4" Type="http://schemas.openxmlformats.org/officeDocument/2006/relationships/hyperlink" Target="https://mentor.ieee.org/802.11/dcn/21/11-21-0332-37-00bh-issues-tracking.docx"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1/dcn/22/11-22-1620-02-00bh-device-id-ladder-diagram.pptx" TargetMode="External"/><Relationship Id="rId13" Type="http://schemas.openxmlformats.org/officeDocument/2006/relationships/hyperlink" Target="https://mentor.ieee.org/802.11/dcn/22/11-22-1411-00-00bh-protection-against-spoof-ap-using-probe.pptx" TargetMode="External"/><Relationship Id="rId3" Type="http://schemas.openxmlformats.org/officeDocument/2006/relationships/hyperlink" Target="https://mentor.ieee.org/802.11/dcn/22/11-22-1599-00-00bh-revisions-to-rsn-extension-element.docx" TargetMode="External"/><Relationship Id="rId7" Type="http://schemas.openxmlformats.org/officeDocument/2006/relationships/hyperlink" Target="https://mentor.ieee.org/802.11/dcn/22/11-22-1625-00-00bh-non-ap-sta-device-id-implementation.pptx" TargetMode="External"/><Relationship Id="rId12" Type="http://schemas.openxmlformats.org/officeDocument/2006/relationships/hyperlink" Target="https://mentor.ieee.org/802.11/dcn/22/11-22-1219-00-00bh-stop-association-to-a-spoof-ap.pptx" TargetMode="External"/><Relationship Id="rId2" Type="http://schemas.openxmlformats.org/officeDocument/2006/relationships/notesSlide" Target="../notesSlides/notesSlide41.xml"/><Relationship Id="rId16" Type="http://schemas.openxmlformats.org/officeDocument/2006/relationships/hyperlink" Target="https://mentor.ieee.org/802.11/dcn/22/11-22-1626-00-00bh-irma-with-irmk.pptx" TargetMode="External"/><Relationship Id="rId1" Type="http://schemas.openxmlformats.org/officeDocument/2006/relationships/slideLayout" Target="../slideLayouts/slideLayout2.xml"/><Relationship Id="rId6" Type="http://schemas.openxmlformats.org/officeDocument/2006/relationships/hyperlink" Target="https://mentor.ieee.org/802.11/dcn/22/11-22-1588-00-00bh-resolution-comment-32-11bhd0-2.docx" TargetMode="External"/><Relationship Id="rId11" Type="http://schemas.openxmlformats.org/officeDocument/2006/relationships/hyperlink" Target="https://mentor.ieee.org/802.11/dcn/22/11-22-1084-01-00bh-sta-id-opt-in.pptx" TargetMode="External"/><Relationship Id="rId5" Type="http://schemas.openxmlformats.org/officeDocument/2006/relationships/hyperlink" Target="https://mentor.ieee.org/802.11/dcn/22/11-22-1079-04-00bh-cr-for-sta-generated-id.docx" TargetMode="External"/><Relationship Id="rId15" Type="http://schemas.openxmlformats.org/officeDocument/2006/relationships/hyperlink" Target="https://mentor.ieee.org/802.11/dcn/22/11-22-1585-00-00bh-multiple-schemes-text.docx" TargetMode="External"/><Relationship Id="rId10" Type="http://schemas.openxmlformats.org/officeDocument/2006/relationships/hyperlink" Target="https://mentor.ieee.org/802.11/dcn/22/11-22-1230-00-00bh-background-use-cases-par-privacy-etc.pptx" TargetMode="External"/><Relationship Id="rId4" Type="http://schemas.openxmlformats.org/officeDocument/2006/relationships/hyperlink" Target="https://mentor.ieee.org/802.11/dcn/22/11-22-1329-06-00bh-cid-resolutoins-for-12-2-11.docx" TargetMode="External"/><Relationship Id="rId9" Type="http://schemas.openxmlformats.org/officeDocument/2006/relationships/hyperlink" Target="https://mentor.ieee.org/802.11/dcn/22/11-22-1069-01-00bh-resolution-of-a-few-comments.docx" TargetMode="External"/><Relationship Id="rId14" Type="http://schemas.openxmlformats.org/officeDocument/2006/relationships/hyperlink" Target="https://mentor.ieee.org/802.11/dcn/22/11-22-0925-03-00bh-maad-text-for-tgbh-draft-0-2.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1/dcn/22/11-22-1623-01-0amp-amp-tig-session-minutes-of-sept22-802-11-mixed-mode.docx" TargetMode="External"/><Relationship Id="rId2" Type="http://schemas.openxmlformats.org/officeDocument/2006/relationships/hyperlink" Target="https://mentor.ieee.org/802.11/dcn/22/11-22-1139-01-0amp-tig-amp-session-agenda-for-jul-plenary-2022.pptx"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4.emf"/><Relationship Id="rId4" Type="http://schemas.openxmlformats.org/officeDocument/2006/relationships/oleObject" Target="../embeddings/oleObject15.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September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2022-09-15</a:t>
            </a:r>
            <a:endParaRPr lang="en-GB" sz="2000" b="0" dirty="0"/>
          </a:p>
        </p:txBody>
      </p:sp>
      <p:sp>
        <p:nvSpPr>
          <p:cNvPr id="6" name="Date Placeholder 3"/>
          <p:cNvSpPr>
            <a:spLocks noGrp="1"/>
          </p:cNvSpPr>
          <p:nvPr>
            <p:ph type="dt" idx="10"/>
          </p:nvPr>
        </p:nvSpPr>
        <p:spPr/>
        <p:txBody>
          <a:bodyPr/>
          <a:lstStyle/>
          <a:p>
            <a:r>
              <a:rPr lang="en-US"/>
              <a:t>September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08"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82885E-ADD2-4570-8E17-1623AF933F4C}"/>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B2BC221B-DC45-44B7-BAFA-2111D823D643}"/>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052F8383-5F1E-4C7F-AFA6-07E77C819381}"/>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7DBEC56F-7236-499B-BE78-47AAF8049B19}"/>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FE1CDC5-E310-4F76-980D-1F84388953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7102871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a:t>
            </a:r>
            <a:r>
              <a:rPr lang="en-US" sz="2400" b="0" dirty="0" err="1"/>
              <a:t>upto</a:t>
            </a:r>
            <a:r>
              <a:rPr lang="en-US" sz="2400" b="0" dirty="0"/>
              <a:t>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Draft in SA ballot series, just completed 3</a:t>
            </a:r>
            <a:r>
              <a:rPr lang="en-US" sz="2400" b="0" baseline="30000" dirty="0"/>
              <a:t>rd</a:t>
            </a:r>
            <a:r>
              <a:rPr lang="en-US" sz="2400" b="0" dirty="0"/>
              <a:t> recirculation on D7.0.</a:t>
            </a:r>
          </a:p>
          <a:p>
            <a:pPr lvl="1">
              <a:buFont typeface="Arial" panose="020B0604020202020204" pitchFamily="34" charset="0"/>
              <a:buChar char="•"/>
            </a:pPr>
            <a:r>
              <a:rPr lang="en-US" sz="2400" b="0" dirty="0"/>
              <a:t>3</a:t>
            </a:r>
            <a:r>
              <a:rPr lang="en-US" sz="2400" b="0" baseline="30000" dirty="0"/>
              <a:t>rd</a:t>
            </a:r>
            <a:r>
              <a:rPr lang="en-US" sz="2400" b="0" dirty="0"/>
              <a:t> SA Recirculation Ballot results: </a:t>
            </a:r>
            <a:r>
              <a:rPr lang="en-US" sz="2200" dirty="0"/>
              <a:t>78T, 1G, 74E, 97% approval rate.</a:t>
            </a:r>
            <a:endParaRPr lang="en-US" sz="2200" b="0" dirty="0"/>
          </a:p>
          <a:p>
            <a:pPr lvl="1">
              <a:buFont typeface="Arial" panose="020B0604020202020204" pitchFamily="34" charset="0"/>
              <a:buChar char="•"/>
            </a:pPr>
            <a:r>
              <a:rPr lang="en-US" sz="2400" b="0" dirty="0"/>
              <a:t>Targeting completion of ballot series and move to </a:t>
            </a:r>
            <a:r>
              <a:rPr lang="en-US" sz="2400" b="0" dirty="0" err="1"/>
              <a:t>REVcom</a:t>
            </a:r>
            <a:r>
              <a:rPr lang="en-US" sz="2400" b="0" dirty="0"/>
              <a:t> past the Nov. meeting (early Dec.).</a:t>
            </a:r>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23129760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 the Channel Model Document (CMD)</a:t>
            </a:r>
          </a:p>
          <a:p>
            <a:pPr lvl="1">
              <a:buFont typeface="Arial" panose="020B0604020202020204" pitchFamily="34" charset="0"/>
              <a:buChar char="•"/>
            </a:pPr>
            <a:r>
              <a:rPr lang="en-US" sz="2400" b="0" dirty="0"/>
              <a:t>Complete </a:t>
            </a:r>
            <a:r>
              <a:rPr lang="en-US" sz="2400" dirty="0"/>
              <a:t>technical </a:t>
            </a:r>
            <a:r>
              <a:rPr lang="en-US" sz="2400" b="0" dirty="0"/>
              <a:t>Document on MAC for enhanced dependability</a:t>
            </a:r>
          </a:p>
          <a:p>
            <a:pPr lvl="1">
              <a:buFont typeface="Arial" panose="020B0604020202020204" pitchFamily="34" charset="0"/>
              <a:buChar char="•"/>
            </a:pPr>
            <a:r>
              <a:rPr lang="en-US" sz="2400" b="0" dirty="0"/>
              <a:t>Complete Technical Requirement Document(TRD)</a:t>
            </a:r>
          </a:p>
          <a:p>
            <a:pPr lvl="1">
              <a:buFont typeface="Arial" panose="020B0604020202020204" pitchFamily="34" charset="0"/>
              <a:buChar char="•"/>
            </a:pPr>
            <a:endParaRPr lang="en-US" sz="2400" b="0" dirty="0"/>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38340040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802.15.7a  Optical Camera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Amendment to provide higher rate, longer range optical camera communication.</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Completed response for WG comment collection, published D2.0 and initiate WG letter ballot on the D2.0 and the accompanying Coexistence A</a:t>
            </a:r>
            <a:r>
              <a:rPr lang="en-US" sz="2400" dirty="0"/>
              <a:t>ssessment document.</a:t>
            </a:r>
            <a:endParaRPr lang="en-US" sz="2400" b="0" dirty="0"/>
          </a:p>
        </p:txBody>
      </p:sp>
      <p:sp>
        <p:nvSpPr>
          <p:cNvPr id="4" name="Slide Number Placeholder 3">
            <a:extLst>
              <a:ext uri="{FF2B5EF4-FFF2-40B4-BE49-F238E27FC236}">
                <a16:creationId xmlns:a16="http://schemas.microsoft.com/office/drawing/2014/main" id="{62C5F74E-C1D5-424E-ADD0-9C224B7BFBD6}"/>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F72035FC-2656-49EE-99B3-E90DA26FE26A}"/>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53063ECB-6327-44C2-BB92-F135E21D4108}"/>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27294153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AF08AA-705A-4A9A-937F-681C76BE49DF}"/>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A1F7ACB8-1212-4068-9424-D35788EB21C0}"/>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D8267E3-0A85-4473-AD11-4C02471FA1F0}"/>
              </a:ext>
            </a:extLst>
          </p:cNvPr>
          <p:cNvSpPr>
            <a:spLocks noGrp="1"/>
          </p:cNvSpPr>
          <p:nvPr>
            <p:ph type="dt" idx="15"/>
          </p:nvPr>
        </p:nvSpPr>
        <p:spPr/>
        <p:txBody>
          <a:bodyPr/>
          <a:lstStyle/>
          <a:p>
            <a:r>
              <a:rPr lang="en-US"/>
              <a:t>Sep. 2022</a:t>
            </a:r>
            <a:endParaRPr lang="en-GB" dirty="0"/>
          </a:p>
        </p:txBody>
      </p:sp>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Tree>
    <p:extLst>
      <p:ext uri="{BB962C8B-B14F-4D97-AF65-F5344CB8AC3E}">
        <p14:creationId xmlns:p14="http://schemas.microsoft.com/office/powerpoint/2010/main" val="26209324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6CB4A7B0-71B4-41B1-A152-2E11CF381F3D}"/>
              </a:ext>
            </a:extLst>
          </p:cNvPr>
          <p:cNvSpPr>
            <a:spLocks noGrp="1" noChangeArrowheads="1"/>
          </p:cNvSpPr>
          <p:nvPr>
            <p:ph type="title"/>
          </p:nvPr>
        </p:nvSpPr>
        <p:spPr>
          <a:xfrm>
            <a:off x="2209800" y="609600"/>
            <a:ext cx="7772400" cy="1066800"/>
          </a:xfrm>
        </p:spPr>
        <p:txBody>
          <a:bodyPr/>
          <a:lstStyle/>
          <a:p>
            <a:r>
              <a:rPr lang="en-US" altLang="en-US"/>
              <a:t>802.18 Liaison Report – September 2022</a:t>
            </a:r>
          </a:p>
        </p:txBody>
      </p:sp>
      <p:sp>
        <p:nvSpPr>
          <p:cNvPr id="15366" name="Rectangle 6">
            <a:extLst>
              <a:ext uri="{FF2B5EF4-FFF2-40B4-BE49-F238E27FC236}">
                <a16:creationId xmlns:a16="http://schemas.microsoft.com/office/drawing/2014/main" id="{AF18EE9A-719D-4981-A414-6A73264E2ED8}"/>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2022-09-14</a:t>
            </a:r>
          </a:p>
        </p:txBody>
      </p:sp>
      <p:graphicFrame>
        <p:nvGraphicFramePr>
          <p:cNvPr id="15367" name="Object 11">
            <a:extLst>
              <a:ext uri="{FF2B5EF4-FFF2-40B4-BE49-F238E27FC236}">
                <a16:creationId xmlns:a16="http://schemas.microsoft.com/office/drawing/2014/main" id="{59EB6402-1FCE-4C0F-8AC2-AD6BCDED47FC}"/>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4344"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59EB6402-1FCE-4C0F-8AC2-AD6BCDED4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C5B44B4D-86DE-40B3-BCDF-F1FB68E7C49F}"/>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8BF613B6-D5D0-431C-9C8E-3B4976BD7DB2}"/>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9455B9F-73D6-460A-B214-FD42B6CFCBD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80DFCB29-3870-46A6-AC46-5C72A7EAC5C4}"/>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9727065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1210DAF2-0046-42B6-8372-85DAC4620DD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381D4722-AD48-4B0C-A436-40734355770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a:t>
            </a:r>
          </a:p>
          <a:p>
            <a:pPr lvl="1" algn="just">
              <a:spcBef>
                <a:spcPts val="300"/>
              </a:spcBef>
            </a:pPr>
            <a:r>
              <a:rPr lang="en-US" altLang="en-US" sz="1800"/>
              <a:t>47 voters (including 8 on LMSC)</a:t>
            </a:r>
          </a:p>
          <a:p>
            <a:pPr lvl="1" algn="just">
              <a:spcBef>
                <a:spcPts val="300"/>
              </a:spcBef>
            </a:pPr>
            <a:r>
              <a:rPr lang="en-US" altLang="en-US" sz="1800"/>
              <a:t>0 nearly voters</a:t>
            </a:r>
          </a:p>
          <a:p>
            <a:pPr lvl="1" algn="just">
              <a:spcBef>
                <a:spcPts val="300"/>
              </a:spcBef>
            </a:pPr>
            <a:r>
              <a:rPr lang="en-US" altLang="en-US" sz="1800"/>
              <a:t>9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(Comcast)</a:t>
            </a:r>
          </a:p>
          <a:p>
            <a:pPr algn="just"/>
            <a:r>
              <a:rPr lang="en-US" altLang="en-US"/>
              <a:t>Ad-hoc chairs</a:t>
            </a:r>
          </a:p>
          <a:p>
            <a:pPr lvl="1" algn="just">
              <a:spcBef>
                <a:spcPts val="300"/>
              </a:spcBef>
            </a:pPr>
            <a:r>
              <a:rPr lang="en-US" altLang="en-US" sz="1800"/>
              <a:t>IEEE Statement Update on Spectrum (ISUS):  Amelia Andersdotter (Comcast)</a:t>
            </a:r>
          </a:p>
          <a:p>
            <a:pPr lvl="1" algn="just">
              <a:spcBef>
                <a:spcPts val="300"/>
              </a:spcBef>
            </a:pPr>
            <a:r>
              <a:rPr lang="en-US" altLang="en-US" sz="1800"/>
              <a:t>mmWave (mmW):  Rich Kennedy (Unlicensed Spectrum Advocates)</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ADAD1104-9167-4131-B699-8E2895D9960E}"/>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7A7F6E2F-BAC0-44FE-9B4A-E2F0FF3C7722}"/>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B9EE0FD5-6CF5-4497-8784-2F2CCB17A61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3190575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F87805D-236A-401A-871F-B48ACDBE25A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progress since the July plenary</a:t>
            </a:r>
          </a:p>
        </p:txBody>
      </p:sp>
      <p:sp>
        <p:nvSpPr>
          <p:cNvPr id="19462" name="Rectangle 3">
            <a:extLst>
              <a:ext uri="{FF2B5EF4-FFF2-40B4-BE49-F238E27FC236}">
                <a16:creationId xmlns:a16="http://schemas.microsoft.com/office/drawing/2014/main" id="{487EC7CF-D0C2-4FE2-94E3-7CF4F6EAE4B2}"/>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a:t>
            </a:r>
          </a:p>
          <a:p>
            <a:pPr algn="just">
              <a:spcBef>
                <a:spcPts val="1800"/>
              </a:spcBef>
            </a:pPr>
            <a:r>
              <a:rPr lang="en-US" altLang="en-US" sz="2000"/>
              <a:t>Approved two proposed IEEE 802 EC responses </a:t>
            </a:r>
          </a:p>
          <a:p>
            <a:pPr lvl="1" algn="just">
              <a:spcBef>
                <a:spcPts val="600"/>
              </a:spcBef>
            </a:pPr>
            <a:r>
              <a:rPr lang="en-US" altLang="en-US" sz="1600"/>
              <a:t> 	</a:t>
            </a:r>
            <a:r>
              <a:rPr lang="en-US" altLang="en-US" sz="1600">
                <a:hlinkClick r:id="rId4"/>
              </a:rPr>
              <a:t>18-22/0077r10</a:t>
            </a:r>
            <a:r>
              <a:rPr lang="en-US" altLang="en-US" sz="1600"/>
              <a:t> in response to European Commission’s Public Consultation on the 	Draft RSPG Opinion on ITU-R World Radiocommunication Conference 2023 </a:t>
            </a:r>
          </a:p>
          <a:p>
            <a:pPr lvl="1" algn="just">
              <a:spcBef>
                <a:spcPts val="600"/>
              </a:spcBef>
            </a:pPr>
            <a:r>
              <a:rPr lang="en-GB" altLang="en-US" sz="1600"/>
              <a:t> 	</a:t>
            </a:r>
            <a:r>
              <a:rPr lang="en-GB" altLang="en-US" sz="1600">
                <a:hlinkClick r:id="rId5"/>
              </a:rPr>
              <a:t>18-22/0111r2</a:t>
            </a:r>
            <a:r>
              <a:rPr lang="en-GB" altLang="en-US" sz="1600"/>
              <a:t> in response to France ARCEP’s consultation “Preparing for the 	future of mobile networks”</a:t>
            </a:r>
            <a:endParaRPr lang="en-US" altLang="en-US"/>
          </a:p>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Discussed items brought forward from the ad-hocs (see the next two slides for details).</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EA088B40-E979-45F3-B709-155F3839FC15}"/>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F0C43F16-4954-4CA8-BA0A-33BF0E362612}"/>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F8F9E9AE-5A46-4760-ABFF-ED826E3AE4F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794603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8295FEEB-6214-4206-9532-19EAED1B8F3E}"/>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(1)</a:t>
            </a:r>
          </a:p>
        </p:txBody>
      </p:sp>
      <p:sp>
        <p:nvSpPr>
          <p:cNvPr id="19462" name="Rectangle 3">
            <a:extLst>
              <a:ext uri="{FF2B5EF4-FFF2-40B4-BE49-F238E27FC236}">
                <a16:creationId xmlns:a16="http://schemas.microsoft.com/office/drawing/2014/main" id="{ADCB2C39-83E7-42F0-B76A-8FA06C137C1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IEEE Statement on Spectrum Update (ISUS) ad-hoc</a:t>
            </a:r>
          </a:p>
          <a:p>
            <a:pPr lvl="1" algn="just">
              <a:spcBef>
                <a:spcPts val="600"/>
              </a:spcBef>
              <a:buFont typeface="Arial" panose="020B0604020202020204" pitchFamily="34" charset="0"/>
              <a:buChar char="•"/>
              <a:defRPr/>
            </a:pPr>
            <a:r>
              <a:rPr lang="en-US" altLang="en-US" sz="1600" dirty="0"/>
              <a:t>Chair:  Amelia </a:t>
            </a:r>
            <a:r>
              <a:rPr lang="en-US" altLang="en-US" sz="1600" dirty="0" err="1"/>
              <a:t>Andersdotter</a:t>
            </a:r>
            <a:endParaRPr lang="en-US" altLang="en-US" sz="1600" dirty="0"/>
          </a:p>
          <a:p>
            <a:pPr lvl="1" algn="just">
              <a:spcBef>
                <a:spcPts val="600"/>
              </a:spcBef>
              <a:buFont typeface="Arial" panose="020B0604020202020204" pitchFamily="34" charset="0"/>
              <a:buChar char="•"/>
              <a:defRPr/>
            </a:pPr>
            <a:r>
              <a:rPr lang="en-US" altLang="en-US" sz="1600" dirty="0"/>
              <a:t>Meet at 11:00am ET for an hour every Mondays</a:t>
            </a:r>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altLang="en-US" sz="1600" dirty="0"/>
              <a:t>To </a:t>
            </a:r>
            <a:r>
              <a:rPr lang="en-GB" sz="1600" dirty="0"/>
              <a:t>develop a revised IEEE Standards Association policy statement on the Intelligent Spectrum Allocation and Management (former version:  approved on 5 September 2018)</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Developed a scope statement for target audience of the position statement.</a:t>
            </a:r>
          </a:p>
          <a:p>
            <a:pPr marL="741363" lvl="1" indent="-284163" algn="just">
              <a:spcBef>
                <a:spcPts val="600"/>
              </a:spcBef>
              <a:buFont typeface="Arial" panose="020B0604020202020204" pitchFamily="34" charset="0"/>
              <a:buChar char="•"/>
              <a:defRPr/>
            </a:pPr>
            <a:r>
              <a:rPr lang="en-US" altLang="en-US" sz="1600" dirty="0"/>
              <a:t>Formed a recommendation </a:t>
            </a:r>
            <a:r>
              <a:rPr lang="en-US" sz="1600" kern="0" spc="-5" dirty="0">
                <a:cs typeface="Arial"/>
              </a:rPr>
              <a:t>not to revise the IEEE SA position statement.  </a:t>
            </a:r>
          </a:p>
          <a:p>
            <a:pPr marL="741363" lvl="1" indent="-284163" algn="just">
              <a:spcBef>
                <a:spcPts val="600"/>
              </a:spcBef>
              <a:buFont typeface="Arial" panose="020B0604020202020204" pitchFamily="34" charset="0"/>
              <a:buChar char="•"/>
              <a:defRPr/>
            </a:pPr>
            <a:r>
              <a:rPr lang="en-US" sz="1600" kern="0" spc="-5" dirty="0">
                <a:cs typeface="Arial"/>
              </a:rPr>
              <a:t>RR-TAG brought forward the recommendation to IEEE 802 LMSC for a discussion on 6 September 2022.  There is no immediate conclusion or recommendation from the Standards Committee yet.</a:t>
            </a:r>
          </a:p>
          <a:p>
            <a:pPr marL="741363" lvl="1" indent="-284163" algn="just">
              <a:spcBef>
                <a:spcPts val="600"/>
              </a:spcBef>
              <a:buFont typeface="Arial" panose="020B0604020202020204" pitchFamily="34" charset="0"/>
              <a:buChar char="•"/>
              <a:defRPr/>
            </a:pPr>
            <a:endParaRPr lang="en-US" altLang="en-US" sz="1600" dirty="0"/>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2121DEAF-481B-4716-B0FD-04675DD9BE96}"/>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17CCE56-FDE0-45CE-AEFF-F93056231DFC}"/>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A73E3406-DD0D-41CF-A6F0-1FE0DD17B61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778283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CC23286E-A8B3-4E81-A747-330647C28A5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(2)</a:t>
            </a:r>
          </a:p>
        </p:txBody>
      </p:sp>
      <p:sp>
        <p:nvSpPr>
          <p:cNvPr id="19462" name="Rectangle 3">
            <a:extLst>
              <a:ext uri="{FF2B5EF4-FFF2-40B4-BE49-F238E27FC236}">
                <a16:creationId xmlns:a16="http://schemas.microsoft.com/office/drawing/2014/main" id="{BD730C97-7DFE-48EB-B8B2-FF7399686F35}"/>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err="1"/>
              <a:t>mmWave</a:t>
            </a:r>
            <a:r>
              <a:rPr lang="en-US" altLang="en-US" sz="2000" dirty="0"/>
              <a:t> (</a:t>
            </a:r>
            <a:r>
              <a:rPr lang="en-US" altLang="en-US" sz="2000" dirty="0" err="1"/>
              <a:t>mmWave</a:t>
            </a:r>
            <a:r>
              <a:rPr lang="en-US" altLang="en-US" sz="2000" dirty="0"/>
              <a:t>) ad-hoc</a:t>
            </a:r>
          </a:p>
          <a:p>
            <a:pPr lvl="1" algn="just">
              <a:spcBef>
                <a:spcPts val="600"/>
              </a:spcBef>
              <a:buFont typeface="Arial" panose="020B0604020202020204" pitchFamily="34" charset="0"/>
              <a:buChar char="•"/>
              <a:defRPr/>
            </a:pPr>
            <a:r>
              <a:rPr lang="en-US" altLang="en-US" sz="1600" dirty="0"/>
              <a:t>Chair:  Rich Kennedy</a:t>
            </a:r>
          </a:p>
          <a:p>
            <a:pPr lvl="1" algn="just">
              <a:spcBef>
                <a:spcPts val="600"/>
              </a:spcBef>
              <a:buFont typeface="Arial" panose="020B0604020202020204" pitchFamily="34" charset="0"/>
              <a:buChar char="•"/>
              <a:defRPr/>
            </a:pPr>
            <a:r>
              <a:rPr lang="en-US" altLang="en-US" sz="1600" dirty="0"/>
              <a:t>Meet at 3:00pm ET for an hour every Wednesdays</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GB" sz="1600" dirty="0"/>
              <a:t>To study </a:t>
            </a:r>
            <a:r>
              <a:rPr lang="en-GB" sz="1600" dirty="0" err="1"/>
              <a:t>mmWave</a:t>
            </a:r>
            <a:r>
              <a:rPr lang="en-GB" sz="1600" dirty="0"/>
              <a:t> spectrum bands 45 GHz and 60 GHz to provide insight on global availability and current/projected regulatory status for these bands.  The resulting study should be provided to the IEEE 802.11 Ultra High Reliability Study Group (UHR SG) and other 802 WGs to increase their understanding of available </a:t>
            </a:r>
            <a:r>
              <a:rPr lang="en-GB" sz="1600" dirty="0" err="1"/>
              <a:t>mmWave</a:t>
            </a:r>
            <a:r>
              <a:rPr lang="en-GB" sz="1600" dirty="0"/>
              <a:t> spectrum.  </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Developed an overview slide deck dedicated to IEEE 802.11 Ultra High Reliability Study Group</a:t>
            </a:r>
            <a:r>
              <a:rPr lang="en-US" sz="1600" kern="0" spc="-5" dirty="0">
                <a:cs typeface="Arial"/>
              </a:rPr>
              <a:t>.  Pending for RR-TAG’s approval to release to the Study Group.  </a:t>
            </a:r>
          </a:p>
          <a:p>
            <a:pPr marL="741363" lvl="1" indent="-284163" algn="just">
              <a:spcBef>
                <a:spcPts val="600"/>
              </a:spcBef>
              <a:buFont typeface="Arial" panose="020B0604020202020204" pitchFamily="34" charset="0"/>
              <a:buChar char="•"/>
              <a:defRPr/>
            </a:pPr>
            <a:r>
              <a:rPr lang="en-US" altLang="en-US" sz="1600" dirty="0"/>
              <a:t>Volunteers assigned to study the spectrum bands of selected countries/regions.</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026A8CFA-C1C0-4D6B-A217-F289A6373330}"/>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7D487D5-69A9-4B98-AC27-FB17C797F77F}"/>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5EADC58F-69C9-4B1F-B482-6E884A97E69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29099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D26A2D68-1CED-4EC1-83D8-CB3B8F69DC5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since the July plenary (3)</a:t>
            </a:r>
          </a:p>
        </p:txBody>
      </p:sp>
      <p:sp>
        <p:nvSpPr>
          <p:cNvPr id="19462" name="Rectangle 3">
            <a:extLst>
              <a:ext uri="{FF2B5EF4-FFF2-40B4-BE49-F238E27FC236}">
                <a16:creationId xmlns:a16="http://schemas.microsoft.com/office/drawing/2014/main" id="{F892163A-FD89-496A-BC6D-6686AE7C6298}"/>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Meet at 3:00pm ET for an hour the fourth Tuesday every month</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Complete comment resolution on the comment collection of the proposed Table of Frequency Range spreadsheet</a:t>
            </a:r>
            <a:endParaRPr lang="en-US" sz="1600" kern="0" spc="-5" dirty="0">
              <a:cs typeface="Arial"/>
            </a:endParaRPr>
          </a:p>
          <a:p>
            <a:pPr marL="741363" lvl="1" indent="-284163" algn="just">
              <a:spcBef>
                <a:spcPts val="600"/>
              </a:spcBef>
              <a:buFont typeface="Arial" panose="020B0604020202020204" pitchFamily="34" charset="0"/>
              <a:buChar char="•"/>
              <a:defRPr/>
            </a:pPr>
            <a:r>
              <a:rPr lang="en-US" altLang="en-US" sz="1600" dirty="0"/>
              <a:t>Expect to consider an approval on the updated spreadsheet in the near future.</a:t>
            </a:r>
          </a:p>
          <a:p>
            <a:pPr lvl="1" algn="just">
              <a:spcBef>
                <a:spcPts val="300"/>
              </a:spcBef>
              <a:buNone/>
              <a:defRPr/>
            </a:pPr>
            <a:endParaRPr lang="en-US" altLang="en-US" sz="1800" dirty="0"/>
          </a:p>
        </p:txBody>
      </p:sp>
      <p:sp>
        <p:nvSpPr>
          <p:cNvPr id="2" name="Footer Placeholder 1">
            <a:extLst>
              <a:ext uri="{FF2B5EF4-FFF2-40B4-BE49-F238E27FC236}">
                <a16:creationId xmlns:a16="http://schemas.microsoft.com/office/drawing/2014/main" id="{0871AF24-D0FA-451A-B202-80306AD5B94B}"/>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B6973B78-808C-4568-B9C4-D00301681334}"/>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A6F3B73E-E2A5-4852-A64D-944AF13F84A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2127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(Sept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4"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3ABD3C2-F610-4F69-B346-B9E0674A5DFC}"/>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535393EE-3DFD-4B54-BBDD-393A7226C8CF}"/>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5B091C95-CD0A-41DE-8100-E2E2FD4F2AB5}"/>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908320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3BC3CFA5-3C9B-4CA3-BAED-84E2922770D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7654" name="Rectangle 3">
            <a:extLst>
              <a:ext uri="{FF2B5EF4-FFF2-40B4-BE49-F238E27FC236}">
                <a16:creationId xmlns:a16="http://schemas.microsoft.com/office/drawing/2014/main" id="{26A68A0F-229A-4B39-8CFF-32640414C9F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t>Two meeting slots</a:t>
            </a:r>
          </a:p>
          <a:p>
            <a:pPr lvl="1" algn="just">
              <a:spcBef>
                <a:spcPts val="300"/>
              </a:spcBef>
            </a:pPr>
            <a:r>
              <a:rPr lang="en-US" altLang="en-US" sz="1600"/>
              <a:t>Opening:  </a:t>
            </a:r>
          </a:p>
          <a:p>
            <a:pPr lvl="2" algn="just">
              <a:spcBef>
                <a:spcPts val="300"/>
              </a:spcBef>
            </a:pPr>
            <a:r>
              <a:rPr lang="en-US" altLang="en-US" sz="1600"/>
              <a:t>Tuesday AM2, 13 September, 10:30 to 12:30 Hawaii Time</a:t>
            </a:r>
          </a:p>
          <a:p>
            <a:pPr lvl="1" algn="just">
              <a:spcBef>
                <a:spcPts val="300"/>
              </a:spcBef>
            </a:pPr>
            <a:r>
              <a:rPr lang="en-US" altLang="en-US" sz="1600"/>
              <a:t>Closing:  </a:t>
            </a:r>
          </a:p>
          <a:p>
            <a:pPr lvl="2" algn="just">
              <a:spcBef>
                <a:spcPts val="300"/>
              </a:spcBef>
            </a:pPr>
            <a:r>
              <a:rPr lang="en-US" altLang="en-US" sz="1600"/>
              <a:t>Thursday AM1, 15 September, 08:00 to 10:00 Hawaii Time</a:t>
            </a:r>
          </a:p>
          <a:p>
            <a:pPr lvl="1" algn="just">
              <a:spcBef>
                <a:spcPts val="300"/>
              </a:spcBef>
            </a:pPr>
            <a:endParaRPr lang="en-US" altLang="en-US" sz="1800"/>
          </a:p>
          <a:p>
            <a:pPr algn="just"/>
            <a:r>
              <a:rPr lang="en-US" altLang="en-US" sz="2000"/>
              <a:t>Logistics</a:t>
            </a:r>
          </a:p>
          <a:p>
            <a:pPr lvl="1" algn="just">
              <a:spcBef>
                <a:spcPts val="300"/>
              </a:spcBef>
            </a:pPr>
            <a:r>
              <a:rPr lang="en-US" altLang="en-US" sz="1600"/>
              <a:t>Agenda:  </a:t>
            </a:r>
            <a:r>
              <a:rPr lang="en-US" altLang="en-US" sz="1600">
                <a:hlinkClick r:id="rId3"/>
              </a:rPr>
              <a:t>18-22/0090</a:t>
            </a:r>
            <a:endParaRPr lang="en-US" altLang="en-US" sz="1600"/>
          </a:p>
          <a:p>
            <a:pPr lvl="1" algn="just">
              <a:spcBef>
                <a:spcPts val="300"/>
              </a:spcBef>
            </a:pPr>
            <a:r>
              <a:rPr lang="en-US" altLang="en-US" sz="1600"/>
              <a:t>Meeting info:  </a:t>
            </a:r>
            <a:r>
              <a:rPr lang="en-US" altLang="en-US" sz="1600">
                <a:hlinkClick r:id="rId4"/>
              </a:rPr>
              <a:t>18-16/0038</a:t>
            </a:r>
            <a:r>
              <a:rPr lang="en-US" altLang="en-US" sz="1600"/>
              <a:t> / </a:t>
            </a:r>
            <a:r>
              <a:rPr lang="en-US" altLang="en-US" sz="1600">
                <a:hlinkClick r:id="rId5"/>
              </a:rPr>
              <a:t>Google Calendar </a:t>
            </a:r>
            <a:endParaRPr lang="en-US" altLang="en-US" sz="1600"/>
          </a:p>
          <a:p>
            <a:pPr lvl="1" algn="just">
              <a:spcBef>
                <a:spcPts val="300"/>
              </a:spcBef>
            </a:pPr>
            <a:endParaRPr lang="en-US" altLang="en-US" sz="1800"/>
          </a:p>
        </p:txBody>
      </p:sp>
      <p:sp>
        <p:nvSpPr>
          <p:cNvPr id="2" name="Footer Placeholder 1">
            <a:extLst>
              <a:ext uri="{FF2B5EF4-FFF2-40B4-BE49-F238E27FC236}">
                <a16:creationId xmlns:a16="http://schemas.microsoft.com/office/drawing/2014/main" id="{7864C2DE-84D0-4FE9-A16E-3ADA4E2DC9C2}"/>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D2D6433C-F136-432F-AE2F-86C476C4DC2A}"/>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AC9F9275-E33D-42B4-A5FF-3FB3298E3F86}"/>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84114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7B3C5CB9-6D47-48FE-AD69-7C22AC3E48A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this Tuesday </a:t>
            </a:r>
          </a:p>
        </p:txBody>
      </p:sp>
      <p:sp>
        <p:nvSpPr>
          <p:cNvPr id="29702" name="Rectangle 3">
            <a:extLst>
              <a:ext uri="{FF2B5EF4-FFF2-40B4-BE49-F238E27FC236}">
                <a16:creationId xmlns:a16="http://schemas.microsoft.com/office/drawing/2014/main" id="{1C5033F0-4873-45BE-B089-AE9DD7C1DDED}"/>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sz="2000"/>
              <a:t>Reviewed and approved the mmWave ad-hoc presentation for IEEE 802.11 Ultra High Reliability Study Group</a:t>
            </a:r>
          </a:p>
          <a:p>
            <a:pPr algn="just">
              <a:spcBef>
                <a:spcPts val="1200"/>
              </a:spcBef>
            </a:pPr>
            <a:r>
              <a:rPr lang="en-US" altLang="en-US" sz="2000"/>
              <a:t>Status of ongoing consultations</a:t>
            </a:r>
          </a:p>
          <a:p>
            <a:pPr lvl="1" algn="just">
              <a:spcBef>
                <a:spcPts val="600"/>
              </a:spcBef>
              <a:buFont typeface="Times New Roman" panose="02020603050405020304" pitchFamily="18" charset="0"/>
              <a:buChar char="•"/>
            </a:pPr>
            <a:r>
              <a:rPr lang="en-US" altLang="en-US" sz="1600">
                <a:cs typeface="Arial" panose="020B0604020202020204" pitchFamily="34" charset="0"/>
              </a:rPr>
              <a:t>Internal deadline on 15 September 2022:</a:t>
            </a:r>
          </a:p>
          <a:p>
            <a:pPr lvl="2" algn="just">
              <a:spcBef>
                <a:spcPts val="600"/>
              </a:spcBef>
              <a:buFont typeface="Times New Roman" panose="02020603050405020304" pitchFamily="18" charset="0"/>
              <a:buChar char="•"/>
            </a:pPr>
            <a:r>
              <a:rPr lang="en-US" altLang="en-US" sz="1600">
                <a:cs typeface="Arial" panose="020B0604020202020204" pitchFamily="34" charset="0"/>
              </a:rPr>
              <a:t>UK Ofcom: </a:t>
            </a:r>
            <a:r>
              <a:rPr lang="en-US" altLang="en-US" sz="1600">
                <a:cs typeface="Arial" panose="020B0604020202020204" pitchFamily="34" charset="0"/>
                <a:hlinkClick r:id="rId3"/>
              </a:rPr>
              <a:t>Call for input: UK preparations for the World Radiocommunication Conference 2023 (WRC-23)</a:t>
            </a:r>
            <a:endParaRPr lang="en-US" altLang="en-US" sz="1600">
              <a:cs typeface="Arial" panose="020B0604020202020204" pitchFamily="34" charset="0"/>
            </a:endParaRPr>
          </a:p>
          <a:p>
            <a:pPr lvl="2" algn="just">
              <a:spcBef>
                <a:spcPts val="600"/>
              </a:spcBef>
              <a:buFont typeface="Times New Roman" panose="02020603050405020304" pitchFamily="18" charset="0"/>
              <a:buChar char="•"/>
            </a:pPr>
            <a:r>
              <a:rPr lang="en-US" altLang="en-US" sz="1600">
                <a:cs typeface="Arial" panose="020B0604020202020204" pitchFamily="34" charset="0"/>
              </a:rPr>
              <a:t>Japan MIC: </a:t>
            </a:r>
            <a:r>
              <a:rPr lang="en-GB" altLang="en-US" sz="1600" u="sng">
                <a:cs typeface="Arial" panose="020B0604020202020204" pitchFamily="34" charset="0"/>
                <a:hlinkClick r:id="rId4"/>
              </a:rPr>
              <a:t>Call for opinions on the frequency restructuring action plan (FY2022 version)</a:t>
            </a:r>
            <a:endParaRPr lang="en-US" altLang="en-US" sz="1600">
              <a:cs typeface="Arial" panose="020B0604020202020204" pitchFamily="34" charset="0"/>
            </a:endParaRPr>
          </a:p>
          <a:p>
            <a:pPr lvl="1" algn="just">
              <a:spcBef>
                <a:spcPts val="600"/>
              </a:spcBef>
              <a:buFont typeface="Times New Roman" panose="02020603050405020304" pitchFamily="18" charset="0"/>
              <a:buChar char="•"/>
            </a:pPr>
            <a:r>
              <a:rPr lang="en-US" altLang="en-US" sz="1600">
                <a:cs typeface="Arial" panose="020B0604020202020204" pitchFamily="34" charset="0"/>
              </a:rPr>
              <a:t>Internal deadline on 29 September 2022:</a:t>
            </a:r>
          </a:p>
          <a:p>
            <a:pPr lvl="2" algn="just">
              <a:spcBef>
                <a:spcPts val="600"/>
              </a:spcBef>
              <a:buFont typeface="Times New Roman" panose="02020603050405020304" pitchFamily="18" charset="0"/>
              <a:buChar char="•"/>
            </a:pPr>
            <a:r>
              <a:rPr lang="en-US" altLang="en-US" sz="1600">
                <a:cs typeface="Arial" panose="020B0604020202020204" pitchFamily="34" charset="0"/>
              </a:rPr>
              <a:t>Norway Nkom:  </a:t>
            </a:r>
            <a:r>
              <a:rPr lang="en-US" altLang="en-US" sz="1600">
                <a:cs typeface="Arial" panose="020B0604020202020204" pitchFamily="34" charset="0"/>
                <a:hlinkClick r:id="rId5"/>
              </a:rPr>
              <a:t>Hearing on proposals for changes to the free use regulations</a:t>
            </a:r>
            <a:endParaRPr lang="en-US" altLang="en-US" sz="1600">
              <a:cs typeface="Arial" panose="020B0604020202020204" pitchFamily="34" charset="0"/>
            </a:endParaRPr>
          </a:p>
          <a:p>
            <a:pPr lvl="1" algn="just">
              <a:spcBef>
                <a:spcPts val="1200"/>
              </a:spcBef>
              <a:buNone/>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5DCD76E0-B714-4BC9-87A4-A4D9BC325AC0}"/>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A3772DF8-BE2B-4ED4-9041-6DAE241E11E4}"/>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18751D50-575B-4BA3-B454-F46996E9BCD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616972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92835F16-0D87-4BBA-8B5A-602A4CF57DB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this Thursday</a:t>
            </a:r>
          </a:p>
        </p:txBody>
      </p:sp>
      <p:sp>
        <p:nvSpPr>
          <p:cNvPr id="31750" name="Rectangle 3">
            <a:extLst>
              <a:ext uri="{FF2B5EF4-FFF2-40B4-BE49-F238E27FC236}">
                <a16:creationId xmlns:a16="http://schemas.microsoft.com/office/drawing/2014/main" id="{FCCE760F-E459-4756-8554-77AF44BCB727}"/>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sz="2000"/>
              <a:t>Review and consider approval of a proposed comment to UK Ofcom’s consultation on WRC-23</a:t>
            </a:r>
          </a:p>
          <a:p>
            <a:pPr algn="just">
              <a:spcBef>
                <a:spcPts val="1200"/>
              </a:spcBef>
            </a:pPr>
            <a:r>
              <a:rPr lang="en-US" altLang="en-US" sz="2000"/>
              <a:t>Update on the IEEE SA policy statement</a:t>
            </a:r>
          </a:p>
          <a:p>
            <a:pPr algn="just">
              <a:spcBef>
                <a:spcPts val="1200"/>
              </a:spcBef>
            </a:pPr>
            <a:r>
              <a:rPr lang="en-US" altLang="en-US" sz="2000"/>
              <a:t>Discussed the latest topics related to spectrum and regulation in Europe, North America, and Asia Pacific, including but not limited to the following:</a:t>
            </a:r>
          </a:p>
          <a:p>
            <a:pPr lvl="1" algn="just">
              <a:buFont typeface="Times New Roman" panose="02020603050405020304" pitchFamily="18" charset="0"/>
              <a:buChar char="•"/>
            </a:pPr>
            <a:r>
              <a:rPr lang="en-US" altLang="en-US" sz="1600"/>
              <a:t>Australia ACMA</a:t>
            </a:r>
          </a:p>
          <a:p>
            <a:pPr lvl="2" algn="just">
              <a:buFont typeface="Times New Roman" panose="02020603050405020304" pitchFamily="18" charset="0"/>
              <a:buChar char="•"/>
            </a:pPr>
            <a:r>
              <a:rPr lang="en-US" altLang="en-US" sz="1600">
                <a:hlinkClick r:id="rId3"/>
              </a:rPr>
              <a:t>Outcome</a:t>
            </a:r>
            <a:r>
              <a:rPr lang="en-US" altLang="en-US" sz="1600"/>
              <a:t> of the 5-year spectrum outlook published following the consultation in the early of this year.</a:t>
            </a:r>
          </a:p>
          <a:p>
            <a:pPr lvl="1" algn="just">
              <a:buFont typeface="Times New Roman" panose="02020603050405020304" pitchFamily="18" charset="0"/>
              <a:buChar char="•"/>
            </a:pPr>
            <a:r>
              <a:rPr lang="en-US" altLang="en-US" sz="1600"/>
              <a:t>Japan MIC</a:t>
            </a:r>
          </a:p>
          <a:p>
            <a:pPr lvl="2" algn="just">
              <a:buFont typeface="Times New Roman" panose="02020603050405020304" pitchFamily="18" charset="0"/>
              <a:buChar char="•"/>
            </a:pPr>
            <a:r>
              <a:rPr lang="en-US" altLang="en-US" sz="1600"/>
              <a:t>On 2 September 2022, the </a:t>
            </a:r>
            <a:r>
              <a:rPr lang="en-US" altLang="en-US" sz="1600">
                <a:hlinkClick r:id="rId4"/>
              </a:rPr>
              <a:t>regulation</a:t>
            </a:r>
            <a:r>
              <a:rPr lang="en-US" altLang="en-US" sz="1600"/>
              <a:t> to enable LPI and VLP in the 5925~6425 MHz frequency band became effective.</a:t>
            </a:r>
          </a:p>
          <a:p>
            <a:pPr lvl="2" algn="just"/>
            <a:endParaRPr lang="en-US" altLang="en-US"/>
          </a:p>
          <a:p>
            <a:pPr lvl="1" algn="just">
              <a:spcBef>
                <a:spcPts val="1200"/>
              </a:spcBef>
            </a:pPr>
            <a:endParaRPr lang="en-US" altLang="en-US" sz="1600"/>
          </a:p>
          <a:p>
            <a:pPr algn="just">
              <a:spcBef>
                <a:spcPts val="1200"/>
              </a:spcBef>
            </a:pPr>
            <a:endParaRPr lang="en-US" altLang="en-US" sz="1600"/>
          </a:p>
        </p:txBody>
      </p:sp>
      <p:sp>
        <p:nvSpPr>
          <p:cNvPr id="2" name="Footer Placeholder 1">
            <a:extLst>
              <a:ext uri="{FF2B5EF4-FFF2-40B4-BE49-F238E27FC236}">
                <a16:creationId xmlns:a16="http://schemas.microsoft.com/office/drawing/2014/main" id="{EF2D4CC5-604B-4CE4-83E6-5393B13EEE3B}"/>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3047113A-81D2-424B-8E73-6401372305AD}"/>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DD7CC126-D134-490A-98E1-77C38C7D202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3457653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802.19 September 2022 Liaison Report to 802.11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a:t>
            </a:r>
            <a:r>
              <a:rPr lang="en-US" sz="2000" b="0" dirty="0"/>
              <a:t>9</a:t>
            </a:r>
            <a:r>
              <a:rPr lang="en-GB" sz="2000" b="0" dirty="0"/>
              <a:t>-</a:t>
            </a:r>
            <a:r>
              <a:rPr lang="tr-TR" sz="2000" b="0" dirty="0"/>
              <a:t>1</a:t>
            </a:r>
            <a:r>
              <a:rPr lang="en-US" sz="2000" b="0" dirty="0"/>
              <a:t>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988233053"/>
              </p:ext>
            </p:extLst>
          </p:nvPr>
        </p:nvGraphicFramePr>
        <p:xfrm>
          <a:off x="998538" y="2436813"/>
          <a:ext cx="10047287" cy="2427287"/>
        </p:xfrm>
        <a:graphic>
          <a:graphicData uri="http://schemas.openxmlformats.org/presentationml/2006/ole">
            <mc:AlternateContent xmlns:mc="http://schemas.openxmlformats.org/markup-compatibility/2006">
              <mc:Choice xmlns:v="urn:schemas-microsoft-com:vml" Requires="v">
                <p:oleObj spid="_x0000_s15368" name="Document" r:id="rId4" imgW="10465033" imgH="2543802" progId="Word.Document.8">
                  <p:embed/>
                </p:oleObj>
              </mc:Choice>
              <mc:Fallback>
                <p:oleObj name="Document" r:id="rId4" imgW="10465033" imgH="2543802" progId="Word.Document.8">
                  <p:embed/>
                  <p:pic>
                    <p:nvPicPr>
                      <p:cNvPr id="3075" name="Object 3"/>
                      <p:cNvPicPr>
                        <a:picLocks noChangeAspect="1" noChangeArrowheads="1"/>
                      </p:cNvPicPr>
                      <p:nvPr/>
                    </p:nvPicPr>
                    <p:blipFill>
                      <a:blip r:embed="rId5"/>
                      <a:srcRect/>
                      <a:stretch>
                        <a:fillRect/>
                      </a:stretch>
                    </p:blipFill>
                    <p:spPr bwMode="auto">
                      <a:xfrm>
                        <a:off x="998538" y="243681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F6588B5-BF62-4DB8-8797-9CE084BB7566}"/>
              </a:ext>
            </a:extLst>
          </p:cNvPr>
          <p:cNvSpPr>
            <a:spLocks noGrp="1"/>
          </p:cNvSpPr>
          <p:nvPr>
            <p:ph type="ftr" idx="11"/>
          </p:nvPr>
        </p:nvSpPr>
        <p:spPr/>
        <p:txBody>
          <a:bodyPr/>
          <a:lstStyle/>
          <a:p>
            <a:r>
              <a:rPr lang="en-GB"/>
              <a:t>Tuncer Baykas, Vestel</a:t>
            </a:r>
          </a:p>
        </p:txBody>
      </p:sp>
      <p:sp>
        <p:nvSpPr>
          <p:cNvPr id="3" name="Slide Number Placeholder 2">
            <a:extLst>
              <a:ext uri="{FF2B5EF4-FFF2-40B4-BE49-F238E27FC236}">
                <a16:creationId xmlns:a16="http://schemas.microsoft.com/office/drawing/2014/main" id="{E14A9642-AE13-438C-942D-4AACF15D8264}"/>
              </a:ext>
            </a:extLst>
          </p:cNvPr>
          <p:cNvSpPr>
            <a:spLocks noGrp="1"/>
          </p:cNvSpPr>
          <p:nvPr>
            <p:ph type="sldNum" idx="12"/>
          </p:nvPr>
        </p:nvSpPr>
        <p:spPr/>
        <p:txBody>
          <a:bodyPr/>
          <a:lstStyle/>
          <a:p>
            <a:r>
              <a:rPr lang="en-GB"/>
              <a:t>Slide </a:t>
            </a:r>
            <a:fld id="{DE40C9FC-4879-4F20-9ECA-A574A90476B7}" type="slidenum">
              <a:rPr lang="en-GB" smtClean="0"/>
              <a:pPr/>
              <a:t>113</a:t>
            </a:fld>
            <a:endParaRPr lang="en-GB"/>
          </a:p>
        </p:txBody>
      </p:sp>
      <p:sp>
        <p:nvSpPr>
          <p:cNvPr id="4" name="Date Placeholder 3">
            <a:extLst>
              <a:ext uri="{FF2B5EF4-FFF2-40B4-BE49-F238E27FC236}">
                <a16:creationId xmlns:a16="http://schemas.microsoft.com/office/drawing/2014/main" id="{8EC4E676-43D4-4CF6-8DCD-FD2ECFF1856E}"/>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4171597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May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6" y="2057400"/>
            <a:ext cx="11189623" cy="4235027"/>
          </a:xfrm>
        </p:spPr>
        <p:txBody>
          <a:bodyPr/>
          <a:lstStyle/>
          <a:p>
            <a:pPr>
              <a:buFont typeface="Arial" panose="020B0604020202020204" pitchFamily="34" charset="0"/>
              <a:buChar char="•"/>
            </a:pPr>
            <a:r>
              <a:rPr lang="tr-TR" sz="2400" dirty="0"/>
              <a:t>802.19 has 5</a:t>
            </a:r>
            <a:r>
              <a:rPr lang="en-US" sz="2400" dirty="0"/>
              <a:t>2</a:t>
            </a:r>
            <a:r>
              <a:rPr lang="tr-TR" sz="2400" dirty="0"/>
              <a:t> </a:t>
            </a:r>
            <a:r>
              <a:rPr lang="tr-TR" dirty="0" err="1"/>
              <a:t>v</a:t>
            </a:r>
            <a:r>
              <a:rPr lang="tr-TR" sz="2400" dirty="0" err="1"/>
              <a:t>oting</a:t>
            </a:r>
            <a:r>
              <a:rPr lang="tr-TR" sz="2400" dirty="0"/>
              <a:t> </a:t>
            </a:r>
            <a:r>
              <a:rPr lang="tr-TR" sz="2400" dirty="0" err="1"/>
              <a:t>members</a:t>
            </a:r>
            <a:r>
              <a:rPr lang="tr-TR" sz="2400" dirty="0"/>
              <a:t> as of </a:t>
            </a:r>
            <a:r>
              <a:rPr lang="en-US" dirty="0"/>
              <a:t>September</a:t>
            </a:r>
            <a:r>
              <a:rPr lang="tr-TR" sz="2400" dirty="0"/>
              <a:t> 2022</a:t>
            </a:r>
          </a:p>
          <a:p>
            <a:pPr>
              <a:buFont typeface="Arial" panose="020B0604020202020204" pitchFamily="34" charset="0"/>
              <a:buChar char="•"/>
            </a:pPr>
            <a:endParaRPr lang="tr-TR" dirty="0"/>
          </a:p>
          <a:p>
            <a:endParaRPr lang="en-US" sz="2400" dirty="0"/>
          </a:p>
        </p:txBody>
      </p:sp>
      <p:pic>
        <p:nvPicPr>
          <p:cNvPr id="2" name="Picture 1">
            <a:extLst>
              <a:ext uri="{FF2B5EF4-FFF2-40B4-BE49-F238E27FC236}">
                <a16:creationId xmlns:a16="http://schemas.microsoft.com/office/drawing/2014/main" id="{2D89C7C5-DF27-0DB2-268B-500B8943AFD5}"/>
              </a:ext>
            </a:extLst>
          </p:cNvPr>
          <p:cNvPicPr>
            <a:picLocks noChangeAspect="1"/>
          </p:cNvPicPr>
          <p:nvPr/>
        </p:nvPicPr>
        <p:blipFill>
          <a:blip r:embed="rId3"/>
          <a:stretch>
            <a:fillRect/>
          </a:stretch>
        </p:blipFill>
        <p:spPr>
          <a:xfrm>
            <a:off x="4790473" y="2819400"/>
            <a:ext cx="2710537" cy="3358709"/>
          </a:xfrm>
          <a:prstGeom prst="rect">
            <a:avLst/>
          </a:prstGeom>
        </p:spPr>
      </p:pic>
      <p:sp>
        <p:nvSpPr>
          <p:cNvPr id="3" name="Footer Placeholder 2">
            <a:extLst>
              <a:ext uri="{FF2B5EF4-FFF2-40B4-BE49-F238E27FC236}">
                <a16:creationId xmlns:a16="http://schemas.microsoft.com/office/drawing/2014/main" id="{4864D873-DFE9-4F98-90DB-5D977DA05190}"/>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56634A20-0E3E-459A-BD47-4904BE619AE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8" name="Date Placeholder 7">
            <a:extLst>
              <a:ext uri="{FF2B5EF4-FFF2-40B4-BE49-F238E27FC236}">
                <a16:creationId xmlns:a16="http://schemas.microsoft.com/office/drawing/2014/main" id="{1BBB45E0-6E69-4DBC-8A50-B7E75C491D1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462430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7" name="Title 1">
            <a:extLst>
              <a:ext uri="{FF2B5EF4-FFF2-40B4-BE49-F238E27FC236}">
                <a16:creationId xmlns:a16="http://schemas.microsoft.com/office/drawing/2014/main" id="{C6D372FD-EB98-22E1-AEF3-D08EC536F1B5}"/>
              </a:ext>
            </a:extLst>
          </p:cNvPr>
          <p:cNvSpPr txBox="1">
            <a:spLocks/>
          </p:cNvSpPr>
          <p:nvPr/>
        </p:nvSpPr>
        <p:spPr bwMode="auto">
          <a:xfrm>
            <a:off x="152400" y="731522"/>
            <a:ext cx="11582399" cy="64007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000" kern="0"/>
              <a:t>IEEE 802 Wireless Standards Table of Frequency Ranges</a:t>
            </a:r>
            <a:endParaRPr lang="en-US" sz="3000" kern="0" dirty="0"/>
          </a:p>
        </p:txBody>
      </p:sp>
      <p:sp>
        <p:nvSpPr>
          <p:cNvPr id="8" name="Content Placeholder 2">
            <a:extLst>
              <a:ext uri="{FF2B5EF4-FFF2-40B4-BE49-F238E27FC236}">
                <a16:creationId xmlns:a16="http://schemas.microsoft.com/office/drawing/2014/main" id="{FB774105-5BCC-43B5-44C5-9B88810036F1}"/>
              </a:ext>
            </a:extLst>
          </p:cNvPr>
          <p:cNvSpPr>
            <a:spLocks noGrp="1"/>
          </p:cNvSpPr>
          <p:nvPr>
            <p:ph idx="1"/>
          </p:nvPr>
        </p:nvSpPr>
        <p:spPr>
          <a:xfrm>
            <a:off x="285751" y="1456268"/>
            <a:ext cx="11142268" cy="5173132"/>
          </a:xfrm>
        </p:spPr>
        <p:txBody>
          <a:bodyPr/>
          <a:lstStyle/>
          <a:p>
            <a:r>
              <a:rPr lang="en-US" sz="2200" dirty="0"/>
              <a:t>The Ad Hoc has prepared draft comment resolutions for all the comments received on the Wireless Standards Table of Frequency Ranges document</a:t>
            </a:r>
          </a:p>
          <a:p>
            <a:r>
              <a:rPr lang="en-US" sz="2200" dirty="0"/>
              <a:t>The link to the comment spreadsheet is:</a:t>
            </a:r>
          </a:p>
          <a:p>
            <a:pPr lvl="1"/>
            <a:r>
              <a:rPr lang="en-US" sz="2200" dirty="0">
                <a:solidFill>
                  <a:srgbClr val="FF0000"/>
                </a:solidFill>
                <a:hlinkClick r:id="rId3">
                  <a:extLst>
                    <a:ext uri="{A12FA001-AC4F-418D-AE19-62706E023703}">
                      <ahyp:hlinkClr xmlns:ahyp="http://schemas.microsoft.com/office/drawing/2018/hyperlinkcolor" val="tx"/>
                    </a:ext>
                  </a:extLst>
                </a:hlinkClick>
              </a:rPr>
              <a:t>https://mentor.ieee.org/802.18/dcn/22/18-22-0050-02-0000-comment-spreadsheet-of-ieee-802-wireless-standards-table-of-frequency-ranges.xlsx</a:t>
            </a:r>
            <a:endParaRPr lang="en-US" sz="2200" dirty="0">
              <a:solidFill>
                <a:srgbClr val="FF0000"/>
              </a:solidFill>
            </a:endParaRPr>
          </a:p>
          <a:p>
            <a:r>
              <a:rPr lang="en-US" sz="2200" b="1" dirty="0"/>
              <a:t>Minutes from the August Ad Hoc meeting are available at:</a:t>
            </a:r>
          </a:p>
          <a:p>
            <a:pPr lvl="1"/>
            <a:r>
              <a:rPr lang="en-US" sz="2200" dirty="0">
                <a:solidFill>
                  <a:srgbClr val="FF0000"/>
                </a:solidFill>
                <a:hlinkClick r:id="rId4">
                  <a:extLst>
                    <a:ext uri="{A12FA001-AC4F-418D-AE19-62706E023703}">
                      <ahyp:hlinkClr xmlns:ahyp="http://schemas.microsoft.com/office/drawing/2018/hyperlinkcolor" val="tx"/>
                    </a:ext>
                  </a:extLst>
                </a:hlinkClick>
              </a:rPr>
              <a:t>https://mentor.ieee.org/802.18/dcn/22/18-22-0105-00-0000-frequency-table-ad-hoc-minutes-23-august-2022.docx</a:t>
            </a:r>
            <a:r>
              <a:rPr lang="en-US" sz="2200" dirty="0">
                <a:solidFill>
                  <a:srgbClr val="FF0000"/>
                </a:solidFill>
              </a:rPr>
              <a:t> </a:t>
            </a:r>
          </a:p>
          <a:p>
            <a:r>
              <a:rPr lang="en-US" sz="2200" b="1" dirty="0"/>
              <a:t>The next </a:t>
            </a:r>
            <a:r>
              <a:rPr lang="en-US" sz="2200" dirty="0"/>
              <a:t>Wireless Frequency Table Ad Hoc meeting is scheduled for </a:t>
            </a:r>
            <a:r>
              <a:rPr lang="en-US" sz="2200" dirty="0">
                <a:highlight>
                  <a:srgbClr val="FFFF00"/>
                </a:highlight>
              </a:rPr>
              <a:t>September 27 at 3 PM </a:t>
            </a:r>
            <a:r>
              <a:rPr lang="en-US" sz="2200" dirty="0"/>
              <a:t>Eastern Time</a:t>
            </a:r>
          </a:p>
          <a:p>
            <a:pPr lvl="1"/>
            <a:r>
              <a:rPr lang="en-US" sz="2200" b="1" dirty="0"/>
              <a:t>The Webex info can be found on the 802.18 Calendar</a:t>
            </a:r>
          </a:p>
          <a:p>
            <a:pPr lvl="1"/>
            <a:r>
              <a:rPr lang="en-US" sz="2200" b="1" u="sng" dirty="0"/>
              <a:t>The plan is to approve the comment resolutions at this September meeting</a:t>
            </a:r>
          </a:p>
          <a:p>
            <a:endParaRPr lang="en-US" sz="2200" b="1" dirty="0"/>
          </a:p>
        </p:txBody>
      </p:sp>
      <p:sp>
        <p:nvSpPr>
          <p:cNvPr id="2" name="Footer Placeholder 1">
            <a:extLst>
              <a:ext uri="{FF2B5EF4-FFF2-40B4-BE49-F238E27FC236}">
                <a16:creationId xmlns:a16="http://schemas.microsoft.com/office/drawing/2014/main" id="{93AC9AEC-EF05-4CF3-BD77-25326297FFC9}"/>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900436B1-A16C-4826-AE8D-9C5CE21DC201}"/>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9" name="Date Placeholder 8">
            <a:extLst>
              <a:ext uri="{FF2B5EF4-FFF2-40B4-BE49-F238E27FC236}">
                <a16:creationId xmlns:a16="http://schemas.microsoft.com/office/drawing/2014/main" id="{1A9204D5-2B09-4D41-BC73-01D77A1417F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99784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EC99D0-8C55-4550-947C-A04DF5ABD023}"/>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86F5084A-8498-4736-989E-98E9ADBA62B1}"/>
              </a:ext>
            </a:extLst>
          </p:cNvPr>
          <p:cNvSpPr>
            <a:spLocks noGrp="1"/>
          </p:cNvSpPr>
          <p:nvPr>
            <p:ph type="body" idx="1"/>
          </p:nvPr>
        </p:nvSpPr>
        <p:spPr/>
        <p:txBody>
          <a:bodyPr/>
          <a:lstStyle/>
          <a:p>
            <a:r>
              <a:rPr lang="en-US" dirty="0"/>
              <a:t>From mid-week plenary</a:t>
            </a:r>
          </a:p>
        </p:txBody>
      </p:sp>
      <p:sp>
        <p:nvSpPr>
          <p:cNvPr id="6" name="Date Placeholder 5">
            <a:extLst>
              <a:ext uri="{FF2B5EF4-FFF2-40B4-BE49-F238E27FC236}">
                <a16:creationId xmlns:a16="http://schemas.microsoft.com/office/drawing/2014/main" id="{84ECF06A-CA17-4010-9F87-454DD434641D}"/>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5DA5A90E-C77A-4AD3-AF33-77A2D2610B1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9EBA0E0-D2E2-4C4C-8343-63D0F7ED5795}"/>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Tree>
    <p:extLst>
      <p:ext uri="{BB962C8B-B14F-4D97-AF65-F5344CB8AC3E}">
        <p14:creationId xmlns:p14="http://schemas.microsoft.com/office/powerpoint/2010/main" val="32539221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May 2017</a:t>
            </a:r>
            <a:endParaRPr lang="en-GB" altLang="en-US" sz="1800" dirty="0"/>
          </a:p>
        </p:txBody>
      </p:sp>
      <p:sp>
        <p:nvSpPr>
          <p:cNvPr id="4099" name="Footer Placeholder 4"/>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117</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2022-09-07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600" dirty="0"/>
              <a:t>Next F2F member meeting scheduled for Oct 18th-20th, 2022, in Lisbon, Portugal</a:t>
            </a:r>
          </a:p>
          <a:p>
            <a:r>
              <a:rPr lang="en-US" altLang="en-US" sz="1600" dirty="0"/>
              <a:t>Technical activity at WFA that has recently (since Q3/21) led to certification</a:t>
            </a:r>
          </a:p>
          <a:p>
            <a:pPr lvl="1"/>
            <a:r>
              <a:rPr lang="en-US" altLang="en-US" sz="1400" dirty="0"/>
              <a:t>Wi-Fi 6</a:t>
            </a:r>
          </a:p>
          <a:p>
            <a:pPr lvl="1"/>
            <a:r>
              <a:rPr lang="en-US" altLang="en-US" sz="1400" dirty="0" err="1"/>
              <a:t>HaLow</a:t>
            </a:r>
            <a:endParaRPr lang="en-US" altLang="en-US" sz="1400" dirty="0"/>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5123"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May 2017</a:t>
            </a:r>
            <a:endParaRPr lang="en-GB" altLang="en-US" sz="1800" dirty="0"/>
          </a:p>
        </p:txBody>
      </p:sp>
      <p:sp>
        <p:nvSpPr>
          <p:cNvPr id="12" name="Footer Placeholder 4">
            <a:extLst>
              <a:ext uri="{FF2B5EF4-FFF2-40B4-BE49-F238E27FC236}">
                <a16:creationId xmlns:a16="http://schemas.microsoft.com/office/drawing/2014/main" id="{1B9217D5-362A-4ADE-8770-C80CF607F960}"/>
              </a:ext>
            </a:extLst>
          </p:cNvPr>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13" name="Slide Number Placeholder 5">
            <a:extLst>
              <a:ext uri="{FF2B5EF4-FFF2-40B4-BE49-F238E27FC236}">
                <a16:creationId xmlns:a16="http://schemas.microsoft.com/office/drawing/2014/main" id="{47F46141-796B-4BC5-BAC2-B27D17CA725F}"/>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118</a:t>
            </a:fld>
            <a:endParaRPr lang="en-GB" altLang="en-US" sz="1200" b="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Wi-Fi Direct</a:t>
            </a:r>
          </a:p>
          <a:p>
            <a:pPr lvl="1"/>
            <a:r>
              <a:rPr lang="en-US" altLang="en-US" sz="1600" dirty="0"/>
              <a:t>Automated Frequency Coordination</a:t>
            </a:r>
          </a:p>
          <a:p>
            <a:pPr lvl="2"/>
            <a:r>
              <a:rPr lang="en-US" altLang="en-US" sz="1400" dirty="0"/>
              <a:t>Preliminary AFC specifications submitted to the FCC (see </a:t>
            </a:r>
            <a:r>
              <a:rPr lang="en-US" altLang="en-US" sz="1400" dirty="0">
                <a:hlinkClick r:id="rId3"/>
              </a:rPr>
              <a:t>here</a:t>
            </a:r>
            <a:r>
              <a:rPr lang="en-US" altLang="en-US" sz="1400" dirty="0"/>
              <a:t>)</a:t>
            </a:r>
          </a:p>
          <a:p>
            <a:pPr lvl="1"/>
            <a:r>
              <a:rPr lang="en-US" altLang="en-US" sz="1600" dirty="0"/>
              <a:t>Customer Experience</a:t>
            </a:r>
          </a:p>
          <a:p>
            <a:pPr lvl="2"/>
            <a:r>
              <a:rPr lang="en-US" altLang="en-US" sz="1400" dirty="0"/>
              <a:t>Published Wi-Fi Device Metrics document containing guidelines to help customers characterize devices to determine if they meet use case requirements</a:t>
            </a:r>
          </a:p>
          <a:p>
            <a:pPr lvl="1"/>
            <a:r>
              <a:rPr lang="en-US" altLang="en-US" sz="1600" dirty="0"/>
              <a:t>Security</a:t>
            </a:r>
          </a:p>
          <a:p>
            <a:pPr lvl="1"/>
            <a:r>
              <a:rPr lang="en-US" altLang="en-US" sz="1600" dirty="0"/>
              <a:t>Miracast</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2"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May 2017</a:t>
            </a:r>
            <a:endParaRPr lang="en-GB" altLang="en-US" sz="1800" dirty="0"/>
          </a:p>
        </p:txBody>
      </p:sp>
      <p:sp>
        <p:nvSpPr>
          <p:cNvPr id="17" name="Footer Placeholder 4">
            <a:extLst>
              <a:ext uri="{FF2B5EF4-FFF2-40B4-BE49-F238E27FC236}">
                <a16:creationId xmlns:a16="http://schemas.microsoft.com/office/drawing/2014/main" id="{984CE999-8009-4998-AF5F-D97D7C5E6F33}"/>
              </a:ext>
            </a:extLst>
          </p:cNvPr>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18" name="Slide Number Placeholder 5">
            <a:extLst>
              <a:ext uri="{FF2B5EF4-FFF2-40B4-BE49-F238E27FC236}">
                <a16:creationId xmlns:a16="http://schemas.microsoft.com/office/drawing/2014/main" id="{AD363D30-F3B0-4B86-AA3D-7B73D96949F5}"/>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119</a:t>
            </a:fld>
            <a:endParaRPr lang="en-GB"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6236B60A-2BE5-435A-8DDE-69A2645C05E6}"/>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C85835E-0BC4-4AFE-8A52-3E848D756AF7}"/>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7AD502D9-5317-41E1-9104-7527A59E9E4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87638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7171" name="Date Placeholder 3"/>
          <p:cNvSpPr>
            <a:spLocks noGrp="1"/>
          </p:cNvSpPr>
          <p:nvPr>
            <p:ph type="dt" sz="half"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a:t>May 2017</a:t>
            </a:r>
            <a:endParaRPr lang="en-GB" altLang="en-US" sz="1800" dirty="0"/>
          </a:p>
        </p:txBody>
      </p:sp>
      <p:sp>
        <p:nvSpPr>
          <p:cNvPr id="10" name="Footer Placeholder 4">
            <a:extLst>
              <a:ext uri="{FF2B5EF4-FFF2-40B4-BE49-F238E27FC236}">
                <a16:creationId xmlns:a16="http://schemas.microsoft.com/office/drawing/2014/main" id="{00CD4761-C037-425C-B273-F6281BEC4215}"/>
              </a:ext>
            </a:extLst>
          </p:cNvPr>
          <p:cNvSpPr>
            <a:spLocks noGrp="1"/>
          </p:cNvSpPr>
          <p:nvPr>
            <p:ph type="ftr" sz="quarter" idx="11"/>
          </p:nvPr>
        </p:nvSpPr>
        <p:spPr bwMode="auto">
          <a:xfrm>
            <a:off x="7194197" y="6475413"/>
            <a:ext cx="1349728"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dirty="0"/>
          </a:p>
        </p:txBody>
      </p:sp>
      <p:sp>
        <p:nvSpPr>
          <p:cNvPr id="11" name="Slide Number Placeholder 5">
            <a:extLst>
              <a:ext uri="{FF2B5EF4-FFF2-40B4-BE49-F238E27FC236}">
                <a16:creationId xmlns:a16="http://schemas.microsoft.com/office/drawing/2014/main" id="{CDFE87F7-DD82-42BB-9232-55F0F6D60676}"/>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121</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2022-09-14</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19462"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5-11, 2022 – London, UK</a:t>
            </a:r>
          </a:p>
          <a:p>
            <a:pPr lvl="1"/>
            <a:r>
              <a:rPr lang="en-US" dirty="0"/>
              <a:t>March 25-31, 2023 – Yokohama, JP</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21,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22492657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There are no new RFCs at this time that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125</a:t>
            </a:fld>
            <a:endParaRPr lang="en-US"/>
          </a:p>
        </p:txBody>
      </p:sp>
    </p:spTree>
    <p:extLst>
      <p:ext uri="{BB962C8B-B14F-4D97-AF65-F5344CB8AC3E}">
        <p14:creationId xmlns:p14="http://schemas.microsoft.com/office/powerpoint/2010/main" val="39826320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115 November 5-11, 2022</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126</a:t>
            </a:fld>
            <a:endParaRPr lang="en-US"/>
          </a:p>
        </p:txBody>
      </p:sp>
      <p:graphicFrame>
        <p:nvGraphicFramePr>
          <p:cNvPr id="2" name="Table 1"/>
          <p:cNvGraphicFramePr>
            <a:graphicFrameLocks noGrp="1"/>
          </p:cNvGraphicFramePr>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scitt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Supply Chain Integrity, Transparency, and Trust</a:t>
                      </a: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r>
                        <a:rPr lang="en-US" dirty="0">
                          <a:hlinkClick r:id="rId5"/>
                        </a:rPr>
                        <a:t>msr6</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Multicast Source Routing over IPv6</a:t>
                      </a: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r>
                        <a:rPr lang="en-US" dirty="0" err="1">
                          <a:hlinkClick r:id="rId6"/>
                        </a:rPr>
                        <a:t>satp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Asset Transfer Protocol</a:t>
                      </a:r>
                      <a:endParaRPr lang="en-US" b="0" dirty="0"/>
                    </a:p>
                  </a:txBody>
                  <a:tcPr marL="70945" marR="70945" marT="35472" marB="35472" anchor="ctr"/>
                </a:tc>
                <a:extLst>
                  <a:ext uri="{0D108BD9-81ED-4DB2-BD59-A6C34878D82A}">
                    <a16:rowId xmlns:a16="http://schemas.microsoft.com/office/drawing/2014/main" val="2550796925"/>
                  </a:ext>
                </a:extLst>
              </a:tr>
              <a:tr h="523416">
                <a:tc>
                  <a:txBody>
                    <a:bodyPr/>
                    <a:lstStyle/>
                    <a:p>
                      <a:pPr>
                        <a:lnSpc>
                          <a:spcPct val="100000"/>
                        </a:lnSpc>
                      </a:pPr>
                      <a:r>
                        <a:rPr lang="en-US" dirty="0">
                          <a:hlinkClick r:id="rId7"/>
                        </a:rPr>
                        <a:t>jwp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JSON Web Proofs</a:t>
                      </a:r>
                      <a:endParaRPr lang="en-US" b="0" dirty="0"/>
                    </a:p>
                  </a:txBody>
                  <a:tcPr marL="70945" marR="70945" marT="35472" marB="35472" anchor="ctr"/>
                </a:tc>
                <a:extLst>
                  <a:ext uri="{0D108BD9-81ED-4DB2-BD59-A6C34878D82A}">
                    <a16:rowId xmlns:a16="http://schemas.microsoft.com/office/drawing/2014/main" val="428426581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127</a:t>
            </a:fld>
            <a:endParaRPr lang="en-US"/>
          </a:p>
        </p:txBody>
      </p:sp>
      <p:graphicFrame>
        <p:nvGraphicFramePr>
          <p:cNvPr id="2" name="Table 1"/>
          <p:cNvGraphicFramePr>
            <a:graphicFrameLocks noGrp="1"/>
          </p:cNvGraphicFramePr>
          <p:nvPr/>
        </p:nvGraphicFramePr>
        <p:xfrm>
          <a:off x="2590800" y="2875632"/>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8"/>
                        </a:rPr>
                        <a:t>scitt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Supply Chain Integrity, Transparency, and Trust</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dirty="0">
                          <a:hlinkClick r:id="rId10"/>
                        </a:rPr>
                        <a:t>snac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Stub Network Auto Configuration for IPv6</a:t>
                      </a:r>
                      <a:endParaRPr lang="en-US" b="0" dirty="0"/>
                    </a:p>
                  </a:txBody>
                  <a:tcPr marL="70945" marR="70945" marT="35472" marB="35472" anchor="ctr"/>
                </a:tc>
                <a:extLst>
                  <a:ext uri="{0D108BD9-81ED-4DB2-BD59-A6C34878D82A}">
                    <a16:rowId xmlns:a16="http://schemas.microsoft.com/office/drawing/2014/main" val="927453625"/>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128</a:t>
            </a:fld>
            <a:endParaRPr lang="en-US"/>
          </a:p>
        </p:txBody>
      </p:sp>
    </p:spTree>
    <p:extLst>
      <p:ext uri="{BB962C8B-B14F-4D97-AF65-F5344CB8AC3E}">
        <p14:creationId xmlns:p14="http://schemas.microsoft.com/office/powerpoint/2010/main" val="511215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(August 2022)</a:t>
            </a:r>
          </a:p>
          <a:p>
            <a:pPr lvl="1">
              <a:lnSpc>
                <a:spcPct val="80000"/>
              </a:lnSpc>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(new version: July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129</a:t>
            </a:fld>
            <a:endParaRPr lang="en-US"/>
          </a:p>
        </p:txBody>
      </p:sp>
    </p:spTree>
    <p:extLst>
      <p:ext uri="{BB962C8B-B14F-4D97-AF65-F5344CB8AC3E}">
        <p14:creationId xmlns:p14="http://schemas.microsoft.com/office/powerpoint/2010/main" val="409192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a:t>September </a:t>
            </a:r>
            <a:r>
              <a:rPr lang="en-GB" dirty="0"/>
              <a:t>13</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after SA2 recirc with 21 editorial comments, will take decision on them. May do 10 day recirc</a:t>
            </a:r>
            <a:endParaRPr lang="en-GB" sz="1600" b="0" dirty="0"/>
          </a:p>
          <a:p>
            <a:r>
              <a:rPr lang="en-GB" sz="1600" dirty="0"/>
              <a:t>11bc – hope to have D5.0 out of this week </a:t>
            </a:r>
            <a:r>
              <a:rPr lang="en-GB" sz="1600" b="0" dirty="0"/>
              <a:t> </a:t>
            </a:r>
          </a:p>
          <a:p>
            <a:r>
              <a:rPr lang="en-GB" sz="1600" dirty="0"/>
              <a:t>11bd – Have 4 comments on D6.0 , will resolve all comments and recirc out of this week. Will request </a:t>
            </a:r>
            <a:r>
              <a:rPr lang="en-GB" sz="1600" dirty="0" err="1"/>
              <a:t>RevCom</a:t>
            </a:r>
            <a:r>
              <a:rPr lang="en-GB" sz="1600" dirty="0"/>
              <a:t> conditional approval at WG plenary.</a:t>
            </a:r>
          </a:p>
          <a:p>
            <a:r>
              <a:rPr lang="en-GB" sz="1600" dirty="0"/>
              <a:t>11bb – have 55 comments on D3.0, will resolve and recirc out of this meeting. Will request SA ballot conditional approval at WG plenary.</a:t>
            </a:r>
            <a:endParaRPr lang="en-GB" sz="1600" b="0" dirty="0"/>
          </a:p>
          <a:p>
            <a:r>
              <a:rPr lang="en-GB" sz="1600" dirty="0"/>
              <a:t>11be – after MAC ad hoc last week, 4120 comments , 760 resolutions were approved and over 800 are ready for motion. Will have D2.2 out of this week, today over 900 pages. Hope to have D3.0 out of November. </a:t>
            </a:r>
            <a:endParaRPr lang="en-US" sz="1600" b="0" dirty="0"/>
          </a:p>
          <a:p>
            <a:r>
              <a:rPr lang="en-US" sz="1600" dirty="0"/>
              <a:t>11bf </a:t>
            </a:r>
            <a:r>
              <a:rPr lang="en-GB" sz="1600" dirty="0"/>
              <a:t>–</a:t>
            </a:r>
            <a:r>
              <a:rPr lang="en-US" sz="1600" dirty="0"/>
              <a:t> working on CC comments, approved 435 comment resolutions  out of ~900 comments.  Focus on technical and General comments. Posted D0.3 Sept 11, 120 pages. Hope to initial WG LB out of November.</a:t>
            </a:r>
          </a:p>
          <a:p>
            <a:r>
              <a:rPr lang="en-GB" sz="1600" dirty="0"/>
              <a:t>11bh – Have D0.2, may create a D0.3 out of September. Needing consensus on what is to be defined.</a:t>
            </a:r>
            <a:endParaRPr lang="en-GB" sz="1600" b="0" dirty="0"/>
          </a:p>
          <a:p>
            <a:r>
              <a:rPr lang="en-GB" sz="1600" dirty="0"/>
              <a:t>11bi – Doing Requirements doc with more than 20 remaining requirements, and some updates to accepted requirements. </a:t>
            </a:r>
          </a:p>
          <a:p>
            <a:r>
              <a:rPr lang="en-GB" sz="1600" dirty="0" err="1"/>
              <a:t>REVme</a:t>
            </a:r>
            <a:r>
              <a:rPr lang="en-GB" sz="1600" dirty="0"/>
              <a:t> – working on D1.4 with ~400 comments remaining. Expect to recirc D2.0 out of this week.</a:t>
            </a:r>
            <a:endParaRPr lang="en-GB" sz="1600" b="0" dirty="0"/>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716D38A6-F268-4A6D-9C76-B9EA37A205AA}"/>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6AF3833-5ADA-4623-8363-0BB1980EA9E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73A3D797-9345-4616-ACAD-41DB2ECC5B5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027593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130</a:t>
            </a:fld>
            <a:endParaRPr lang="en-US"/>
          </a:p>
        </p:txBody>
      </p:sp>
    </p:spTree>
    <p:extLst>
      <p:ext uri="{BB962C8B-B14F-4D97-AF65-F5344CB8AC3E}">
        <p14:creationId xmlns:p14="http://schemas.microsoft.com/office/powerpoint/2010/main" val="21307688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and updated: Randomized and Changing MAC Address Use Cases, see </a:t>
            </a:r>
            <a:r>
              <a:rPr lang="en-US" sz="1400" dirty="0">
                <a:hlinkClick r:id="rId4"/>
              </a:rPr>
              <a:t>https://datatracker.ietf.org/doc/draft-ietf-madinas-use-cases</a:t>
            </a:r>
            <a:r>
              <a:rPr lang="en-US" sz="1400" dirty="0"/>
              <a:t> (July 2022)</a:t>
            </a:r>
          </a:p>
          <a:p>
            <a:pPr lvl="1">
              <a:lnSpc>
                <a:spcPct val="80000"/>
              </a:lnSpc>
              <a:spcAft>
                <a:spcPts val="600"/>
              </a:spcAft>
            </a:pPr>
            <a:r>
              <a:rPr lang="en-US" sz="1400" dirty="0"/>
              <a:t>Adopted and updated: MAC address randomization, see </a:t>
            </a:r>
            <a:r>
              <a:rPr lang="en-US" sz="1400" dirty="0">
                <a:hlinkClick r:id="rId5"/>
              </a:rPr>
              <a:t>https://datatracker.ietf.org/doc/draft-ietf-madinas-mac-address-randomization/</a:t>
            </a:r>
            <a:r>
              <a:rPr lang="en-US" sz="1400" dirty="0"/>
              <a:t> (July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131</a:t>
            </a:fld>
            <a:endParaRPr lang="en-US"/>
          </a:p>
        </p:txBody>
      </p:sp>
    </p:spTree>
    <p:extLst>
      <p:ext uri="{BB962C8B-B14F-4D97-AF65-F5344CB8AC3E}">
        <p14:creationId xmlns:p14="http://schemas.microsoft.com/office/powerpoint/2010/main" val="12407905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 for WG adoption: Bootstrapped TLS Authentication, see </a:t>
            </a:r>
            <a:r>
              <a:rPr lang="en-US" sz="1400" dirty="0">
                <a:hlinkClick r:id="rId4"/>
              </a:rPr>
              <a:t>https://datatracker.ietf.org/doc/draft-friel-tls-eap-dpp/</a:t>
            </a:r>
            <a:r>
              <a:rPr lang="en-US" sz="1400" dirty="0"/>
              <a:t> (May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132</a:t>
            </a:fld>
            <a:endParaRPr lang="en-US"/>
          </a:p>
        </p:txBody>
      </p:sp>
    </p:spTree>
    <p:extLst>
      <p:ext uri="{BB962C8B-B14F-4D97-AF65-F5344CB8AC3E}">
        <p14:creationId xmlns:p14="http://schemas.microsoft.com/office/powerpoint/2010/main" val="2706001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RFC Editor’s queue: A Layer 2 VPN Network YANG Model, see </a:t>
            </a:r>
            <a:r>
              <a:rPr lang="en-US" sz="1400" dirty="0">
                <a:hlinkClick r:id="rId4"/>
              </a:rPr>
              <a:t>https://datatracker.ietf.org/doc/draft-ietf-opsawg-l2nm/</a:t>
            </a:r>
            <a:r>
              <a:rPr lang="en-US" sz="1400" dirty="0"/>
              <a:t> (June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133</a:t>
            </a:fld>
            <a:endParaRPr lang="en-US"/>
          </a:p>
        </p:txBody>
      </p:sp>
    </p:spTree>
    <p:extLst>
      <p:ext uri="{BB962C8B-B14F-4D97-AF65-F5344CB8AC3E}">
        <p14:creationId xmlns:p14="http://schemas.microsoft.com/office/powerpoint/2010/main" val="27576562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Hybrid key exchange in TLS 1.3, see </a:t>
            </a:r>
            <a:r>
              <a:rPr lang="en-US" sz="1400" dirty="0">
                <a:hlinkClick r:id="rId4"/>
              </a:rPr>
              <a:t>https://datatracker.ietf.org/doc/draft-ietf-tls-hybrid-design/</a:t>
            </a:r>
            <a:r>
              <a:rPr lang="en-US" sz="1400" dirty="0"/>
              <a:t> (August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134</a:t>
            </a:fld>
            <a:endParaRPr lang="en-US"/>
          </a:p>
        </p:txBody>
      </p:sp>
    </p:spTree>
    <p:extLst>
      <p:ext uri="{BB962C8B-B14F-4D97-AF65-F5344CB8AC3E}">
        <p14:creationId xmlns:p14="http://schemas.microsoft.com/office/powerpoint/2010/main" val="38818298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Newly adopted: Deterministic Networking (</a:t>
            </a:r>
            <a:r>
              <a:rPr lang="en-US" sz="1400" dirty="0" err="1"/>
              <a:t>DetNet</a:t>
            </a:r>
            <a:r>
              <a:rPr lang="en-US" sz="1400" dirty="0"/>
              <a:t>): Packet Ordering Function, see </a:t>
            </a:r>
            <a:r>
              <a:rPr lang="en-US" sz="1400" dirty="0">
                <a:hlinkClick r:id="rId4"/>
              </a:rPr>
              <a:t>https://datatracker.ietf.org/doc/draft-ietf-detnet-pof/</a:t>
            </a:r>
            <a:r>
              <a:rPr lang="en-US" sz="1400" dirty="0"/>
              <a:t> (September 2022)</a:t>
            </a:r>
            <a:endParaRPr lang="en-US" sz="1400" dirty="0">
              <a:sym typeface="Wingdings" pitchFamily="2" charset="2"/>
            </a:endParaRP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135</a:t>
            </a:fld>
            <a:endParaRPr lang="en-US"/>
          </a:p>
        </p:txBody>
      </p:sp>
    </p:spTree>
    <p:extLst>
      <p:ext uri="{BB962C8B-B14F-4D97-AF65-F5344CB8AC3E}">
        <p14:creationId xmlns:p14="http://schemas.microsoft.com/office/powerpoint/2010/main" val="16608652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(September 2022)</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7"/>
              </a:rPr>
              <a:t>https://datatracker.ietf.org/doc/draft-ietf-raw-oam-support/</a:t>
            </a:r>
            <a:r>
              <a:rPr lang="en-US" sz="1400" dirty="0">
                <a:sym typeface="Wingdings" pitchFamily="2" charset="2"/>
              </a:rPr>
              <a:t> (September 2022)</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September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136</a:t>
            </a:fld>
            <a:endParaRPr lang="en-US"/>
          </a:p>
        </p:txBody>
      </p:sp>
    </p:spTree>
    <p:extLst>
      <p:ext uri="{BB962C8B-B14F-4D97-AF65-F5344CB8AC3E}">
        <p14:creationId xmlns:p14="http://schemas.microsoft.com/office/powerpoint/2010/main" val="6561410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(May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137</a:t>
            </a:fld>
            <a:endParaRPr lang="en-US"/>
          </a:p>
        </p:txBody>
      </p:sp>
    </p:spTree>
    <p:extLst>
      <p:ext uri="{BB962C8B-B14F-4D97-AF65-F5344CB8AC3E}">
        <p14:creationId xmlns:p14="http://schemas.microsoft.com/office/powerpoint/2010/main" val="37054472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Join Proxy for Bootstrapping Protocols, see </a:t>
            </a:r>
            <a:r>
              <a:rPr lang="en-US" sz="1400" dirty="0">
                <a:hlinkClick r:id="rId4"/>
              </a:rPr>
              <a:t>https://datatracker.ietf.org/doc/draft-ietf-anima-constrained-join-proxy/</a:t>
            </a:r>
            <a:r>
              <a:rPr lang="en-US" sz="1400" dirty="0"/>
              <a:t> (August </a:t>
            </a:r>
            <a:r>
              <a:rPr lang="en-US" sz="1400"/>
              <a:t>2022)</a:t>
            </a: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138</a:t>
            </a:fld>
            <a:endParaRPr lang="en-US"/>
          </a:p>
        </p:txBody>
      </p:sp>
    </p:spTree>
    <p:extLst>
      <p:ext uri="{BB962C8B-B14F-4D97-AF65-F5344CB8AC3E}">
        <p14:creationId xmlns:p14="http://schemas.microsoft.com/office/powerpoint/2010/main" val="3150856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139</a:t>
            </a:fld>
            <a:endParaRPr lang="en-US"/>
          </a:p>
        </p:txBody>
      </p:sp>
    </p:spTree>
    <p:extLst>
      <p:ext uri="{BB962C8B-B14F-4D97-AF65-F5344CB8AC3E}">
        <p14:creationId xmlns:p14="http://schemas.microsoft.com/office/powerpoint/2010/main" val="98111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42F-568D-4A28-A05F-BF78B047AADC}"/>
              </a:ext>
            </a:extLst>
          </p:cNvPr>
          <p:cNvSpPr>
            <a:spLocks noGrp="1"/>
          </p:cNvSpPr>
          <p:nvPr>
            <p:ph type="title"/>
          </p:nvPr>
        </p:nvSpPr>
        <p:spPr/>
        <p:txBody>
          <a:bodyPr/>
          <a:lstStyle/>
          <a:p>
            <a:r>
              <a:rPr lang="en-US" dirty="0"/>
              <a:t>WG Style Guide, 11be and </a:t>
            </a:r>
            <a:r>
              <a:rPr lang="en-US" dirty="0" err="1"/>
              <a:t>REVme</a:t>
            </a:r>
            <a:r>
              <a:rPr lang="en-US" dirty="0"/>
              <a:t> practice</a:t>
            </a:r>
          </a:p>
        </p:txBody>
      </p:sp>
      <p:sp>
        <p:nvSpPr>
          <p:cNvPr id="3" name="Content Placeholder 2">
            <a:extLst>
              <a:ext uri="{FF2B5EF4-FFF2-40B4-BE49-F238E27FC236}">
                <a16:creationId xmlns:a16="http://schemas.microsoft.com/office/drawing/2014/main" id="{9E8181F9-FE4E-4B5B-A2BC-D06A058731DB}"/>
              </a:ext>
            </a:extLst>
          </p:cNvPr>
          <p:cNvSpPr>
            <a:spLocks noGrp="1"/>
          </p:cNvSpPr>
          <p:nvPr>
            <p:ph idx="1"/>
          </p:nvPr>
        </p:nvSpPr>
        <p:spPr/>
        <p:txBody>
          <a:bodyPr/>
          <a:lstStyle/>
          <a:p>
            <a:pPr marL="0" marR="0">
              <a:spcBef>
                <a:spcPts val="0"/>
              </a:spcBef>
              <a:spcAft>
                <a:spcPts val="0"/>
              </a:spcAft>
            </a:pPr>
            <a:r>
              <a:rPr lang="en-US" sz="1800" dirty="0">
                <a:solidFill>
                  <a:schemeClr val="tx1"/>
                </a:solidFill>
                <a:effectLst/>
                <a:ea typeface="Times New Roman" panose="02020603050405020304" pitchFamily="18" charset="0"/>
              </a:rPr>
              <a:t>Topics – ANA assignments. </a:t>
            </a:r>
            <a:r>
              <a:rPr lang="en-US" sz="1800" dirty="0">
                <a:solidFill>
                  <a:schemeClr val="tx1"/>
                </a:solidFill>
                <a:ea typeface="Times New Roman" panose="02020603050405020304" pitchFamily="18" charset="0"/>
              </a:rPr>
              <a:t>In October 2021, we detected a duplicated assignment. </a:t>
            </a:r>
          </a:p>
          <a:p>
            <a:pPr marL="0" marR="0">
              <a:spcBef>
                <a:spcPts val="0"/>
              </a:spcBef>
              <a:spcAft>
                <a:spcPts val="0"/>
              </a:spcAft>
            </a:pPr>
            <a:endParaRPr lang="en-US" sz="1800" dirty="0">
              <a:solidFill>
                <a:schemeClr val="tx1"/>
              </a:solidFill>
              <a:effectLst/>
              <a:ea typeface="Times New Roman" panose="02020603050405020304" pitchFamily="18" charset="0"/>
            </a:endParaRPr>
          </a:p>
          <a:p>
            <a:pPr marL="0" marR="0">
              <a:spcBef>
                <a:spcPts val="0"/>
              </a:spcBef>
              <a:spcAft>
                <a:spcPts val="0"/>
              </a:spcAft>
            </a:pPr>
            <a:r>
              <a:rPr lang="en-US" sz="1800" dirty="0">
                <a:solidFill>
                  <a:schemeClr val="tx1"/>
                </a:solidFill>
                <a:ea typeface="Times New Roman" panose="02020603050405020304" pitchFamily="18" charset="0"/>
              </a:rPr>
              <a:t>   Always include the latest ANA assignments in Editors meeting on an ANA slide. </a:t>
            </a:r>
            <a:endParaRPr lang="en-US" sz="1800" dirty="0">
              <a:solidFill>
                <a:schemeClr val="tx1"/>
              </a:solidFill>
              <a:effectLst/>
              <a:ea typeface="Times New Roman" panose="02020603050405020304" pitchFamily="18" charset="0"/>
            </a:endParaRPr>
          </a:p>
          <a:p>
            <a:r>
              <a:rPr lang="en-US" dirty="0"/>
              <a:t>  </a:t>
            </a:r>
            <a:r>
              <a:rPr lang="en-US" sz="1800" dirty="0"/>
              <a:t>Request every meeting there is an Editor’s review of latest ANA assignments.</a:t>
            </a:r>
          </a:p>
          <a:p>
            <a:endParaRPr lang="en-US" sz="1800" dirty="0"/>
          </a:p>
          <a:p>
            <a:r>
              <a:rPr lang="en-US" sz="1800" dirty="0"/>
              <a:t>   A new revision of the ANA database is available from Sept 10, 2022</a:t>
            </a:r>
          </a:p>
          <a:p>
            <a:r>
              <a:rPr lang="en-US" sz="1800" dirty="0">
                <a:hlinkClick r:id="rId2"/>
              </a:rPr>
              <a:t>https://mentor.ieee.org/802.11/dcn/11/11-11-0270-63-0000-ana-database.xls</a:t>
            </a:r>
            <a:r>
              <a:rPr lang="en-US" sz="1800" dirty="0"/>
              <a:t>  </a:t>
            </a:r>
          </a:p>
          <a:p>
            <a:endParaRPr lang="en-US" sz="1800" dirty="0"/>
          </a:p>
          <a:p>
            <a:r>
              <a:rPr lang="en-US" sz="1800" dirty="0"/>
              <a:t>   </a:t>
            </a:r>
          </a:p>
        </p:txBody>
      </p:sp>
      <p:sp>
        <p:nvSpPr>
          <p:cNvPr id="7" name="Footer Placeholder 6">
            <a:extLst>
              <a:ext uri="{FF2B5EF4-FFF2-40B4-BE49-F238E27FC236}">
                <a16:creationId xmlns:a16="http://schemas.microsoft.com/office/drawing/2014/main" id="{934B3850-0B69-4DE2-B405-FD04B5F5105E}"/>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0FAFB260-3B35-4F40-B292-181E8DEB1D4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5BBE8F29-2D39-4F27-AFE5-CB997167DFFA}"/>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56934803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2022</a:t>
            </a:r>
            <a:endParaRPr lang="en-GB" altLang="en-US" sz="1800" dirty="0"/>
          </a:p>
        </p:txBody>
      </p:sp>
      <p:sp>
        <p:nvSpPr>
          <p:cNvPr id="4" name="Slide Number Placeholder 5"/>
          <p:cNvSpPr>
            <a:spLocks noGrp="1"/>
          </p:cNvSpPr>
          <p:nvPr>
            <p:ph type="sldNum" sz="quarter" idx="12"/>
          </p:nvPr>
        </p:nvSpPr>
        <p:spPr>
          <a:xfrm>
            <a:off x="5868989" y="6475413"/>
            <a:ext cx="611187" cy="1664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140</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838200"/>
            <a:ext cx="7772400" cy="5400326"/>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 of highest interest for IEEE 1609 WG:</a:t>
            </a:r>
          </a:p>
          <a:p>
            <a:pPr lvl="1">
              <a:defRPr/>
            </a:pPr>
            <a:r>
              <a:rPr lang="en-US" altLang="en-US" sz="1800" dirty="0"/>
              <a:t>Interface and primitives between MAC/MLME and IEEE 1609 middle layers</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October 11, 2022 (noon-5 pm ET)</a:t>
            </a:r>
          </a:p>
          <a:p>
            <a:pPr lvl="1">
              <a:defRPr/>
            </a:pPr>
            <a:r>
              <a:rPr lang="en-US" altLang="en-US" sz="1800" dirty="0"/>
              <a:t>December 6, 2022 (noon-5 pm ET)</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2022</a:t>
            </a:r>
            <a:endParaRPr lang="en-GB" altLang="en-US" sz="1800" dirty="0"/>
          </a:p>
        </p:txBody>
      </p:sp>
      <p:sp>
        <p:nvSpPr>
          <p:cNvPr id="4" name="Slide Number Placeholder 5"/>
          <p:cNvSpPr>
            <a:spLocks noGrp="1"/>
          </p:cNvSpPr>
          <p:nvPr>
            <p:ph type="sldNum" sz="quarter" idx="12"/>
          </p:nvPr>
        </p:nvSpPr>
        <p:spPr>
          <a:xfrm>
            <a:off x="5868989" y="6475413"/>
            <a:ext cx="6842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141</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assignments to Sept 10, 2022</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133320" y="1581152"/>
            <a:ext cx="446628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July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03773A19-8A71-0494-17E4-5E40CDEE7103}"/>
              </a:ext>
            </a:extLst>
          </p:cNvPr>
          <p:cNvGraphicFramePr>
            <a:graphicFrameLocks noGrp="1"/>
          </p:cNvGraphicFramePr>
          <p:nvPr/>
        </p:nvGraphicFramePr>
        <p:xfrm>
          <a:off x="914400" y="3307219"/>
          <a:ext cx="10361613" cy="1461174"/>
        </p:xfrm>
        <a:graphic>
          <a:graphicData uri="http://schemas.openxmlformats.org/drawingml/2006/table">
            <a:tbl>
              <a:tblPr firstRow="1" firstCol="1" bandRow="1">
                <a:tableStyleId>{5C22544A-7EE6-4342-B048-85BDC9FD1C3A}</a:tableStyleId>
              </a:tblPr>
              <a:tblGrid>
                <a:gridCol w="648764">
                  <a:extLst>
                    <a:ext uri="{9D8B030D-6E8A-4147-A177-3AD203B41FA5}">
                      <a16:colId xmlns:a16="http://schemas.microsoft.com/office/drawing/2014/main" val="3398321479"/>
                    </a:ext>
                  </a:extLst>
                </a:gridCol>
                <a:gridCol w="437421">
                  <a:extLst>
                    <a:ext uri="{9D8B030D-6E8A-4147-A177-3AD203B41FA5}">
                      <a16:colId xmlns:a16="http://schemas.microsoft.com/office/drawing/2014/main" val="709902886"/>
                    </a:ext>
                  </a:extLst>
                </a:gridCol>
                <a:gridCol w="444402">
                  <a:extLst>
                    <a:ext uri="{9D8B030D-6E8A-4147-A177-3AD203B41FA5}">
                      <a16:colId xmlns:a16="http://schemas.microsoft.com/office/drawing/2014/main" val="3396512714"/>
                    </a:ext>
                  </a:extLst>
                </a:gridCol>
                <a:gridCol w="623946">
                  <a:extLst>
                    <a:ext uri="{9D8B030D-6E8A-4147-A177-3AD203B41FA5}">
                      <a16:colId xmlns:a16="http://schemas.microsoft.com/office/drawing/2014/main" val="3189887357"/>
                    </a:ext>
                  </a:extLst>
                </a:gridCol>
                <a:gridCol w="510325">
                  <a:extLst>
                    <a:ext uri="{9D8B030D-6E8A-4147-A177-3AD203B41FA5}">
                      <a16:colId xmlns:a16="http://schemas.microsoft.com/office/drawing/2014/main" val="4292521976"/>
                    </a:ext>
                  </a:extLst>
                </a:gridCol>
                <a:gridCol w="1250606">
                  <a:extLst>
                    <a:ext uri="{9D8B030D-6E8A-4147-A177-3AD203B41FA5}">
                      <a16:colId xmlns:a16="http://schemas.microsoft.com/office/drawing/2014/main" val="3274144383"/>
                    </a:ext>
                  </a:extLst>
                </a:gridCol>
                <a:gridCol w="818226">
                  <a:extLst>
                    <a:ext uri="{9D8B030D-6E8A-4147-A177-3AD203B41FA5}">
                      <a16:colId xmlns:a16="http://schemas.microsoft.com/office/drawing/2014/main" val="822806722"/>
                    </a:ext>
                  </a:extLst>
                </a:gridCol>
                <a:gridCol w="637131">
                  <a:extLst>
                    <a:ext uri="{9D8B030D-6E8A-4147-A177-3AD203B41FA5}">
                      <a16:colId xmlns:a16="http://schemas.microsoft.com/office/drawing/2014/main" val="1556572036"/>
                    </a:ext>
                  </a:extLst>
                </a:gridCol>
                <a:gridCol w="631702">
                  <a:extLst>
                    <a:ext uri="{9D8B030D-6E8A-4147-A177-3AD203B41FA5}">
                      <a16:colId xmlns:a16="http://schemas.microsoft.com/office/drawing/2014/main" val="778679111"/>
                    </a:ext>
                  </a:extLst>
                </a:gridCol>
                <a:gridCol w="1632574">
                  <a:extLst>
                    <a:ext uri="{9D8B030D-6E8A-4147-A177-3AD203B41FA5}">
                      <a16:colId xmlns:a16="http://schemas.microsoft.com/office/drawing/2014/main" val="3733505233"/>
                    </a:ext>
                  </a:extLst>
                </a:gridCol>
                <a:gridCol w="430441">
                  <a:extLst>
                    <a:ext uri="{9D8B030D-6E8A-4147-A177-3AD203B41FA5}">
                      <a16:colId xmlns:a16="http://schemas.microsoft.com/office/drawing/2014/main" val="2733087844"/>
                    </a:ext>
                  </a:extLst>
                </a:gridCol>
                <a:gridCol w="1215706">
                  <a:extLst>
                    <a:ext uri="{9D8B030D-6E8A-4147-A177-3AD203B41FA5}">
                      <a16:colId xmlns:a16="http://schemas.microsoft.com/office/drawing/2014/main" val="1050573788"/>
                    </a:ext>
                  </a:extLst>
                </a:gridCol>
                <a:gridCol w="442463">
                  <a:extLst>
                    <a:ext uri="{9D8B030D-6E8A-4147-A177-3AD203B41FA5}">
                      <a16:colId xmlns:a16="http://schemas.microsoft.com/office/drawing/2014/main" val="860534297"/>
                    </a:ext>
                  </a:extLst>
                </a:gridCol>
                <a:gridCol w="637906">
                  <a:extLst>
                    <a:ext uri="{9D8B030D-6E8A-4147-A177-3AD203B41FA5}">
                      <a16:colId xmlns:a16="http://schemas.microsoft.com/office/drawing/2014/main" val="743007528"/>
                    </a:ext>
                  </a:extLst>
                </a:gridCol>
              </a:tblGrid>
              <a:tr h="204750">
                <a:tc>
                  <a:txBody>
                    <a:bodyPr/>
                    <a:lstStyle/>
                    <a:p>
                      <a:pPr marL="0" marR="0">
                        <a:spcBef>
                          <a:spcPts val="0"/>
                        </a:spcBef>
                        <a:spcAft>
                          <a:spcPts val="0"/>
                        </a:spcAft>
                      </a:pPr>
                      <a:r>
                        <a:rPr lang="en-US" sz="600">
                          <a:effectLst/>
                        </a:rPr>
                        <a:t>TransactionID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Type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Status</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User</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Group</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Resource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Ref Doc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Ref Subclause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Ref Location</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Name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Req Value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Description</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Allocated Value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Requested</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1354226367"/>
                  </a:ext>
                </a:extLst>
              </a:tr>
              <a:tr h="186137">
                <a:tc>
                  <a:txBody>
                    <a:bodyPr/>
                    <a:lstStyle/>
                    <a:p>
                      <a:pPr marL="0" marR="0" algn="r">
                        <a:spcBef>
                          <a:spcPts val="0"/>
                        </a:spcBef>
                        <a:spcAft>
                          <a:spcPts val="0"/>
                        </a:spcAft>
                      </a:pPr>
                      <a:r>
                        <a:rPr lang="en-US" sz="600">
                          <a:effectLst/>
                        </a:rPr>
                        <a:t>1347</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Carol Ansley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2"/>
                        </a:rPr>
                        <a:t>TGbc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dot11EBCSAPGroupID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3"/>
                        </a:rPr>
                        <a:t>224</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2022-07-26</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392188992"/>
                  </a:ext>
                </a:extLst>
              </a:tr>
              <a:tr h="186137">
                <a:tc>
                  <a:txBody>
                    <a:bodyPr/>
                    <a:lstStyle/>
                    <a:p>
                      <a:pPr marL="0" marR="0" algn="r">
                        <a:spcBef>
                          <a:spcPts val="0"/>
                        </a:spcBef>
                        <a:spcAft>
                          <a:spcPts val="0"/>
                        </a:spcAft>
                      </a:pPr>
                      <a:r>
                        <a:rPr lang="en-US" sz="600">
                          <a:effectLst/>
                        </a:rPr>
                        <a:t>1348</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Carol Ansley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2"/>
                        </a:rPr>
                        <a:t>TGbc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dot11EBCSInfoPHYType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3"/>
                        </a:rPr>
                        <a:t>225</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2022-07-26</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2022613349"/>
                  </a:ext>
                </a:extLst>
              </a:tr>
              <a:tr h="186137">
                <a:tc>
                  <a:txBody>
                    <a:bodyPr/>
                    <a:lstStyle/>
                    <a:p>
                      <a:pPr marL="0" marR="0" algn="r">
                        <a:spcBef>
                          <a:spcPts val="0"/>
                        </a:spcBef>
                        <a:spcAft>
                          <a:spcPts val="0"/>
                        </a:spcAft>
                      </a:pPr>
                      <a:r>
                        <a:rPr lang="en-US" sz="600">
                          <a:effectLst/>
                        </a:rPr>
                        <a:t>1349</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Carol Ansley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2"/>
                        </a:rPr>
                        <a:t>TGbc</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4"/>
                        </a:rPr>
                        <a:t>dot11smt</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dot11EBCSTrafficStreamTable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4"/>
                        </a:rPr>
                        <a:t>48</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2022-07-26</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2940764158"/>
                  </a:ext>
                </a:extLst>
              </a:tr>
              <a:tr h="186137">
                <a:tc>
                  <a:txBody>
                    <a:bodyPr/>
                    <a:lstStyle/>
                    <a:p>
                      <a:pPr marL="0" marR="0" algn="r">
                        <a:spcBef>
                          <a:spcPts val="0"/>
                        </a:spcBef>
                        <a:spcAft>
                          <a:spcPts val="0"/>
                        </a:spcAft>
                      </a:pPr>
                      <a:r>
                        <a:rPr lang="en-US" sz="600">
                          <a:effectLst/>
                        </a:rPr>
                        <a:t>1350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Rename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Yujin Noh</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5"/>
                        </a:rPr>
                        <a:t>TGbd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dot11NGVOptionImplemented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a:effectLst/>
                        </a:rPr>
                        <a:t>203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a:effectLst/>
                        </a:rPr>
                        <a:t>2022-08-15</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623565812"/>
                  </a:ext>
                </a:extLst>
              </a:tr>
              <a:tr h="307126">
                <a:tc>
                  <a:txBody>
                    <a:bodyPr/>
                    <a:lstStyle/>
                    <a:p>
                      <a:pPr marL="0" marR="0" algn="r">
                        <a:spcBef>
                          <a:spcPts val="0"/>
                        </a:spcBef>
                        <a:spcAft>
                          <a:spcPts val="0"/>
                        </a:spcAft>
                      </a:pPr>
                      <a:r>
                        <a:rPr lang="en-US" sz="600">
                          <a:effectLst/>
                        </a:rPr>
                        <a:t>1351</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Rename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Yujin Noh</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5"/>
                        </a:rPr>
                        <a:t>TGbd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spcBef>
                          <a:spcPts val="0"/>
                        </a:spcBef>
                        <a:spcAft>
                          <a:spcPts val="0"/>
                        </a:spcAft>
                      </a:pPr>
                      <a:r>
                        <a:rPr lang="en-US" sz="600">
                          <a:effectLst/>
                        </a:rPr>
                        <a:t>dot11NONNGVRadioEnvironmentImplemented</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a:effectLst/>
                        </a:rPr>
                        <a:t>2022-08-15</a:t>
                      </a:r>
                      <a:endParaRPr lang="en-US" sz="70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1114079349"/>
                  </a:ext>
                </a:extLst>
              </a:tr>
              <a:tr h="204750">
                <a:tc>
                  <a:txBody>
                    <a:bodyPr/>
                    <a:lstStyle/>
                    <a:p>
                      <a:pPr marL="0" marR="0" algn="r">
                        <a:spcBef>
                          <a:spcPts val="0"/>
                        </a:spcBef>
                        <a:spcAft>
                          <a:spcPts val="0"/>
                        </a:spcAft>
                      </a:pPr>
                      <a:r>
                        <a:rPr lang="en-US" sz="600">
                          <a:effectLst/>
                        </a:rPr>
                        <a:t>1352</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Successful</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6"/>
                        </a:rPr>
                        <a:t>TGme</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u="sng">
                          <a:effectLst/>
                          <a:hlinkClick r:id="rId7"/>
                        </a:rPr>
                        <a:t>ExtendedCapabilities</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9.4.2.26</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Table 9-153</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spcBef>
                          <a:spcPts val="0"/>
                        </a:spcBef>
                        <a:spcAft>
                          <a:spcPts val="0"/>
                        </a:spcAft>
                      </a:pPr>
                      <a:r>
                        <a:rPr lang="en-US" sz="600">
                          <a:effectLst/>
                        </a:rPr>
                        <a:t>Off-channel TWT Scheduling Support</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endParaRPr lang="en-US" sz="600">
                        <a:effectLst/>
                        <a:latin typeface="Times New Roman" panose="02020603050405020304" pitchFamily="18" charset="0"/>
                      </a:endParaRPr>
                    </a:p>
                  </a:txBody>
                  <a:tcPr marL="41881" marR="41881" marT="0" marB="0"/>
                </a:tc>
                <a:tc>
                  <a:txBody>
                    <a:bodyPr/>
                    <a:lstStyle/>
                    <a:p>
                      <a:pPr marL="0" marR="0" algn="r">
                        <a:spcBef>
                          <a:spcPts val="0"/>
                        </a:spcBef>
                        <a:spcAft>
                          <a:spcPts val="0"/>
                        </a:spcAft>
                      </a:pPr>
                      <a:r>
                        <a:rPr lang="en-US" sz="600" u="sng">
                          <a:effectLst/>
                          <a:hlinkClick r:id="rId7"/>
                        </a:rPr>
                        <a:t>100</a:t>
                      </a:r>
                      <a:endParaRPr lang="en-US" sz="700">
                        <a:effectLst/>
                        <a:latin typeface="Calibri" panose="020F0502020204030204" pitchFamily="34" charset="0"/>
                        <a:ea typeface="Calibri" panose="020F0502020204030204" pitchFamily="34" charset="0"/>
                      </a:endParaRPr>
                    </a:p>
                  </a:txBody>
                  <a:tcPr marL="41881" marR="41881" marT="0" marB="0"/>
                </a:tc>
                <a:tc>
                  <a:txBody>
                    <a:bodyPr/>
                    <a:lstStyle/>
                    <a:p>
                      <a:pPr marL="0" marR="0" algn="r">
                        <a:spcBef>
                          <a:spcPts val="0"/>
                        </a:spcBef>
                        <a:spcAft>
                          <a:spcPts val="0"/>
                        </a:spcAft>
                      </a:pPr>
                      <a:r>
                        <a:rPr lang="en-US" sz="600" dirty="0">
                          <a:effectLst/>
                        </a:rPr>
                        <a:t>2022-08-15</a:t>
                      </a:r>
                      <a:endParaRPr lang="en-US" sz="700" dirty="0">
                        <a:effectLst/>
                        <a:latin typeface="Calibri" panose="020F0502020204030204" pitchFamily="34" charset="0"/>
                        <a:ea typeface="Calibri" panose="020F0502020204030204" pitchFamily="34" charset="0"/>
                      </a:endParaRPr>
                    </a:p>
                  </a:txBody>
                  <a:tcPr marL="41881" marR="41881" marT="0" marB="0"/>
                </a:tc>
                <a:extLst>
                  <a:ext uri="{0D108BD9-81ED-4DB2-BD59-A6C34878D82A}">
                    <a16:rowId xmlns:a16="http://schemas.microsoft.com/office/drawing/2014/main" val="511805724"/>
                  </a:ext>
                </a:extLst>
              </a:tr>
            </a:tbl>
          </a:graphicData>
        </a:graphic>
      </p:graphicFrame>
      <p:sp>
        <p:nvSpPr>
          <p:cNvPr id="8" name="Rectangle 1">
            <a:hlinkClick r:id="rId7"/>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Footer Placeholder 8">
            <a:extLst>
              <a:ext uri="{FF2B5EF4-FFF2-40B4-BE49-F238E27FC236}">
                <a16:creationId xmlns:a16="http://schemas.microsoft.com/office/drawing/2014/main" id="{C66133CD-4698-48E6-98D7-CC66E0FAB90C}"/>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49552E4A-BE5B-469E-B08D-BC8E3830E34D}"/>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FC8C6C09-9D31-49B9-89E3-66E37AE8B6E9}"/>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263495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Clause 6 Re-Write</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a:t>
            </a:r>
          </a:p>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https://mentor.ieee.org/802.11/dcn/22/11-22-1137-01-0arc-clause-6-3-re-write-presentation.pptx</a:t>
            </a:r>
            <a:endPar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https://mentor.ieee.org/802.11/dcn/22/11-22-0916-09-0arc-clause-6-3-new-text.docx</a:t>
            </a:r>
            <a:r>
              <a:rPr lang="en-US" sz="1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Proposed new text</a:t>
            </a:r>
          </a:p>
          <a:p>
            <a:endParaRPr lang="en-US" dirty="0"/>
          </a:p>
          <a:p>
            <a:endParaRPr lang="en-US" dirty="0"/>
          </a:p>
        </p:txBody>
      </p:sp>
      <p:sp>
        <p:nvSpPr>
          <p:cNvPr id="7" name="Footer Placeholder 6">
            <a:extLst>
              <a:ext uri="{FF2B5EF4-FFF2-40B4-BE49-F238E27FC236}">
                <a16:creationId xmlns:a16="http://schemas.microsoft.com/office/drawing/2014/main" id="{213A4F5D-6D75-4B08-A80E-391FE066F5B6}"/>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18E07E12-416B-4B25-AD8E-4E49F201F82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F8EFE642-93D8-4B65-914C-9EA2849AE97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7271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11AA4-AE86-7841-7A55-27E1EF8F20B6}"/>
              </a:ext>
            </a:extLst>
          </p:cNvPr>
          <p:cNvSpPr>
            <a:spLocks noGrp="1"/>
          </p:cNvSpPr>
          <p:nvPr>
            <p:ph idx="1"/>
          </p:nvPr>
        </p:nvSpPr>
        <p:spPr/>
        <p:txBody>
          <a:bodyPr/>
          <a:lstStyle/>
          <a:p>
            <a:r>
              <a:rPr lang="en-US" dirty="0">
                <a:solidFill>
                  <a:srgbClr val="FF0000"/>
                </a:solidFill>
              </a:rPr>
              <a:t>Estimated reduction in pages:  300+</a:t>
            </a:r>
          </a:p>
          <a:p>
            <a:endParaRPr lang="en-US" dirty="0"/>
          </a:p>
          <a:p>
            <a:r>
              <a:rPr lang="en-US" dirty="0"/>
              <a:t>Suggested that “experts” should look at the primitives in their area(s) and confirm that </a:t>
            </a:r>
          </a:p>
          <a:p>
            <a:pPr lvl="1"/>
            <a:r>
              <a:rPr lang="en-US" dirty="0"/>
              <a:t>they are content that the new format works for them.</a:t>
            </a:r>
          </a:p>
          <a:p>
            <a:pPr lvl="1"/>
            <a:r>
              <a:rPr lang="en-US" dirty="0"/>
              <a:t>Also, check that the references in the Table are correct</a:t>
            </a:r>
          </a:p>
          <a:p>
            <a:endParaRPr lang="en-US" dirty="0"/>
          </a:p>
          <a:p>
            <a:endParaRPr lang="en-US" dirty="0"/>
          </a:p>
        </p:txBody>
      </p:sp>
      <p:sp>
        <p:nvSpPr>
          <p:cNvPr id="3" name="Title 2">
            <a:extLst>
              <a:ext uri="{FF2B5EF4-FFF2-40B4-BE49-F238E27FC236}">
                <a16:creationId xmlns:a16="http://schemas.microsoft.com/office/drawing/2014/main" id="{A1E5CFB8-1BB9-BB68-BD34-10FA46E79A5F}"/>
              </a:ext>
            </a:extLst>
          </p:cNvPr>
          <p:cNvSpPr>
            <a:spLocks noGrp="1"/>
          </p:cNvSpPr>
          <p:nvPr>
            <p:ph type="title"/>
          </p:nvPr>
        </p:nvSpPr>
        <p:spPr/>
        <p:txBody>
          <a:bodyPr/>
          <a:lstStyle/>
          <a:p>
            <a:r>
              <a:rPr lang="en-US" dirty="0" err="1"/>
              <a:t>REVme</a:t>
            </a:r>
            <a:r>
              <a:rPr lang="en-US" dirty="0"/>
              <a:t> New Text in 22/0916r9</a:t>
            </a:r>
          </a:p>
        </p:txBody>
      </p:sp>
      <p:sp>
        <p:nvSpPr>
          <p:cNvPr id="7" name="Footer Placeholder 6">
            <a:extLst>
              <a:ext uri="{FF2B5EF4-FFF2-40B4-BE49-F238E27FC236}">
                <a16:creationId xmlns:a16="http://schemas.microsoft.com/office/drawing/2014/main" id="{D73F02F3-901C-46A5-ABE2-146433BF23BD}"/>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424F5172-B969-420D-B1E2-6F4C43C8BD1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13F9D25C-C66F-4547-BBC5-0565D01E8C4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4195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E0AB3-49FC-6828-B470-7B5D7094E0AA}"/>
              </a:ext>
            </a:extLst>
          </p:cNvPr>
          <p:cNvSpPr>
            <a:spLocks noGrp="1"/>
          </p:cNvSpPr>
          <p:nvPr>
            <p:ph idx="1"/>
          </p:nvPr>
        </p:nvSpPr>
        <p:spPr>
          <a:xfrm>
            <a:off x="2220913" y="1981200"/>
            <a:ext cx="7761287" cy="4114800"/>
          </a:xfrm>
        </p:spPr>
        <p:txBody>
          <a:bodyPr/>
          <a:lstStyle/>
          <a:p>
            <a:r>
              <a:rPr lang="en-US" dirty="0"/>
              <a:t>New amendments can simply add a line to the Table in 6.4 for each service</a:t>
            </a:r>
          </a:p>
          <a:p>
            <a:pPr lvl="1"/>
            <a:r>
              <a:rPr lang="en-US" dirty="0"/>
              <a:t>Include the correct text references </a:t>
            </a:r>
          </a:p>
          <a:p>
            <a:pPr lvl="1"/>
            <a:r>
              <a:rPr lang="en-US" dirty="0"/>
              <a:t>Include references to the primitives in text plus how to and when to use them (no difference to previous) </a:t>
            </a:r>
          </a:p>
          <a:p>
            <a:pPr marL="0" indent="0">
              <a:buNone/>
            </a:pPr>
            <a:r>
              <a:rPr lang="en-US" dirty="0"/>
              <a:t>OR</a:t>
            </a:r>
          </a:p>
          <a:p>
            <a:r>
              <a:rPr lang="en-US" dirty="0"/>
              <a:t>They can add to the Table in 6.4 AND insert the full primitives, in all their glory, in 6.5</a:t>
            </a:r>
          </a:p>
          <a:p>
            <a:endParaRPr lang="en-US" dirty="0"/>
          </a:p>
          <a:p>
            <a:pPr marL="0" indent="0">
              <a:buNone/>
            </a:pPr>
            <a:r>
              <a:rPr lang="en-US" dirty="0"/>
              <a:t>This change will reduce the work of every TG </a:t>
            </a:r>
          </a:p>
        </p:txBody>
      </p:sp>
      <p:sp>
        <p:nvSpPr>
          <p:cNvPr id="3" name="Title 2">
            <a:extLst>
              <a:ext uri="{FF2B5EF4-FFF2-40B4-BE49-F238E27FC236}">
                <a16:creationId xmlns:a16="http://schemas.microsoft.com/office/drawing/2014/main" id="{2D1F0BDB-5865-8098-C0BC-F5D90E7509EE}"/>
              </a:ext>
            </a:extLst>
          </p:cNvPr>
          <p:cNvSpPr>
            <a:spLocks noGrp="1"/>
          </p:cNvSpPr>
          <p:nvPr>
            <p:ph type="title"/>
          </p:nvPr>
        </p:nvSpPr>
        <p:spPr/>
        <p:txBody>
          <a:bodyPr/>
          <a:lstStyle/>
          <a:p>
            <a:r>
              <a:rPr lang="en-US" dirty="0" err="1"/>
              <a:t>REVme</a:t>
            </a:r>
            <a:r>
              <a:rPr lang="en-US" dirty="0"/>
              <a:t> 22/1507r1 New Amendments</a:t>
            </a:r>
          </a:p>
        </p:txBody>
      </p:sp>
      <p:sp>
        <p:nvSpPr>
          <p:cNvPr id="7" name="Footer Placeholder 6">
            <a:extLst>
              <a:ext uri="{FF2B5EF4-FFF2-40B4-BE49-F238E27FC236}">
                <a16:creationId xmlns:a16="http://schemas.microsoft.com/office/drawing/2014/main" id="{0092507D-5211-4011-9D34-F2D2BA6128E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280418F5-2065-4DA5-A47E-3939DD0047A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CA5CD7B3-AFB1-45A8-B0F4-504769EB4D2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56661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39878D1D-8A90-4F1F-A7DB-48D3269DDBF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73003D2-89CE-42EF-8493-D19B0979433D}"/>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8" name="Date Placeholder 7">
            <a:extLst>
              <a:ext uri="{FF2B5EF4-FFF2-40B4-BE49-F238E27FC236}">
                <a16:creationId xmlns:a16="http://schemas.microsoft.com/office/drawing/2014/main" id="{6165837A-AAF1-4EF7-B374-3AAF0048A53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3594681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September 2022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324859CF-2B3A-4F53-ABC0-A7194C11872C}"/>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7299A58-1F26-4A15-A39F-2D0FF92B134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8" name="Date Placeholder 7">
            <a:extLst>
              <a:ext uri="{FF2B5EF4-FFF2-40B4-BE49-F238E27FC236}">
                <a16:creationId xmlns:a16="http://schemas.microsoft.com/office/drawing/2014/main" id="{03AB32DA-6761-416A-BCD9-D6BD551F51D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557202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September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Nov,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422326911"/>
              </p:ext>
            </p:extLst>
          </p:nvPr>
        </p:nvGraphicFramePr>
        <p:xfrm>
          <a:off x="838200" y="2057400"/>
          <a:ext cx="10546268" cy="5551601"/>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292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115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July</a:t>
                      </a:r>
                      <a:r>
                        <a:rPr kumimoji="0" lang="en-US" sz="1600" b="0" i="0" u="none" strike="noStrike" cap="none" normalizeH="0" baseline="0" dirty="0">
                          <a:ln>
                            <a:noFill/>
                          </a:ln>
                          <a:solidFill>
                            <a:schemeClr val="tx1"/>
                          </a:solidFill>
                          <a:effectLst/>
                          <a:latin typeface="Times New Roman" pitchFamily="18" charset="0"/>
                        </a:rPr>
                        <a:t>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28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6105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889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TGbf</a:t>
                      </a:r>
                      <a:r>
                        <a:rPr kumimoji="0" lang="en-US" sz="1600" b="0" i="0" u="none" strike="noStrike" cap="none" normalizeH="0" baseline="0" dirty="0">
                          <a:ln>
                            <a:noFill/>
                          </a:ln>
                          <a:solidFill>
                            <a:srgbClr val="FF0000"/>
                          </a:solidFill>
                          <a:effectLst/>
                          <a:latin typeface="Times New Roman" pitchFamily="18" charset="0"/>
                        </a:rPr>
                        <a:t> – 105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TGbh</a:t>
                      </a:r>
                      <a:r>
                        <a:rPr kumimoji="0" lang="en-US" sz="1600" b="0" i="0" u="none" strike="noStrike" cap="none" normalizeH="0" baseline="0" dirty="0">
                          <a:ln>
                            <a:noFill/>
                          </a:ln>
                          <a:solidFill>
                            <a:srgbClr val="FF0000"/>
                          </a:solidFill>
                          <a:effectLst/>
                          <a:latin typeface="Times New Roman" pitchFamily="18" charset="0"/>
                        </a:rPr>
                        <a:t> - 34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2BADF4BF-49C8-476B-9B0C-7DB583862F50}"/>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E1372AA-028E-4C43-B3FF-CB2AC562BAA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8F5048CB-7DC1-410C-9D9D-4F9C3502182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909996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59552919"/>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13-Sep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87A69A8-2DE7-405B-B531-F6E572AF2111}"/>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3572058A-F09E-411F-B129-DB84399C780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12" name="Date Placeholder 11">
            <a:extLst>
              <a:ext uri="{FF2B5EF4-FFF2-40B4-BE49-F238E27FC236}">
                <a16:creationId xmlns:a16="http://schemas.microsoft.com/office/drawing/2014/main" id="{B06A0F26-AE24-4BCD-8C8C-A84EBB39AA4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1859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512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E4844545-E1C7-47A7-A628-02B90878051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5118866-6096-4EF9-8485-D09E984926F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7DCDD19-B17D-43E6-930B-D5A99B8D503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04325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2022 Interim Session</a:t>
            </a:r>
          </a:p>
        </p:txBody>
      </p:sp>
      <p:sp>
        <p:nvSpPr>
          <p:cNvPr id="2" name="Footer Placeholder 1">
            <a:extLst>
              <a:ext uri="{FF2B5EF4-FFF2-40B4-BE49-F238E27FC236}">
                <a16:creationId xmlns:a16="http://schemas.microsoft.com/office/drawing/2014/main" id="{D5B8165E-5F44-40BE-95B4-D0A1F5A11E6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B2A4A69-3EC6-41A8-B7BA-3F03E276BFB5}"/>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F361E785-A9C9-433D-9C59-E4FAC07DF31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99788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11-22/1283r1</a:t>
            </a:r>
            <a:r>
              <a:rPr lang="en-US" dirty="0"/>
              <a:t> </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hlinkClick r:id="rId4"/>
              </a:rPr>
              <a:t>11-22/1600r0</a:t>
            </a:r>
            <a:r>
              <a:rPr lang="en-US" dirty="0">
                <a:solidFill>
                  <a:srgbClr val="000000"/>
                </a:solidFill>
              </a:rPr>
              <a:t> </a:t>
            </a:r>
          </a:p>
          <a:p>
            <a:pPr lvl="1">
              <a:lnSpc>
                <a:spcPct val="90000"/>
              </a:lnSpc>
              <a:spcBef>
                <a:spcPts val="300"/>
              </a:spcBef>
              <a:defRPr/>
            </a:pPr>
            <a:r>
              <a:rPr lang="en-US" dirty="0">
                <a:solidFill>
                  <a:srgbClr val="000000"/>
                </a:solidFill>
              </a:rPr>
              <a:t>Reviewed background for IEEE Std 802 maintenance and revision projects (2 projects – “simple” roll-in, and technical updates) </a:t>
            </a:r>
          </a:p>
          <a:p>
            <a:pPr lvl="1">
              <a:lnSpc>
                <a:spcPct val="90000"/>
              </a:lnSpc>
              <a:spcBef>
                <a:spcPts val="300"/>
              </a:spcBef>
              <a:defRPr/>
            </a:pPr>
            <a:r>
              <a:rPr lang="en-US" dirty="0">
                <a:ea typeface="Calibri" panose="020F0502020204030204" pitchFamily="34" charset="0"/>
              </a:rPr>
              <a:t>Discussed 802.11 dependence on Std 802 concepts: MAC Address, MAC/MLME SAP, MSDU/MPDU, priority, 802.1X, etc.</a:t>
            </a:r>
          </a:p>
          <a:p>
            <a:pPr lvl="1">
              <a:lnSpc>
                <a:spcPct val="90000"/>
              </a:lnSpc>
              <a:spcBef>
                <a:spcPts val="300"/>
              </a:spcBef>
              <a:defRPr/>
            </a:pP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ffectLst/>
                <a:ea typeface="Calibri" panose="020F0502020204030204" pitchFamily="34" charset="0"/>
              </a:rPr>
              <a:t>Annex G:</a:t>
            </a:r>
          </a:p>
          <a:p>
            <a:pPr lvl="1">
              <a:lnSpc>
                <a:spcPct val="90000"/>
              </a:lnSpc>
              <a:spcBef>
                <a:spcPts val="300"/>
              </a:spcBef>
              <a:defRPr/>
            </a:pPr>
            <a:r>
              <a:rPr lang="en-US" dirty="0">
                <a:ea typeface="Calibri" panose="020F0502020204030204" pitchFamily="34" charset="0"/>
              </a:rPr>
              <a:t>Brainstormed some possibilities for useful material to replace Annex G</a:t>
            </a:r>
          </a:p>
          <a:p>
            <a:pPr lvl="1">
              <a:lnSpc>
                <a:spcPct val="90000"/>
              </a:lnSpc>
              <a:spcBef>
                <a:spcPts val="300"/>
              </a:spcBef>
              <a:defRPr/>
            </a:pPr>
            <a:r>
              <a:rPr lang="en-US" dirty="0">
                <a:solidFill>
                  <a:srgbClr val="000000"/>
                </a:solidFill>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dirty="0">
                <a:ea typeface="Calibri" panose="020F0502020204030204" pitchFamily="34" charset="0"/>
              </a:rPr>
              <a:t>Considered simply removing Annex G – would it a</a:t>
            </a:r>
            <a:r>
              <a:rPr lang="en-US" dirty="0">
                <a:solidFill>
                  <a:srgbClr val="000000"/>
                </a:solidFill>
                <a:ea typeface="Calibri" panose="020F0502020204030204" pitchFamily="34" charset="0"/>
              </a:rPr>
              <a:t>ffect any implementation/the industry?</a:t>
            </a:r>
          </a:p>
          <a:p>
            <a:pPr lvl="1">
              <a:lnSpc>
                <a:spcPct val="90000"/>
              </a:lnSpc>
              <a:spcBef>
                <a:spcPts val="300"/>
              </a:spcBef>
              <a:defRPr/>
            </a:pPr>
            <a:r>
              <a:rPr lang="en-US" dirty="0">
                <a:solidFill>
                  <a:srgbClr val="000000"/>
                </a:solidFill>
                <a:ea typeface="Calibri" panose="020F0502020204030204" pitchFamily="34" charset="0"/>
              </a:rPr>
              <a:t>Expecting a presentation in November to explore the options</a:t>
            </a:r>
            <a:endParaRPr lang="en-US" dirty="0">
              <a:ea typeface="Calibri" panose="020F0502020204030204" pitchFamily="34" charset="0"/>
            </a:endParaRPr>
          </a:p>
          <a:p>
            <a:pPr>
              <a:spcBef>
                <a:spcPts val="0"/>
              </a:spcBef>
            </a:pPr>
            <a:endParaRPr lang="en-US" u="sng" dirty="0"/>
          </a:p>
        </p:txBody>
      </p:sp>
      <p:sp>
        <p:nvSpPr>
          <p:cNvPr id="2" name="Footer Placeholder 1">
            <a:extLst>
              <a:ext uri="{FF2B5EF4-FFF2-40B4-BE49-F238E27FC236}">
                <a16:creationId xmlns:a16="http://schemas.microsoft.com/office/drawing/2014/main" id="{3C016F8C-C898-4578-95FF-CD7D57B3428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1E4C12E-BAC4-478E-A93C-ED463A5723D5}"/>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16C31B2A-3DE4-4CA0-8D1D-B5ACB38F747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10586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Annex G updates/replacement, phase 2</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610C383-21E6-4356-BF70-B00B915D483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CDF57D1-2DF3-48AC-8746-6E78BC0B45CA}"/>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4B94D416-04A0-4675-90B7-197D5E1B549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2515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Input into IEEE Std 802 revision</a:t>
            </a:r>
          </a:p>
          <a:p>
            <a:pPr marL="684213">
              <a:lnSpc>
                <a:spcPct val="90000"/>
              </a:lnSpc>
            </a:pPr>
            <a:r>
              <a:rPr lang="en-US" dirty="0"/>
              <a:t>Annex G replacement phase 2 (?)</a:t>
            </a:r>
          </a:p>
          <a:p>
            <a:pPr marL="684213">
              <a:lnSpc>
                <a:spcPct val="90000"/>
              </a:lnSpc>
            </a:pPr>
            <a:r>
              <a:rPr lang="en-US" dirty="0"/>
              <a:t>Monitoring/future activities</a:t>
            </a:r>
          </a:p>
          <a:p>
            <a:pPr marL="684213">
              <a:lnSpc>
                <a:spcPct val="90000"/>
              </a:lnSpc>
            </a:pPr>
            <a:endParaRPr lang="en-US" dirty="0"/>
          </a:p>
          <a:p>
            <a:pPr>
              <a:lnSpc>
                <a:spcPct val="90000"/>
              </a:lnSpc>
            </a:pPr>
            <a:r>
              <a:rPr lang="en-US" sz="3200" dirty="0"/>
              <a:t>No Teleconferences</a:t>
            </a:r>
          </a:p>
          <a:p>
            <a:pPr>
              <a:lnSpc>
                <a:spcPct val="90000"/>
              </a:lnSpc>
            </a:pPr>
            <a:endParaRPr lang="en-US" sz="3200" dirty="0"/>
          </a:p>
          <a:p>
            <a:pPr>
              <a:lnSpc>
                <a:spcPct val="90000"/>
              </a:lnSpc>
            </a:pPr>
            <a:r>
              <a:rPr lang="en-US" sz="3200" dirty="0"/>
              <a:t>One meeting slot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AFAAD4CC-3E72-4ADF-B910-CF5D037FDBB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51BAE12-01C3-4F02-9ECD-BFF10628D07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24DD9D59-4441-4B85-AE49-F2A5D680117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27577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Sep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20220916</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52"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53FDC38-A775-484C-8ED3-0CBFABB5E10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BDFDEA06-530F-45C8-A523-D148CCF9A0D3}"/>
              </a:ext>
            </a:extLst>
          </p:cNvPr>
          <p:cNvSpPr>
            <a:spLocks noGrp="1"/>
          </p:cNvSpPr>
          <p:nvPr>
            <p:ph type="sldNum" idx="12"/>
          </p:nvPr>
        </p:nvSpPr>
        <p:spPr/>
        <p:txBody>
          <a:bodyPr/>
          <a:lstStyle/>
          <a:p>
            <a:r>
              <a:rPr lang="en-GB"/>
              <a:t>Slide </a:t>
            </a:r>
            <a:fld id="{DE40C9FC-4879-4F20-9ECA-A574A90476B7}" type="slidenum">
              <a:rPr lang="en-GB" smtClean="0"/>
              <a:pPr/>
              <a:t>28</a:t>
            </a:fld>
            <a:endParaRPr lang="en-GB"/>
          </a:p>
        </p:txBody>
      </p:sp>
      <p:sp>
        <p:nvSpPr>
          <p:cNvPr id="4" name="Date Placeholder 3">
            <a:extLst>
              <a:ext uri="{FF2B5EF4-FFF2-40B4-BE49-F238E27FC236}">
                <a16:creationId xmlns:a16="http://schemas.microsoft.com/office/drawing/2014/main" id="{027C98E6-63C2-4E52-AFD0-CA5E3F909079}"/>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17655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Sep 2022 (</a:t>
            </a:r>
            <a:r>
              <a:rPr lang="en-AU" dirty="0">
                <a:hlinkClick r:id="rId2"/>
              </a:rPr>
              <a:t>11-22-1305</a:t>
            </a:r>
            <a:r>
              <a:rPr lang="en-AU" dirty="0"/>
              <a:t>)</a:t>
            </a:r>
          </a:p>
          <a:p>
            <a:pPr lvl="1"/>
            <a:r>
              <a:rPr lang="en-AU" dirty="0"/>
              <a:t>A summary of major outstanding issues given in mid session WG plenary (see </a:t>
            </a:r>
            <a:r>
              <a:rPr lang="en-AU" dirty="0">
                <a:hlinkClick r:id="rId3"/>
              </a:rPr>
              <a:t>11-22-1613</a:t>
            </a:r>
            <a:r>
              <a:rPr lang="en-AU" dirty="0"/>
              <a:t>)</a:t>
            </a:r>
          </a:p>
          <a:p>
            <a:pPr lvl="2"/>
            <a:r>
              <a:rPr lang="en-AU" dirty="0"/>
              <a:t>Poor </a:t>
            </a:r>
            <a:r>
              <a:rPr lang="en-AU" dirty="0" err="1"/>
              <a:t>coex</a:t>
            </a:r>
            <a:r>
              <a:rPr lang="en-AU" dirty="0"/>
              <a:t> between Wi-Fi &amp; LAA/NR-U likely in practice, with two obvious mitigations:</a:t>
            </a:r>
          </a:p>
          <a:p>
            <a:pPr lvl="3"/>
            <a:r>
              <a:rPr lang="en-AU" dirty="0"/>
              <a:t>LAA/NR-U is not used very much (a market decision)</a:t>
            </a:r>
          </a:p>
          <a:p>
            <a:pPr lvl="3"/>
            <a:r>
              <a:rPr lang="en-AU" dirty="0"/>
              <a:t>Avoidance by allocating 1200 MHz of unlicensed spectrum in 6 GHz (a regulatory decision)</a:t>
            </a:r>
          </a:p>
          <a:p>
            <a:pPr lvl="2"/>
            <a:r>
              <a:rPr lang="en-AU" dirty="0"/>
              <a:t>Possible </a:t>
            </a:r>
            <a:r>
              <a:rPr lang="en-AU" dirty="0" err="1"/>
              <a:t>coex</a:t>
            </a:r>
            <a:r>
              <a:rPr lang="en-AU" dirty="0"/>
              <a:t> issue between 802.11ax/be in 5 GHz in Europe, with contention on problem/solution</a:t>
            </a:r>
          </a:p>
          <a:p>
            <a:pPr lvl="3"/>
            <a:r>
              <a:rPr lang="en-AU" dirty="0"/>
              <a:t>802.11be defined to enable use of </a:t>
            </a:r>
            <a:r>
              <a:rPr lang="en-AU" i="1" dirty="0"/>
              <a:t>ED/PD </a:t>
            </a:r>
            <a:r>
              <a:rPr lang="en-AU" dirty="0"/>
              <a:t>@ -72/-72 dBm (an 802.11 WG decision)</a:t>
            </a:r>
          </a:p>
          <a:p>
            <a:pPr lvl="3"/>
            <a:r>
              <a:rPr lang="en-AU" dirty="0"/>
              <a:t>EN 301 893 (5 GHz) redefined to use </a:t>
            </a:r>
            <a:r>
              <a:rPr lang="en-AU" i="1" dirty="0"/>
              <a:t>ED-only</a:t>
            </a:r>
            <a:r>
              <a:rPr lang="en-AU" dirty="0"/>
              <a:t> @ -62 dBm (an ETSI BRAN decision)</a:t>
            </a:r>
          </a:p>
          <a:p>
            <a:pPr lvl="1"/>
            <a:r>
              <a:rPr lang="en-AU" dirty="0"/>
              <a:t>Similar (but slightly deeper) discussions occurred in the Coex SC session</a:t>
            </a:r>
          </a:p>
          <a:p>
            <a:pPr marL="846138" lvl="2" indent="11113"/>
            <a:r>
              <a:rPr lang="en-AU" dirty="0">
                <a:solidFill>
                  <a:srgbClr val="FF0000"/>
                </a:solidFill>
              </a:rPr>
              <a:t>The request in both forums is </a:t>
            </a:r>
            <a:r>
              <a:rPr lang="en-AU">
                <a:solidFill>
                  <a:srgbClr val="FF0000"/>
                </a:solidFill>
              </a:rPr>
              <a:t>for submissions </a:t>
            </a:r>
            <a:r>
              <a:rPr lang="en-AU" dirty="0">
                <a:solidFill>
                  <a:srgbClr val="FF0000"/>
                </a:solidFill>
              </a:rPr>
              <a:t>ready for Nov 2022 to help determine whether there is a problem &amp; an appropriate solution</a:t>
            </a:r>
          </a:p>
          <a:p>
            <a:pPr lvl="1"/>
            <a:r>
              <a:rPr lang="en-AU" dirty="0"/>
              <a:t>Coex SC also heard updates on increasing list of </a:t>
            </a:r>
            <a:r>
              <a:rPr lang="en-AU" dirty="0" err="1"/>
              <a:t>coex</a:t>
            </a:r>
            <a:r>
              <a:rPr lang="en-AU" dirty="0"/>
              <a:t> issues related to:</a:t>
            </a:r>
          </a:p>
          <a:p>
            <a:pPr lvl="2"/>
            <a:r>
              <a:rPr lang="en-AU" dirty="0"/>
              <a:t>SL-U, 60 GHz, BT in 6 GHz, 802.15.4ab UWB in 6 GHz, NB FH in 6 GHz, C2C &amp; 6 GHz spectrum</a:t>
            </a:r>
          </a:p>
          <a:p>
            <a:pPr lvl="1"/>
            <a:endParaRPr lang="en-AU" dirty="0"/>
          </a:p>
          <a:p>
            <a:pPr lvl="1"/>
            <a:endParaRPr lang="en-AU" sz="2000" dirty="0"/>
          </a:p>
        </p:txBody>
      </p:sp>
      <p:sp>
        <p:nvSpPr>
          <p:cNvPr id="7" name="Footer Placeholder 6">
            <a:extLst>
              <a:ext uri="{FF2B5EF4-FFF2-40B4-BE49-F238E27FC236}">
                <a16:creationId xmlns:a16="http://schemas.microsoft.com/office/drawing/2014/main" id="{51539987-3FB8-4A54-80D1-69F95D2490A8}"/>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1C9C4FBD-113D-4A34-80A8-BBED93088DAD}"/>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EE64D0DD-F42A-4AC2-9B30-64C722920C7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07109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7CB029-CDC8-4020-8450-CA93158D5D60}"/>
              </a:ext>
            </a:extLst>
          </p:cNvPr>
          <p:cNvSpPr>
            <a:spLocks noGrp="1"/>
          </p:cNvSpPr>
          <p:nvPr>
            <p:ph type="title"/>
          </p:nvPr>
        </p:nvSpPr>
        <p:spPr/>
        <p:txBody>
          <a:bodyPr/>
          <a:lstStyle/>
          <a:p>
            <a:r>
              <a:rPr lang="en-US" dirty="0"/>
              <a:t>ATTENDANCE DATA</a:t>
            </a:r>
          </a:p>
        </p:txBody>
      </p:sp>
      <p:sp>
        <p:nvSpPr>
          <p:cNvPr id="9" name="Text Placeholder 8">
            <a:extLst>
              <a:ext uri="{FF2B5EF4-FFF2-40B4-BE49-F238E27FC236}">
                <a16:creationId xmlns:a16="http://schemas.microsoft.com/office/drawing/2014/main" id="{DFC3964E-9737-4F0F-B6D0-85C78AD07D7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DDA0E91A-B1DF-4C15-B111-438A3CE84BCE}"/>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4C52B3F8-83BA-4852-849A-E80DCC443E43}"/>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30FACCB-F79F-4A8A-A03E-1F85BC7E1E5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86534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with 802.11 in Nov 2022</a:t>
            </a:r>
          </a:p>
        </p:txBody>
      </p:sp>
      <p:sp>
        <p:nvSpPr>
          <p:cNvPr id="3" name="Content Placeholder 2"/>
          <p:cNvSpPr>
            <a:spLocks noGrp="1"/>
          </p:cNvSpPr>
          <p:nvPr>
            <p:ph idx="1"/>
          </p:nvPr>
        </p:nvSpPr>
        <p:spPr/>
        <p:txBody>
          <a:bodyPr/>
          <a:lstStyle/>
          <a:p>
            <a:r>
              <a:rPr lang="en-AU" dirty="0"/>
              <a:t>IEEE 802.11 Coex SC will meet in hybrid mode in Nov 2022 …</a:t>
            </a:r>
          </a:p>
          <a:p>
            <a:pPr lvl="1"/>
            <a:r>
              <a:rPr lang="en-AU" dirty="0"/>
              <a:t>Updates on ETSI BRAN status</a:t>
            </a:r>
          </a:p>
          <a:p>
            <a:pPr lvl="1"/>
            <a:r>
              <a:rPr lang="en-AU" dirty="0"/>
              <a:t>Straw polls to start developing consensus on issues related to</a:t>
            </a:r>
          </a:p>
          <a:p>
            <a:pPr lvl="2"/>
            <a:r>
              <a:rPr lang="en-AU" dirty="0"/>
              <a:t>Coex between LAA/NR-U and Wi-Fi</a:t>
            </a:r>
          </a:p>
          <a:p>
            <a:pPr lvl="3"/>
            <a:r>
              <a:rPr lang="en-AU" dirty="0"/>
              <a:t>Possible </a:t>
            </a:r>
            <a:r>
              <a:rPr lang="en-AU" b="1" dirty="0">
                <a:solidFill>
                  <a:srgbClr val="FF0000"/>
                </a:solidFill>
              </a:rPr>
              <a:t>submission</a:t>
            </a:r>
            <a:r>
              <a:rPr lang="en-AU" dirty="0"/>
              <a:t> from Sumit Roy (</a:t>
            </a:r>
            <a:r>
              <a:rPr lang="en-AU" dirty="0" err="1"/>
              <a:t>UoW</a:t>
            </a:r>
            <a:r>
              <a:rPr lang="en-AU" dirty="0"/>
              <a:t>) based on simulations</a:t>
            </a:r>
          </a:p>
          <a:p>
            <a:pPr lvl="2"/>
            <a:r>
              <a:rPr lang="en-AU" dirty="0"/>
              <a:t>Coex between 802.11ax/be in 5 GHz in Europe</a:t>
            </a:r>
          </a:p>
          <a:p>
            <a:pPr lvl="3"/>
            <a:r>
              <a:rPr lang="en-AU" b="1" dirty="0">
                <a:solidFill>
                  <a:srgbClr val="FF0000"/>
                </a:solidFill>
              </a:rPr>
              <a:t>Submissions</a:t>
            </a:r>
            <a:r>
              <a:rPr lang="en-AU" dirty="0"/>
              <a:t> requested, particularly on </a:t>
            </a:r>
            <a:r>
              <a:rPr lang="en-AU" i="1" dirty="0"/>
              <a:t>ED-only</a:t>
            </a:r>
            <a:r>
              <a:rPr lang="en-AU" dirty="0"/>
              <a:t> @ -62 dBm proposal</a:t>
            </a:r>
          </a:p>
          <a:p>
            <a:pPr lvl="1"/>
            <a:r>
              <a:rPr lang="en-AU" dirty="0"/>
              <a:t>Updates on </a:t>
            </a:r>
            <a:r>
              <a:rPr lang="en-AU" dirty="0" err="1"/>
              <a:t>coex</a:t>
            </a:r>
            <a:r>
              <a:rPr lang="en-AU" dirty="0"/>
              <a:t> issues related to </a:t>
            </a:r>
          </a:p>
          <a:p>
            <a:pPr lvl="2"/>
            <a:r>
              <a:rPr lang="en-AU" dirty="0"/>
              <a:t>SL-U, </a:t>
            </a:r>
            <a:r>
              <a:rPr lang="en-AU" b="1" dirty="0">
                <a:solidFill>
                  <a:srgbClr val="FF0000"/>
                </a:solidFill>
              </a:rPr>
              <a:t>60 GHz</a:t>
            </a:r>
            <a:r>
              <a:rPr lang="en-AU" dirty="0"/>
              <a:t>, </a:t>
            </a:r>
            <a:r>
              <a:rPr lang="en-AU" b="1" dirty="0">
                <a:solidFill>
                  <a:srgbClr val="FF0000"/>
                </a:solidFill>
              </a:rPr>
              <a:t>BT in 6 GHz</a:t>
            </a:r>
            <a:r>
              <a:rPr lang="en-AU" dirty="0"/>
              <a:t>, 802.15.4ab UWB in 6 GHz, NB FH in 6 GHz, 6 GHz &amp; C2C</a:t>
            </a:r>
          </a:p>
          <a:p>
            <a:pPr lvl="3"/>
            <a:r>
              <a:rPr lang="en-AU" dirty="0"/>
              <a:t>Some </a:t>
            </a:r>
            <a:r>
              <a:rPr lang="en-AU" b="1" dirty="0">
                <a:solidFill>
                  <a:srgbClr val="FF0000"/>
                </a:solidFill>
              </a:rPr>
              <a:t>submissions</a:t>
            </a:r>
            <a:r>
              <a:rPr lang="en-AU" dirty="0"/>
              <a:t> already promised, other </a:t>
            </a:r>
            <a:r>
              <a:rPr lang="en-AU" b="1" dirty="0">
                <a:solidFill>
                  <a:srgbClr val="FF0000"/>
                </a:solidFill>
              </a:rPr>
              <a:t>submissions</a:t>
            </a:r>
            <a:r>
              <a:rPr lang="en-AU" dirty="0"/>
              <a:t> sought</a:t>
            </a:r>
          </a:p>
          <a:p>
            <a:r>
              <a:rPr lang="en-AU" dirty="0"/>
              <a:t>… hopefully with Chair present</a:t>
            </a:r>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8328248" y="5517232"/>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92B01915-9641-44F6-B3A1-802B1EAC4A97}"/>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A3B9F9ED-22A1-4103-AA2F-9CA7E18EA1E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10" name="Date Placeholder 9">
            <a:extLst>
              <a:ext uri="{FF2B5EF4-FFF2-40B4-BE49-F238E27FC236}">
                <a16:creationId xmlns:a16="http://schemas.microsoft.com/office/drawing/2014/main" id="{F8DAD9D1-C486-4C5A-9E33-52D4E7A6CC80}"/>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5344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2022-09-16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7176"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5A061AA-DBC8-4388-8CF0-B60579D710A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9C7C095-789E-44C8-BAE5-49CC78C3C6DD}"/>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EC171138-4787-48C5-A919-7C2C02650E6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64542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September 2022 interim session</a:t>
            </a:r>
          </a:p>
        </p:txBody>
      </p:sp>
      <p:sp>
        <p:nvSpPr>
          <p:cNvPr id="2" name="Footer Placeholder 1">
            <a:extLst>
              <a:ext uri="{FF2B5EF4-FFF2-40B4-BE49-F238E27FC236}">
                <a16:creationId xmlns:a16="http://schemas.microsoft.com/office/drawing/2014/main" id="{9F5394A2-7083-48CB-BFA2-EE8C259DEFF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B818B419-02E1-4E5C-A0CE-0996C9D152CA}"/>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7BDF360D-C91B-4E39-AAC3-05DADF58AEF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08649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695400" y="908720"/>
            <a:ext cx="11233248"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1200150" lvl="2" indent="-457200">
              <a:spcBef>
                <a:spcPct val="0"/>
              </a:spcBef>
              <a:defRPr/>
            </a:pPr>
            <a:r>
              <a:rPr lang="en-US" altLang="en-US" dirty="0">
                <a:solidFill>
                  <a:schemeClr val="accent2"/>
                </a:solidFill>
              </a:rPr>
              <a:t> </a:t>
            </a:r>
            <a:r>
              <a:rPr lang="en-US" altLang="en-US" dirty="0">
                <a:solidFill>
                  <a:schemeClr val="accent2"/>
                </a:solidFill>
                <a:hlinkClick r:id="rId3">
                  <a:extLst>
                    <a:ext uri="{A12FA001-AC4F-418D-AE19-62706E023703}">
                      <ahyp:hlinkClr xmlns:ahyp="http://schemas.microsoft.com/office/drawing/2018/hyperlinkcolor" val="tx"/>
                    </a:ext>
                  </a:extLst>
                </a:hlinkClick>
              </a:rPr>
              <a:t>https://mentor.ieee.org/802.11/dcn/22/11-22-1564-01-0wng-agenda-for-wng-sc-2022-september.pptx</a:t>
            </a:r>
            <a:r>
              <a:rPr lang="en-US" altLang="en-US" dirty="0">
                <a:solidFill>
                  <a:schemeClr val="accent2"/>
                </a:solidFill>
              </a:rPr>
              <a:t> </a:t>
            </a:r>
          </a:p>
          <a:p>
            <a:pPr eaLnBrk="1" hangingPunct="1">
              <a:spcBef>
                <a:spcPts val="0"/>
              </a:spcBef>
            </a:pPr>
            <a:r>
              <a:rPr lang="en-US" altLang="en-US" dirty="0"/>
              <a:t>Presentations at September 2022 meeting</a:t>
            </a:r>
            <a:endParaRPr lang="en-GB" altLang="en-US" dirty="0"/>
          </a:p>
          <a:p>
            <a:pPr marL="857250" lvl="1" indent="-457200">
              <a:spcBef>
                <a:spcPts val="0"/>
              </a:spcBef>
              <a:defRPr/>
            </a:pPr>
            <a:r>
              <a:rPr lang="en-US" sz="1800" dirty="0"/>
              <a:t>“Thoughts on High Reliability Communications,” </a:t>
            </a:r>
            <a:r>
              <a:rPr lang="en-US" sz="1800" dirty="0" err="1"/>
              <a:t>Aiguo</a:t>
            </a:r>
            <a:r>
              <a:rPr lang="en-US" sz="1800" dirty="0"/>
              <a:t> Yan (</a:t>
            </a:r>
            <a:r>
              <a:rPr lang="en-US" sz="1800" dirty="0" err="1"/>
              <a:t>Zeku</a:t>
            </a:r>
            <a:r>
              <a:rPr lang="en-US" sz="1800" dirty="0"/>
              <a:t>)  11-22/</a:t>
            </a:r>
            <a:r>
              <a:rPr lang="en-US" sz="1800" b="1" dirty="0"/>
              <a:t>1413r1</a:t>
            </a:r>
          </a:p>
          <a:p>
            <a:pPr marL="857250" lvl="1" indent="-457200">
              <a:spcBef>
                <a:spcPts val="0"/>
              </a:spcBef>
              <a:defRPr/>
            </a:pPr>
            <a:r>
              <a:rPr lang="en-US" sz="1800" dirty="0"/>
              <a:t>“320 MHz Ranging,” Rolf de Vegt (Qualcomm)  11-22/</a:t>
            </a:r>
            <a:r>
              <a:rPr lang="en-US" sz="1800" b="1" dirty="0"/>
              <a:t>1070r1</a:t>
            </a:r>
          </a:p>
          <a:p>
            <a:pPr marL="857250" lvl="1" indent="-457200">
              <a:spcBef>
                <a:spcPts val="0"/>
              </a:spcBef>
              <a:defRPr/>
            </a:pPr>
            <a:r>
              <a:rPr lang="en-US" sz="1800" dirty="0"/>
              <a:t>“Coexistence of Narrowband Frequency Hopping (NB FH) systems and Wi-Fi,” Jeff Bailey (Carleton University) 11-22/</a:t>
            </a:r>
            <a:r>
              <a:rPr lang="en-US" sz="1800" b="1" dirty="0"/>
              <a:t>1578r1</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extLst>
                    <a:ext uri="{A12FA001-AC4F-418D-AE19-62706E023703}">
                      <ahyp:hlinkClr xmlns:ahyp="http://schemas.microsoft.com/office/drawing/2018/hyperlinkcolor" val="tx"/>
                    </a:ext>
                  </a:extLst>
                </a:hlinkClick>
              </a:rPr>
              <a:t>https://mentor.ieee.org/802.11/dcn/22/11-22-1607-00-0wng-wng-meeting-minutes-2022-september-waikoloa-meeting.docx</a:t>
            </a:r>
            <a:r>
              <a:rPr lang="en-GB" altLang="en-US" dirty="0">
                <a:solidFill>
                  <a:schemeClr val="accent2"/>
                </a:solidFill>
              </a:rPr>
              <a:t> </a:t>
            </a:r>
          </a:p>
          <a:p>
            <a:pPr>
              <a:spcBef>
                <a:spcPts val="0"/>
              </a:spcBef>
            </a:pPr>
            <a:r>
              <a:rPr lang="en-GB" altLang="ko-KR" dirty="0">
                <a:ea typeface="Gulim" pitchFamily="34" charset="-127"/>
              </a:rPr>
              <a:t>Plans for November 2022</a:t>
            </a:r>
            <a:endParaRPr lang="en-US" altLang="en-US" dirty="0"/>
          </a:p>
          <a:p>
            <a:pPr lvl="1" eaLnBrk="1" hangingPunct="1">
              <a:spcBef>
                <a:spcPts val="0"/>
              </a:spcBef>
              <a:defRPr/>
            </a:pPr>
            <a:r>
              <a:rPr lang="en-US" altLang="en-US" dirty="0"/>
              <a:t>TBD – call for presentations will be sent out in October</a:t>
            </a:r>
          </a:p>
          <a:p>
            <a:pPr eaLnBrk="1" hangingPunct="1">
              <a:spcBef>
                <a:spcPts val="0"/>
              </a:spcBef>
              <a:defRPr/>
            </a:pPr>
            <a:r>
              <a:rPr lang="en-US" altLang="en-US" dirty="0"/>
              <a:t>No motions in the SG, two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DD6878A4-8F75-447F-9D38-05F12B118A1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557BDC4E-C0CC-4958-955C-6A8742F99B13}"/>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C01DDB6F-0207-49BE-AB1B-9455076DC00D}"/>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593990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Sep 2022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20220916</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00"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F5E05BA-74AF-44F0-B3CC-5F80E29E4D93}"/>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223CA0F3-38D6-476A-BDC8-9D89E9AE0039}"/>
              </a:ext>
            </a:extLst>
          </p:cNvPr>
          <p:cNvSpPr>
            <a:spLocks noGrp="1"/>
          </p:cNvSpPr>
          <p:nvPr>
            <p:ph type="sldNum" idx="12"/>
          </p:nvPr>
        </p:nvSpPr>
        <p:spPr/>
        <p:txBody>
          <a:bodyPr/>
          <a:lstStyle/>
          <a:p>
            <a:r>
              <a:rPr lang="en-GB"/>
              <a:t>Slide </a:t>
            </a:r>
            <a:fld id="{DE40C9FC-4879-4F20-9ECA-A574A90476B7}" type="slidenum">
              <a:rPr lang="en-GB" smtClean="0"/>
              <a:pPr/>
              <a:t>34</a:t>
            </a:fld>
            <a:endParaRPr lang="en-GB"/>
          </a:p>
        </p:txBody>
      </p:sp>
      <p:sp>
        <p:nvSpPr>
          <p:cNvPr id="4" name="Date Placeholder 3">
            <a:extLst>
              <a:ext uri="{FF2B5EF4-FFF2-40B4-BE49-F238E27FC236}">
                <a16:creationId xmlns:a16="http://schemas.microsoft.com/office/drawing/2014/main" id="{68F6DCA8-0D67-4B0B-A4EC-CFBC82773183}"/>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1481075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11-22-1262</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discussion is ISO progressing</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in Mar 2022 (see </a:t>
            </a:r>
            <a:r>
              <a:rPr lang="en-AU" sz="1600" dirty="0">
                <a:solidFill>
                  <a:schemeClr val="tx1"/>
                </a:solidFill>
                <a:hlinkClick r:id="rId3"/>
              </a:rPr>
              <a:t>ec-22-0047-00</a:t>
            </a:r>
            <a:r>
              <a:rPr lang="en-AU" sz="1600" dirty="0">
                <a:solidFill>
                  <a:schemeClr val="tx1"/>
                </a:solidFill>
              </a:rPr>
              <a:t>) …</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 but it appears behind the scenes discussions will occur around ISO Council meeting in Sep</a:t>
            </a:r>
          </a:p>
          <a:p>
            <a:pPr marL="357188" lvl="1" indent="-174625">
              <a:spcBef>
                <a:spcPts val="800"/>
              </a:spcBef>
              <a:buFont typeface="Arial" panose="020B0604020202020204" pitchFamily="34" charset="0"/>
              <a:buChar char="•"/>
              <a:tabLst>
                <a:tab pos="269875" algn="l"/>
              </a:tabLst>
            </a:pPr>
            <a:r>
              <a:rPr lang="en-AU" sz="1600" dirty="0">
                <a:solidFill>
                  <a:schemeClr val="tx1"/>
                </a:solidFill>
                <a:latin typeface="+mj-lt"/>
              </a:rPr>
              <a:t>ISO/IEC/IEEE 8802-11:2022 published</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327334027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43</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7E7F9526-8256-4788-BEF2-BE205F6B0BF1}"/>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F7A57A8-B66B-4071-9B98-E22E0C824C29}"/>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11" name="Date Placeholder 10">
            <a:extLst>
              <a:ext uri="{FF2B5EF4-FFF2-40B4-BE49-F238E27FC236}">
                <a16:creationId xmlns:a16="http://schemas.microsoft.com/office/drawing/2014/main" id="{A9C97653-1D54-425C-B080-BEC37CB7759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5052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Bangkok in Nov 2022</a:t>
            </a:r>
          </a:p>
        </p:txBody>
      </p:sp>
      <p:sp>
        <p:nvSpPr>
          <p:cNvPr id="3" name="Content Placeholder 2"/>
          <p:cNvSpPr>
            <a:spLocks noGrp="1"/>
          </p:cNvSpPr>
          <p:nvPr>
            <p:ph idx="1"/>
          </p:nvPr>
        </p:nvSpPr>
        <p:spPr/>
        <p:txBody>
          <a:bodyPr/>
          <a:lstStyle/>
          <a:p>
            <a:r>
              <a:rPr lang="en-AU" dirty="0"/>
              <a:t>IEEE 802 JTC1 SC plans for Nov 2022 … </a:t>
            </a:r>
          </a:p>
          <a:p>
            <a:pPr lvl="1"/>
            <a:r>
              <a:rPr lang="en-AU" dirty="0"/>
              <a:t>Execute PSDO process</a:t>
            </a:r>
          </a:p>
          <a:p>
            <a:pPr lvl="1"/>
            <a:r>
              <a:rPr lang="en-AU" dirty="0"/>
              <a:t>Deal with issues arising from IPR related comments on 802.11ax/ay</a:t>
            </a:r>
          </a:p>
          <a:p>
            <a:pPr lvl="1"/>
            <a:r>
              <a:rPr lang="en-AU" dirty="0"/>
              <a:t>Monitor ISO/IEC JTC1/SC6 activities</a:t>
            </a:r>
          </a:p>
          <a:p>
            <a:r>
              <a:rPr lang="en-AU" dirty="0"/>
              <a:t>… hopefully with a live/present Chair!</a:t>
            </a:r>
          </a:p>
        </p:txBody>
      </p:sp>
      <p:sp>
        <p:nvSpPr>
          <p:cNvPr id="7" name="Footer Placeholder 6">
            <a:extLst>
              <a:ext uri="{FF2B5EF4-FFF2-40B4-BE49-F238E27FC236}">
                <a16:creationId xmlns:a16="http://schemas.microsoft.com/office/drawing/2014/main" id="{1D68AEF9-3CD4-4008-986C-A5EB1CCFD70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21390E2D-F9F6-4F67-9DD1-F5806EDD646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496A306D-1751-4D0F-99A6-E56E85C2605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08320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September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392"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Approved contribution to restructure Clause 6</a:t>
            </a:r>
          </a:p>
          <a:p>
            <a:pPr lvl="1">
              <a:lnSpc>
                <a:spcPct val="90000"/>
              </a:lnSpc>
            </a:pPr>
            <a:r>
              <a:rPr lang="en-US" dirty="0"/>
              <a:t>The next two slides have been taken from 11-22/1507 and are provided for reference</a:t>
            </a:r>
          </a:p>
          <a:p>
            <a:pPr>
              <a:lnSpc>
                <a:spcPct val="90000"/>
              </a:lnSpc>
            </a:pPr>
            <a:r>
              <a:rPr lang="en-US" dirty="0"/>
              <a:t>Completed comment resolution on LB 258</a:t>
            </a:r>
          </a:p>
          <a:p>
            <a:pPr>
              <a:lnSpc>
                <a:spcPct val="90000"/>
              </a:lnSpc>
            </a:pPr>
            <a:r>
              <a:rPr lang="en-US" dirty="0"/>
              <a:t>Approved recirculation LB on </a:t>
            </a:r>
            <a:r>
              <a:rPr lang="en-US" dirty="0" err="1"/>
              <a:t>REVme</a:t>
            </a:r>
            <a:r>
              <a:rPr lang="en-US" dirty="0"/>
              <a:t> D2.0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September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911AA4-AE86-7841-7A55-27E1EF8F20B6}"/>
              </a:ext>
            </a:extLst>
          </p:cNvPr>
          <p:cNvSpPr>
            <a:spLocks noGrp="1"/>
          </p:cNvSpPr>
          <p:nvPr>
            <p:ph idx="1"/>
          </p:nvPr>
        </p:nvSpPr>
        <p:spPr/>
        <p:txBody>
          <a:bodyPr/>
          <a:lstStyle/>
          <a:p>
            <a:r>
              <a:rPr lang="en-US" dirty="0">
                <a:solidFill>
                  <a:srgbClr val="FF0000"/>
                </a:solidFill>
              </a:rPr>
              <a:t>Estimated reduction in pages:  300+</a:t>
            </a:r>
          </a:p>
          <a:p>
            <a:endParaRPr lang="en-US" dirty="0"/>
          </a:p>
          <a:p>
            <a:r>
              <a:rPr lang="en-US" dirty="0"/>
              <a:t>Suggested that “experts” should look at the primitives in their area(s) and confirm that </a:t>
            </a:r>
          </a:p>
          <a:p>
            <a:pPr lvl="1"/>
            <a:r>
              <a:rPr lang="en-US" dirty="0"/>
              <a:t>they are content that the new format works for them.</a:t>
            </a:r>
          </a:p>
          <a:p>
            <a:pPr lvl="1"/>
            <a:r>
              <a:rPr lang="en-US" dirty="0"/>
              <a:t>Also, check that the references in the Table are correct</a:t>
            </a:r>
          </a:p>
          <a:p>
            <a:endParaRPr lang="en-US" dirty="0"/>
          </a:p>
          <a:p>
            <a:endParaRPr lang="en-US" dirty="0"/>
          </a:p>
        </p:txBody>
      </p:sp>
      <p:sp>
        <p:nvSpPr>
          <p:cNvPr id="3" name="Title 2">
            <a:extLst>
              <a:ext uri="{FF2B5EF4-FFF2-40B4-BE49-F238E27FC236}">
                <a16:creationId xmlns:a16="http://schemas.microsoft.com/office/drawing/2014/main" id="{A1E5CFB8-1BB9-BB68-BD34-10FA46E79A5F}"/>
              </a:ext>
            </a:extLst>
          </p:cNvPr>
          <p:cNvSpPr>
            <a:spLocks noGrp="1"/>
          </p:cNvSpPr>
          <p:nvPr>
            <p:ph type="title"/>
          </p:nvPr>
        </p:nvSpPr>
        <p:spPr/>
        <p:txBody>
          <a:bodyPr/>
          <a:lstStyle/>
          <a:p>
            <a:r>
              <a:rPr lang="en-US" dirty="0"/>
              <a:t>New Text in 22/0916r9</a:t>
            </a:r>
          </a:p>
        </p:txBody>
      </p:sp>
      <p:sp>
        <p:nvSpPr>
          <p:cNvPr id="4" name="Date Placeholder 3">
            <a:extLst>
              <a:ext uri="{FF2B5EF4-FFF2-40B4-BE49-F238E27FC236}">
                <a16:creationId xmlns:a16="http://schemas.microsoft.com/office/drawing/2014/main" id="{6F6735DA-1DDD-E53B-F76C-56C6675FC515}"/>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
        <p:nvSpPr>
          <p:cNvPr id="5" name="Footer Placeholder 4">
            <a:extLst>
              <a:ext uri="{FF2B5EF4-FFF2-40B4-BE49-F238E27FC236}">
                <a16:creationId xmlns:a16="http://schemas.microsoft.com/office/drawing/2014/main" id="{8E4C12C9-6EAC-8F9C-3DE7-E7AE301E581E}"/>
              </a:ext>
            </a:extLst>
          </p:cNvPr>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
        <p:nvSpPr>
          <p:cNvPr id="6" name="Slide Number Placeholder 5">
            <a:extLst>
              <a:ext uri="{FF2B5EF4-FFF2-40B4-BE49-F238E27FC236}">
                <a16:creationId xmlns:a16="http://schemas.microsoft.com/office/drawing/2014/main" id="{AB8C8C97-39AF-93AC-C5B7-CB71FC9AFE2D}"/>
              </a:ext>
            </a:extLst>
          </p:cNvPr>
          <p:cNvSpPr>
            <a:spLocks noGrp="1"/>
          </p:cNvSpPr>
          <p:nvPr>
            <p:ph type="sldNum" sz="quarter" idx="12"/>
          </p:nvPr>
        </p:nvSpPr>
        <p:spPr>
          <a:xfrm>
            <a:off x="5930396" y="6475413"/>
            <a:ext cx="432811" cy="184666"/>
          </a:xfrm>
        </p:spPr>
        <p:txBody>
          <a:bodyPr/>
          <a:lstStyle/>
          <a:p>
            <a:pPr>
              <a:defRPr/>
            </a:pPr>
            <a:r>
              <a:rPr lang="en-US"/>
              <a:t>Slide </a:t>
            </a:r>
            <a:fld id="{31D45EC1-4C6A-4C4C-A230-3BDF24B584F8}" type="slidenum">
              <a:rPr lang="en-US" smtClean="0"/>
              <a:pPr>
                <a:defRPr/>
              </a:pPr>
              <a:t>39</a:t>
            </a:fld>
            <a:endParaRPr lang="en-US" dirty="0"/>
          </a:p>
        </p:txBody>
      </p:sp>
    </p:spTree>
    <p:extLst>
      <p:ext uri="{BB962C8B-B14F-4D97-AF65-F5344CB8AC3E}">
        <p14:creationId xmlns:p14="http://schemas.microsoft.com/office/powerpoint/2010/main" val="421599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DB6C6270-9E8C-4725-8CBE-591A380DA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E0AB3-49FC-6828-B470-7B5D7094E0AA}"/>
              </a:ext>
            </a:extLst>
          </p:cNvPr>
          <p:cNvSpPr>
            <a:spLocks noGrp="1"/>
          </p:cNvSpPr>
          <p:nvPr>
            <p:ph idx="1"/>
          </p:nvPr>
        </p:nvSpPr>
        <p:spPr>
          <a:xfrm>
            <a:off x="2220913" y="1981200"/>
            <a:ext cx="7761287" cy="4114800"/>
          </a:xfrm>
        </p:spPr>
        <p:txBody>
          <a:bodyPr/>
          <a:lstStyle/>
          <a:p>
            <a:r>
              <a:rPr lang="en-US" dirty="0"/>
              <a:t>New amendments can simply add a line to the Table in 6.4 for each service</a:t>
            </a:r>
          </a:p>
          <a:p>
            <a:pPr lvl="1"/>
            <a:r>
              <a:rPr lang="en-US" dirty="0"/>
              <a:t>Include the correct text references </a:t>
            </a:r>
          </a:p>
          <a:p>
            <a:pPr lvl="1"/>
            <a:r>
              <a:rPr lang="en-US" dirty="0"/>
              <a:t>Include references to the primitives in text plus how to and when to use them (no difference to previous) </a:t>
            </a:r>
          </a:p>
          <a:p>
            <a:pPr marL="0" indent="0">
              <a:buNone/>
            </a:pPr>
            <a:r>
              <a:rPr lang="en-US" dirty="0"/>
              <a:t>OR</a:t>
            </a:r>
          </a:p>
          <a:p>
            <a:r>
              <a:rPr lang="en-US" dirty="0"/>
              <a:t>They can add to the Table in 6.4 AND insert the full primitives, in all their glory, in 6.5</a:t>
            </a:r>
          </a:p>
          <a:p>
            <a:endParaRPr lang="en-US" dirty="0"/>
          </a:p>
          <a:p>
            <a:pPr marL="0" indent="0">
              <a:buNone/>
            </a:pPr>
            <a:r>
              <a:rPr lang="en-US" dirty="0"/>
              <a:t>This change will reduce the work of every TG </a:t>
            </a:r>
          </a:p>
        </p:txBody>
      </p:sp>
      <p:sp>
        <p:nvSpPr>
          <p:cNvPr id="3" name="Title 2">
            <a:extLst>
              <a:ext uri="{FF2B5EF4-FFF2-40B4-BE49-F238E27FC236}">
                <a16:creationId xmlns:a16="http://schemas.microsoft.com/office/drawing/2014/main" id="{2D1F0BDB-5865-8098-C0BC-F5D90E7509EE}"/>
              </a:ext>
            </a:extLst>
          </p:cNvPr>
          <p:cNvSpPr>
            <a:spLocks noGrp="1"/>
          </p:cNvSpPr>
          <p:nvPr>
            <p:ph type="title"/>
          </p:nvPr>
        </p:nvSpPr>
        <p:spPr/>
        <p:txBody>
          <a:bodyPr/>
          <a:lstStyle/>
          <a:p>
            <a:r>
              <a:rPr lang="en-US" dirty="0"/>
              <a:t>New Amendments</a:t>
            </a:r>
          </a:p>
        </p:txBody>
      </p:sp>
      <p:sp>
        <p:nvSpPr>
          <p:cNvPr id="4" name="Date Placeholder 3">
            <a:extLst>
              <a:ext uri="{FF2B5EF4-FFF2-40B4-BE49-F238E27FC236}">
                <a16:creationId xmlns:a16="http://schemas.microsoft.com/office/drawing/2014/main" id="{EFEEDA53-71D0-3DA6-4B71-52E00734865E}"/>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
        <p:nvSpPr>
          <p:cNvPr id="5" name="Footer Placeholder 4">
            <a:extLst>
              <a:ext uri="{FF2B5EF4-FFF2-40B4-BE49-F238E27FC236}">
                <a16:creationId xmlns:a16="http://schemas.microsoft.com/office/drawing/2014/main" id="{E03069AF-EBB3-E9C6-D7FE-230B6A65F0BA}"/>
              </a:ext>
            </a:extLst>
          </p:cNvPr>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
        <p:nvSpPr>
          <p:cNvPr id="6" name="Slide Number Placeholder 5">
            <a:extLst>
              <a:ext uri="{FF2B5EF4-FFF2-40B4-BE49-F238E27FC236}">
                <a16:creationId xmlns:a16="http://schemas.microsoft.com/office/drawing/2014/main" id="{120BE64A-3057-B257-24EF-A9AD9C109F0F}"/>
              </a:ext>
            </a:extLst>
          </p:cNvPr>
          <p:cNvSpPr>
            <a:spLocks noGrp="1"/>
          </p:cNvSpPr>
          <p:nvPr>
            <p:ph type="sldNum" sz="quarter" idx="12"/>
          </p:nvPr>
        </p:nvSpPr>
        <p:spPr>
          <a:xfrm>
            <a:off x="5930396" y="6475413"/>
            <a:ext cx="432811" cy="184666"/>
          </a:xfrm>
        </p:spPr>
        <p:txBody>
          <a:bodyPr/>
          <a:lstStyle/>
          <a:p>
            <a:pPr>
              <a:defRPr/>
            </a:pPr>
            <a:r>
              <a:rPr lang="en-US"/>
              <a:t>Slide </a:t>
            </a:r>
            <a:fld id="{31D45EC1-4C6A-4C4C-A230-3BDF24B584F8}" type="slidenum">
              <a:rPr lang="en-US" smtClean="0"/>
              <a:pPr>
                <a:defRPr/>
              </a:pPr>
              <a:t>40</a:t>
            </a:fld>
            <a:endParaRPr lang="en-US" dirty="0"/>
          </a:p>
        </p:txBody>
      </p:sp>
    </p:spTree>
    <p:extLst>
      <p:ext uri="{BB962C8B-B14F-4D97-AF65-F5344CB8AC3E}">
        <p14:creationId xmlns:p14="http://schemas.microsoft.com/office/powerpoint/2010/main" val="3157221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none</a:t>
            </a:r>
          </a:p>
          <a:p>
            <a:pPr>
              <a:lnSpc>
                <a:spcPct val="90000"/>
              </a:lnSpc>
            </a:pPr>
            <a:r>
              <a:rPr lang="en-US" dirty="0"/>
              <a:t>4 meeting slots planned for November session</a:t>
            </a:r>
          </a:p>
        </p:txBody>
      </p:sp>
      <p:sp>
        <p:nvSpPr>
          <p:cNvPr id="5125" name="Rectangle 2"/>
          <p:cNvSpPr>
            <a:spLocks noGrp="1" noChangeArrowheads="1"/>
          </p:cNvSpPr>
          <p:nvPr>
            <p:ph type="title"/>
          </p:nvPr>
        </p:nvSpPr>
        <p:spPr/>
        <p:txBody>
          <a:bodyPr/>
          <a:lstStyle/>
          <a:p>
            <a:r>
              <a:rPr lang="en-US" dirty="0"/>
              <a:t>Plans </a:t>
            </a:r>
            <a:r>
              <a:rPr lang="en-US"/>
              <a:t>for November</a:t>
            </a:r>
            <a:endParaRPr lang="en-US" dirty="0"/>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6" y="332601"/>
            <a:ext cx="1585383" cy="276999"/>
          </a:xfrm>
        </p:spPr>
        <p:txBody>
          <a:bodyPr/>
          <a:lstStyle/>
          <a:p>
            <a:pPr>
              <a:defRPr/>
            </a:pPr>
            <a:r>
              <a:rPr lang="en-US" dirty="0"/>
              <a:t>September 2022</a:t>
            </a:r>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A0969-7D67-30AC-F64C-7AED0672CC9F}"/>
              </a:ext>
            </a:extLst>
          </p:cNvPr>
          <p:cNvSpPr>
            <a:spLocks noGrp="1"/>
          </p:cNvSpPr>
          <p:nvPr>
            <p:ph type="title"/>
          </p:nvPr>
        </p:nvSpPr>
        <p:spPr/>
        <p:txBody>
          <a:bodyPr/>
          <a:lstStyle/>
          <a:p>
            <a:r>
              <a:rPr lang="en-CA" dirty="0"/>
              <a:t>Recirculation LB Motion</a:t>
            </a:r>
          </a:p>
        </p:txBody>
      </p:sp>
      <p:sp>
        <p:nvSpPr>
          <p:cNvPr id="5" name="Content Placeholder 4">
            <a:extLst>
              <a:ext uri="{FF2B5EF4-FFF2-40B4-BE49-F238E27FC236}">
                <a16:creationId xmlns:a16="http://schemas.microsoft.com/office/drawing/2014/main" id="{54F32229-DC42-C878-F1A8-ED09B22BFBBB}"/>
              </a:ext>
            </a:extLst>
          </p:cNvPr>
          <p:cNvSpPr>
            <a:spLocks noGrp="1"/>
          </p:cNvSpPr>
          <p:nvPr>
            <p:ph idx="1"/>
          </p:nvPr>
        </p:nvSpPr>
        <p:spPr>
          <a:xfrm>
            <a:off x="921026" y="1981200"/>
            <a:ext cx="10744200" cy="4343400"/>
          </a:xfrm>
        </p:spPr>
        <p:txBody>
          <a:bodyPr/>
          <a:lstStyle/>
          <a:p>
            <a:pPr marL="0" indent="0">
              <a:buNone/>
            </a:pPr>
            <a:r>
              <a:rPr lang="en-US" sz="1400" dirty="0"/>
              <a:t>Having approved comment resolutions for all of the comments received from LB 258 on </a:t>
            </a:r>
            <a:r>
              <a:rPr lang="en-US" sz="1400" dirty="0" err="1"/>
              <a:t>REVme</a:t>
            </a:r>
            <a:r>
              <a:rPr lang="en-US" sz="1400" dirty="0"/>
              <a:t> D1.0 as contained in documents</a:t>
            </a:r>
          </a:p>
          <a:p>
            <a:pPr marL="0" indent="0">
              <a:buNone/>
            </a:pPr>
            <a:r>
              <a:rPr lang="en-US" sz="1400" b="0" dirty="0"/>
              <a:t>          </a:t>
            </a:r>
            <a:r>
              <a:rPr lang="en-US" sz="1400" b="0" dirty="0">
                <a:hlinkClick r:id="rId2"/>
              </a:rPr>
              <a:t>https://mentor.ieee.org/802.11/dcn/22/11-22-0065-11-000m-revme-wg-ballot-comments.xls</a:t>
            </a:r>
            <a:r>
              <a:rPr lang="en-US" sz="1400" b="0" dirty="0"/>
              <a:t>,</a:t>
            </a:r>
          </a:p>
          <a:p>
            <a:pPr marL="457200" lvl="1" indent="0">
              <a:lnSpc>
                <a:spcPct val="80000"/>
              </a:lnSpc>
              <a:buNone/>
            </a:pPr>
            <a:r>
              <a:rPr lang="en-US" altLang="en-US" sz="1400" dirty="0">
                <a:hlinkClick r:id="rId3"/>
              </a:rPr>
              <a:t>https://mentor.ieee.org/802.11/dcn/22/11-22-0073-15-000m-revme-wg-lb258-editor1-ad-hoc-comments.xlsx</a:t>
            </a:r>
            <a:r>
              <a:rPr lang="en-US" altLang="en-US" sz="1400" dirty="0"/>
              <a:t>,</a:t>
            </a:r>
          </a:p>
          <a:p>
            <a:pPr marL="457200" lvl="1" indent="0">
              <a:lnSpc>
                <a:spcPct val="80000"/>
              </a:lnSpc>
              <a:buNone/>
            </a:pPr>
            <a:r>
              <a:rPr lang="en-US" altLang="en-US" sz="1400" dirty="0">
                <a:hlinkClick r:id="rId4"/>
              </a:rPr>
              <a:t>https://mentor.ieee.org/802.11/dcn/22/11-22-0064-16-000m-revme-editor2-ad-hoc-comments-on-working-group-letter-ballots.xlsx</a:t>
            </a:r>
            <a:r>
              <a:rPr lang="en-US" altLang="en-US" sz="1400" dirty="0"/>
              <a:t>,</a:t>
            </a:r>
          </a:p>
          <a:p>
            <a:pPr marL="457200" lvl="1" indent="0">
              <a:lnSpc>
                <a:spcPct val="80000"/>
              </a:lnSpc>
              <a:buNone/>
            </a:pPr>
            <a:r>
              <a:rPr lang="en-US" altLang="en-US" sz="1400" dirty="0">
                <a:hlinkClick r:id="rId5"/>
              </a:rPr>
              <a:t>https://mentor.ieee.org/802.11/dcn/22/11-22-0067-23-000m-gen-adhoc-revme-wg-lb258-comments.xlsx</a:t>
            </a:r>
            <a:r>
              <a:rPr lang="en-US" altLang="en-US" sz="1400" dirty="0"/>
              <a:t>,</a:t>
            </a:r>
          </a:p>
          <a:p>
            <a:pPr marL="457200" lvl="1" indent="0">
              <a:lnSpc>
                <a:spcPct val="80000"/>
              </a:lnSpc>
              <a:buNone/>
            </a:pPr>
            <a:r>
              <a:rPr lang="en-US" altLang="en-US" sz="1400" dirty="0">
                <a:hlinkClick r:id="rId6"/>
              </a:rPr>
              <a:t>https://mentor.ieee.org/802.11/dcn/21/11-21-0793-29-000m-revme-mac-comments.xls</a:t>
            </a:r>
            <a:r>
              <a:rPr lang="en-US" altLang="en-US" sz="1400" dirty="0"/>
              <a:t>,</a:t>
            </a:r>
          </a:p>
          <a:p>
            <a:pPr marL="457200" lvl="1" indent="0">
              <a:lnSpc>
                <a:spcPct val="80000"/>
              </a:lnSpc>
              <a:buNone/>
            </a:pPr>
            <a:r>
              <a:rPr lang="en-US" altLang="en-US" sz="1400" dirty="0">
                <a:hlinkClick r:id="rId7"/>
              </a:rPr>
              <a:t>https://mentor.ieee.org/802.11/dcn/21/11-21-0727-17-000m-revme-phy-comments.xls</a:t>
            </a:r>
            <a:r>
              <a:rPr lang="en-US" altLang="en-US" sz="1400" dirty="0"/>
              <a:t>,</a:t>
            </a:r>
          </a:p>
          <a:p>
            <a:pPr marL="457200" lvl="1" indent="0">
              <a:lnSpc>
                <a:spcPct val="80000"/>
              </a:lnSpc>
              <a:buNone/>
            </a:pPr>
            <a:r>
              <a:rPr lang="en-US" altLang="en-US" sz="1400" dirty="0">
                <a:hlinkClick r:id="rId8"/>
              </a:rPr>
              <a:t>https://mentor.ieee.org/802.11/dcn/21/11-21-0105-18-000m-revme-cc35-sec-comments.xlsx</a:t>
            </a:r>
            <a:r>
              <a:rPr lang="en-US" altLang="en-US" sz="1400" dirty="0"/>
              <a:t>,</a:t>
            </a:r>
          </a:p>
          <a:p>
            <a:pPr marL="457200" lvl="1" indent="0">
              <a:lnSpc>
                <a:spcPct val="80000"/>
              </a:lnSpc>
              <a:buNone/>
            </a:pPr>
            <a:r>
              <a:rPr lang="en-US" sz="1400" dirty="0">
                <a:hlinkClick r:id="rId9"/>
              </a:rPr>
              <a:t>https://mentor.ieee.org/802.11/dcn/22/11-22-0056-23-000m-revme-motions.pptx</a:t>
            </a:r>
            <a:r>
              <a:rPr lang="en-US" sz="1400" dirty="0"/>
              <a:t>, </a:t>
            </a:r>
          </a:p>
          <a:p>
            <a:pPr marL="0" indent="0">
              <a:buNone/>
            </a:pPr>
            <a:r>
              <a:rPr lang="en-US" sz="1400" dirty="0"/>
              <a:t>Instruct the editor to prepare Draft 2.0 incorporating these resolutions and,</a:t>
            </a:r>
          </a:p>
          <a:p>
            <a:pPr marL="0" indent="0">
              <a:buNone/>
            </a:pPr>
            <a:r>
              <a:rPr lang="en-US" sz="1400" dirty="0"/>
              <a:t>Approve a 25 day Working Group Recirculation Ballot asking the question “Should </a:t>
            </a:r>
            <a:r>
              <a:rPr lang="en-US" sz="1400" dirty="0" err="1"/>
              <a:t>REVme</a:t>
            </a:r>
            <a:r>
              <a:rPr lang="en-US" sz="1400" dirty="0"/>
              <a:t> D2.0 be forwarded to Sponsor Ballot?</a:t>
            </a:r>
          </a:p>
          <a:p>
            <a:pPr marL="0" indent="0">
              <a:buNone/>
            </a:pPr>
            <a:endParaRPr lang="en-US" sz="1400" dirty="0"/>
          </a:p>
          <a:p>
            <a:pPr marL="0" indent="0">
              <a:spcBef>
                <a:spcPts val="276"/>
              </a:spcBef>
              <a:buNone/>
            </a:pPr>
            <a:endParaRPr lang="en-US" sz="1400" dirty="0"/>
          </a:p>
          <a:p>
            <a:pPr marL="0" indent="0">
              <a:spcBef>
                <a:spcPts val="276"/>
              </a:spcBef>
              <a:buNone/>
            </a:pPr>
            <a:r>
              <a:rPr lang="en-US" sz="1400" dirty="0"/>
              <a:t>Moved: Jon </a:t>
            </a:r>
            <a:r>
              <a:rPr lang="en-US" sz="1400" dirty="0" err="1"/>
              <a:t>Rosdahl</a:t>
            </a:r>
            <a:endParaRPr lang="en-US" sz="1400" dirty="0"/>
          </a:p>
          <a:p>
            <a:pPr marL="0" indent="0">
              <a:spcBef>
                <a:spcPts val="276"/>
              </a:spcBef>
              <a:buNone/>
            </a:pPr>
            <a:r>
              <a:rPr lang="en-US" sz="1400" dirty="0"/>
              <a:t>Second: Stephen McCann</a:t>
            </a:r>
          </a:p>
          <a:p>
            <a:pPr marL="0" indent="0">
              <a:spcBef>
                <a:spcPts val="276"/>
              </a:spcBef>
              <a:buNone/>
            </a:pPr>
            <a:r>
              <a:rPr lang="en-US" sz="1400" dirty="0"/>
              <a:t>Result: 10 – Yes; 0 – No; 0 – Abstain. Motion </a:t>
            </a:r>
          </a:p>
          <a:p>
            <a:pPr marL="0" indent="0">
              <a:buNone/>
            </a:pPr>
            <a:endParaRPr lang="en-CA" dirty="0"/>
          </a:p>
        </p:txBody>
      </p:sp>
      <p:sp>
        <p:nvSpPr>
          <p:cNvPr id="2" name="Footer Placeholder 1">
            <a:extLst>
              <a:ext uri="{FF2B5EF4-FFF2-40B4-BE49-F238E27FC236}">
                <a16:creationId xmlns:a16="http://schemas.microsoft.com/office/drawing/2014/main" id="{0649578D-E455-12C0-5534-910E281AA3AC}"/>
              </a:ext>
            </a:extLst>
          </p:cNvPr>
          <p:cNvSpPr>
            <a:spLocks noGrp="1"/>
          </p:cNvSpPr>
          <p:nvPr>
            <p:ph type="ftr" sz="quarter"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p>
        </p:txBody>
      </p:sp>
      <p:sp>
        <p:nvSpPr>
          <p:cNvPr id="3" name="Slide Number Placeholder 2">
            <a:extLst>
              <a:ext uri="{FF2B5EF4-FFF2-40B4-BE49-F238E27FC236}">
                <a16:creationId xmlns:a16="http://schemas.microsoft.com/office/drawing/2014/main" id="{EC559F40-5B6B-3379-E472-1967BC38DEB1}"/>
              </a:ext>
            </a:extLst>
          </p:cNvPr>
          <p:cNvSpPr>
            <a:spLocks noGrp="1"/>
          </p:cNvSpPr>
          <p:nvPr>
            <p:ph type="sldNum"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endParaRPr lang="en-US" altLang="en-US"/>
          </a:p>
        </p:txBody>
      </p:sp>
    </p:spTree>
    <p:extLst>
      <p:ext uri="{BB962C8B-B14F-4D97-AF65-F5344CB8AC3E}">
        <p14:creationId xmlns:p14="http://schemas.microsoft.com/office/powerpoint/2010/main" val="1479028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en-US" altLang="en-US" dirty="0"/>
              <a:t>December </a:t>
            </a:r>
            <a:r>
              <a:rPr lang="en-US" altLang="en-US" dirty="0" err="1"/>
              <a:t>Adhoc</a:t>
            </a:r>
            <a:br>
              <a:rPr lang="en-US" altLang="en-US" dirty="0"/>
            </a:br>
            <a:endParaRPr lang="en-US" altLang="en-US" sz="2000" dirty="0">
              <a:solidFill>
                <a:srgbClr val="FF0000"/>
              </a:solidFill>
            </a:endParaRPr>
          </a:p>
        </p:txBody>
      </p:sp>
      <p:sp>
        <p:nvSpPr>
          <p:cNvPr id="9223" name="Rectangle 3"/>
          <p:cNvSpPr>
            <a:spLocks noGrp="1" noChangeArrowheads="1"/>
          </p:cNvSpPr>
          <p:nvPr>
            <p:ph idx="1"/>
          </p:nvPr>
        </p:nvSpPr>
        <p:spPr>
          <a:xfrm>
            <a:off x="914400" y="1981200"/>
            <a:ext cx="10820400" cy="4114800"/>
          </a:xfrm>
        </p:spPr>
        <p:txBody>
          <a:bodyPr/>
          <a:lstStyle/>
          <a:p>
            <a:pPr marL="0" indent="0">
              <a:buNone/>
            </a:pPr>
            <a:r>
              <a:rPr lang="en-US" altLang="en-US" sz="2800" dirty="0"/>
              <a:t>Approve a </a:t>
            </a:r>
            <a:r>
              <a:rPr lang="en-US" altLang="en-US" sz="2800" dirty="0" err="1"/>
              <a:t>TGme</a:t>
            </a:r>
            <a:r>
              <a:rPr lang="en-US" altLang="en-US" sz="2800" dirty="0"/>
              <a:t> ad-hoc meeting on December 5-7, 2022, in Piscataway, NJ or New York area location for the purpose of </a:t>
            </a:r>
            <a:r>
              <a:rPr lang="en-US" altLang="en-US" sz="2800" dirty="0" err="1"/>
              <a:t>REVme</a:t>
            </a:r>
            <a:r>
              <a:rPr lang="en-US" altLang="en-US" sz="2800" dirty="0"/>
              <a:t> comment resolution and consideration of document submissions.</a:t>
            </a:r>
          </a:p>
          <a:p>
            <a:pPr marL="0" indent="0">
              <a:buNone/>
            </a:pPr>
            <a:endParaRPr lang="en-US" altLang="en-US" sz="2800" dirty="0"/>
          </a:p>
          <a:p>
            <a:pPr marL="0" indent="0">
              <a:buNone/>
            </a:pPr>
            <a:r>
              <a:rPr lang="en-US" altLang="en-US" sz="2800" dirty="0"/>
              <a:t>Moved: Stephen McCann</a:t>
            </a:r>
          </a:p>
          <a:p>
            <a:pPr marL="0" indent="0">
              <a:buNone/>
            </a:pPr>
            <a:r>
              <a:rPr lang="en-US" altLang="en-US" sz="2800" dirty="0"/>
              <a:t>Second: Emily Qi</a:t>
            </a:r>
          </a:p>
          <a:p>
            <a:pPr marL="0" indent="0">
              <a:buNone/>
            </a:pPr>
            <a:r>
              <a:rPr lang="en-US" altLang="en-US" sz="2800" dirty="0"/>
              <a:t>Result: Unanimous. Approved.</a:t>
            </a:r>
          </a:p>
          <a:p>
            <a:pPr marL="0" indent="0">
              <a:buNone/>
            </a:pPr>
            <a:endParaRPr lang="en-US" altLang="en-US" sz="2800" dirty="0"/>
          </a:p>
          <a:p>
            <a:pPr marL="0" indent="0">
              <a:buNone/>
            </a:pPr>
            <a:endParaRPr lang="en-US" altLang="en-US" sz="2800" dirty="0"/>
          </a:p>
        </p:txBody>
      </p:sp>
      <p:sp>
        <p:nvSpPr>
          <p:cNvPr id="10243" name="Footer Placeholder 2"/>
          <p:cNvSpPr>
            <a:spLocks noGrp="1"/>
          </p:cNvSpPr>
          <p:nvPr>
            <p:ph type="ftr" sz="quarter"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
        <p:nvSpPr>
          <p:cNvPr id="10244" name="Slide Number Placeholder 3"/>
          <p:cNvSpPr>
            <a:spLocks noGrp="1"/>
          </p:cNvSpPr>
          <p:nvPr>
            <p:ph type="sldNum" sz="quarter" idx="11"/>
          </p:nvPr>
        </p:nvSpPr>
        <p:spPr bwMode="auto">
          <a:xfrm>
            <a:off x="9511578" y="6475413"/>
            <a:ext cx="188032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Tree>
    <p:extLst>
      <p:ext uri="{BB962C8B-B14F-4D97-AF65-F5344CB8AC3E}">
        <p14:creationId xmlns:p14="http://schemas.microsoft.com/office/powerpoint/2010/main" val="4266043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2" name="Footer Placeholder 1">
            <a:extLst>
              <a:ext uri="{FF2B5EF4-FFF2-40B4-BE49-F238E27FC236}">
                <a16:creationId xmlns:a16="http://schemas.microsoft.com/office/drawing/2014/main" id="{ED124A4A-423D-4E3C-9AD0-6A363399DA6B}"/>
              </a:ext>
            </a:extLst>
          </p:cNvPr>
          <p:cNvSpPr>
            <a:spLocks noGrp="1"/>
          </p:cNvSpPr>
          <p:nvPr>
            <p:ph type="ftr" sz="quarter"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p>
        </p:txBody>
      </p:sp>
      <p:sp>
        <p:nvSpPr>
          <p:cNvPr id="3" name="Slide Number Placeholder 2">
            <a:extLst>
              <a:ext uri="{FF2B5EF4-FFF2-40B4-BE49-F238E27FC236}">
                <a16:creationId xmlns:a16="http://schemas.microsoft.com/office/drawing/2014/main" id="{7BC7C395-02DA-4E32-87CE-F3AA0F9A11C9}"/>
              </a:ext>
            </a:extLst>
          </p:cNvPr>
          <p:cNvSpPr>
            <a:spLocks noGrp="1"/>
          </p:cNvSpPr>
          <p:nvPr>
            <p:ph type="sldNum"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endParaRPr lang="en-US" altLang="en-US"/>
          </a:p>
        </p:txBody>
      </p:sp>
    </p:spTree>
    <p:extLst>
      <p:ext uri="{BB962C8B-B14F-4D97-AF65-F5344CB8AC3E}">
        <p14:creationId xmlns:p14="http://schemas.microsoft.com/office/powerpoint/2010/main" val="3070285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September Interim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9225"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6CB85F7-AB73-4CD0-9CD0-117CC9D3C3F3}"/>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FACC622-7795-4043-8C05-B8BBA301CBD8}"/>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767592F7-96A5-42E0-BB39-C10252D32BF4}"/>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153109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September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C5A2F6CD-9636-4191-BAE3-A92522F10311}"/>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A7E4D9DF-EBDC-4BC6-B690-250428ECD930}"/>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347F718D-0044-4FF3-B299-DEFF89123DB1}"/>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022736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Sep. Progress and Targets Towards the Nov.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560840" cy="4343400"/>
          </a:xfrm>
        </p:spPr>
        <p:txBody>
          <a:bodyPr/>
          <a:lstStyle/>
          <a:p>
            <a:pPr>
              <a:buFont typeface="Arial" panose="020B0604020202020204" pitchFamily="34" charset="0"/>
              <a:buChar char="•"/>
            </a:pPr>
            <a:r>
              <a:rPr lang="en-US" sz="2800" dirty="0"/>
              <a:t>Work completed this week:</a:t>
            </a:r>
          </a:p>
          <a:p>
            <a:pPr lvl="1">
              <a:buFont typeface="Arial" panose="020B0604020202020204" pitchFamily="34" charset="0"/>
              <a:buChar char="•"/>
            </a:pPr>
            <a:r>
              <a:rPr lang="en-US" sz="2400" dirty="0"/>
              <a:t>Reviewed and approved resolutions to all comments received as part of 2</a:t>
            </a:r>
            <a:r>
              <a:rPr lang="en-US" sz="2400" baseline="30000" dirty="0"/>
              <a:t>nd</a:t>
            </a:r>
            <a:r>
              <a:rPr lang="en-US" sz="2400" dirty="0"/>
              <a:t> recirculation.</a:t>
            </a:r>
          </a:p>
          <a:p>
            <a:pPr lvl="1">
              <a:buFont typeface="Arial" panose="020B0604020202020204" pitchFamily="34" charset="0"/>
              <a:buChar char="•"/>
            </a:pPr>
            <a:r>
              <a:rPr lang="en-US" sz="2400" dirty="0"/>
              <a:t>Reviewed and approved Report to EC on Approval to go to </a:t>
            </a:r>
            <a:r>
              <a:rPr lang="en-US" sz="2400" dirty="0" err="1"/>
              <a:t>REVcom</a:t>
            </a:r>
            <a:endParaRPr lang="en-US" sz="2400" dirty="0"/>
          </a:p>
          <a:p>
            <a:pPr lvl="1">
              <a:buFont typeface="Arial" panose="020B0604020202020204" pitchFamily="34" charset="0"/>
              <a:buChar char="•"/>
            </a:pPr>
            <a:r>
              <a:rPr lang="en-US" sz="2400" dirty="0"/>
              <a:t>Reviewed and endorsed proposal for future project to develop 320MHz BW Ranging FTM support.</a:t>
            </a:r>
          </a:p>
        </p:txBody>
      </p:sp>
      <p:graphicFrame>
        <p:nvGraphicFramePr>
          <p:cNvPr id="9" name="Chart 8">
            <a:extLst>
              <a:ext uri="{FF2B5EF4-FFF2-40B4-BE49-F238E27FC236}">
                <a16:creationId xmlns:a16="http://schemas.microsoft.com/office/drawing/2014/main" id="{ACE495C2-D59C-3F6D-16B9-DDE94A3F4F1B}"/>
              </a:ext>
            </a:extLst>
          </p:cNvPr>
          <p:cNvGraphicFramePr/>
          <p:nvPr>
            <p:extLst>
              <p:ext uri="{D42A27DB-BD31-4B8C-83A1-F6EECF244321}">
                <p14:modId xmlns:p14="http://schemas.microsoft.com/office/powerpoint/2010/main" val="714011427"/>
              </p:ext>
            </p:extLst>
          </p:nvPr>
        </p:nvGraphicFramePr>
        <p:xfrm>
          <a:off x="7914781" y="2631560"/>
          <a:ext cx="4007768" cy="3441085"/>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414E2FC3-FDEC-4A6A-84D7-8B590DF1953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140C75-33D6-448E-BFB2-2ED5BAAD5EC9}"/>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0" name="Date Placeholder 9">
            <a:extLst>
              <a:ext uri="{FF2B5EF4-FFF2-40B4-BE49-F238E27FC236}">
                <a16:creationId xmlns:a16="http://schemas.microsoft.com/office/drawing/2014/main" id="{0C1378F8-6008-497D-9949-7C7B6B5D36F4}"/>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711103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Targets Towards the Nov.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729192" cy="4343400"/>
          </a:xfrm>
        </p:spPr>
        <p:txBody>
          <a:bodyPr/>
          <a:lstStyle/>
          <a:p>
            <a:pPr>
              <a:buFont typeface="Arial" panose="020B0604020202020204" pitchFamily="34" charset="0"/>
              <a:buChar char="•"/>
            </a:pPr>
            <a:r>
              <a:rPr lang="en-US" b="0" dirty="0"/>
              <a:t>Publish D7.0, Complete 10 days 3</a:t>
            </a:r>
            <a:r>
              <a:rPr lang="en-US" b="0" baseline="30000" dirty="0"/>
              <a:t>rd</a:t>
            </a:r>
            <a:r>
              <a:rPr lang="en-US" b="0" dirty="0"/>
              <a:t> SA recirculation ballot.</a:t>
            </a:r>
          </a:p>
          <a:p>
            <a:pPr>
              <a:buFont typeface="Arial" panose="020B0604020202020204" pitchFamily="34" charset="0"/>
              <a:buChar char="•"/>
            </a:pPr>
            <a:r>
              <a:rPr lang="en-US" b="0" dirty="0"/>
              <a:t>Resolve any comments received on D7.0.</a:t>
            </a:r>
          </a:p>
          <a:p>
            <a:pPr>
              <a:buFont typeface="Arial" panose="020B0604020202020204" pitchFamily="34" charset="0"/>
              <a:buChar char="•"/>
            </a:pPr>
            <a:r>
              <a:rPr lang="en-US" b="0" dirty="0"/>
              <a:t>Receive EC approval to forward D7.0 to </a:t>
            </a:r>
            <a:r>
              <a:rPr lang="en-US" b="0" dirty="0" err="1"/>
              <a:t>REVcom</a:t>
            </a:r>
            <a:r>
              <a:rPr lang="en-US" b="0" dirty="0"/>
              <a:t>.</a:t>
            </a:r>
          </a:p>
          <a:p>
            <a:pPr>
              <a:buFont typeface="Arial" panose="020B0604020202020204" pitchFamily="34" charset="0"/>
              <a:buChar char="•"/>
            </a:pPr>
            <a:endParaRPr lang="en-US" b="0" dirty="0"/>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DB5D38C0-18AF-4712-92A0-49A4B4B1116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4CB53C9-7AE8-4D97-A7B3-44895C64611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173EDDE1-FA12-4658-8CB3-0822FDDC82C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845036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a:t>
            </a:r>
          </a:p>
        </p:txBody>
      </p:sp>
      <p:sp>
        <p:nvSpPr>
          <p:cNvPr id="67" name="Rectangle 66">
            <a:extLst>
              <a:ext uri="{FF2B5EF4-FFF2-40B4-BE49-F238E27FC236}">
                <a16:creationId xmlns:a16="http://schemas.microsoft.com/office/drawing/2014/main" id="{881ACB5A-6D2D-42C6-B2AE-4BFB577DD4F7}"/>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8" name="Rectangle 67">
            <a:extLst>
              <a:ext uri="{FF2B5EF4-FFF2-40B4-BE49-F238E27FC236}">
                <a16:creationId xmlns:a16="http://schemas.microsoft.com/office/drawing/2014/main" id="{269995E8-B337-465C-BC3E-C29F8E5122F3}"/>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70" name="Rectangle 69">
            <a:extLst>
              <a:ext uri="{FF2B5EF4-FFF2-40B4-BE49-F238E27FC236}">
                <a16:creationId xmlns:a16="http://schemas.microsoft.com/office/drawing/2014/main" id="{2CA94F50-FB58-4281-B594-F7117EFDA7AF}"/>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72" name="Rectangle 71">
            <a:extLst>
              <a:ext uri="{FF2B5EF4-FFF2-40B4-BE49-F238E27FC236}">
                <a16:creationId xmlns:a16="http://schemas.microsoft.com/office/drawing/2014/main" id="{AEC2CC99-DF22-4C2C-AD7E-A27EF6A3B51E}"/>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78" name="Rectangle 77">
            <a:extLst>
              <a:ext uri="{FF2B5EF4-FFF2-40B4-BE49-F238E27FC236}">
                <a16:creationId xmlns:a16="http://schemas.microsoft.com/office/drawing/2014/main" id="{39C21AC5-EB79-4EF4-AD99-F8B62B9AA55A}"/>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A2272CA7-52B1-43E0-99EF-47855A05C404}"/>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4" name="Rectangle 83">
            <a:extLst>
              <a:ext uri="{FF2B5EF4-FFF2-40B4-BE49-F238E27FC236}">
                <a16:creationId xmlns:a16="http://schemas.microsoft.com/office/drawing/2014/main" id="{C6D05870-0877-43A2-9B86-C24A691157D6}"/>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5" name="Line 15">
            <a:extLst>
              <a:ext uri="{FF2B5EF4-FFF2-40B4-BE49-F238E27FC236}">
                <a16:creationId xmlns:a16="http://schemas.microsoft.com/office/drawing/2014/main" id="{106EB797-535C-4FA1-A217-FF1048B68F8E}"/>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4">
            <a:extLst>
              <a:ext uri="{FF2B5EF4-FFF2-40B4-BE49-F238E27FC236}">
                <a16:creationId xmlns:a16="http://schemas.microsoft.com/office/drawing/2014/main" id="{AC53454B-F63B-4872-95F0-69E45E3C28A2}"/>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1">
            <a:extLst>
              <a:ext uri="{FF2B5EF4-FFF2-40B4-BE49-F238E27FC236}">
                <a16:creationId xmlns:a16="http://schemas.microsoft.com/office/drawing/2014/main" id="{E3BF4876-50C1-4BA0-82EE-DB87507E969A}"/>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8F19D527-F954-4740-8C7C-05ADFECA7441}"/>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Line 15">
            <a:extLst>
              <a:ext uri="{FF2B5EF4-FFF2-40B4-BE49-F238E27FC236}">
                <a16:creationId xmlns:a16="http://schemas.microsoft.com/office/drawing/2014/main" id="{2138D799-CF27-4BA9-8391-A4537DAA45AB}"/>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90" name="Text Box 26">
            <a:extLst>
              <a:ext uri="{FF2B5EF4-FFF2-40B4-BE49-F238E27FC236}">
                <a16:creationId xmlns:a16="http://schemas.microsoft.com/office/drawing/2014/main" id="{F4B88D6E-418F-48D2-87E3-87A678B8A5F0}"/>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1" name="Text Box 24">
            <a:extLst>
              <a:ext uri="{FF2B5EF4-FFF2-40B4-BE49-F238E27FC236}">
                <a16:creationId xmlns:a16="http://schemas.microsoft.com/office/drawing/2014/main" id="{B2A9B293-00C0-43C2-AE53-0D33361A6D79}"/>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92" name="Straight Connector 91">
            <a:extLst>
              <a:ext uri="{FF2B5EF4-FFF2-40B4-BE49-F238E27FC236}">
                <a16:creationId xmlns:a16="http://schemas.microsoft.com/office/drawing/2014/main" id="{DA945A12-4E9A-46FF-936E-3C85A615CE3F}"/>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24">
            <a:extLst>
              <a:ext uri="{FF2B5EF4-FFF2-40B4-BE49-F238E27FC236}">
                <a16:creationId xmlns:a16="http://schemas.microsoft.com/office/drawing/2014/main" id="{BC5BA7B5-47D8-4458-AF58-065CFC29D92A}"/>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4" name="Rectangle 93">
            <a:extLst>
              <a:ext uri="{FF2B5EF4-FFF2-40B4-BE49-F238E27FC236}">
                <a16:creationId xmlns:a16="http://schemas.microsoft.com/office/drawing/2014/main" id="{6BF11573-B1E3-47BF-BE02-F11B7F29AD23}"/>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5" name="Oval Callout 93">
            <a:extLst>
              <a:ext uri="{FF2B5EF4-FFF2-40B4-BE49-F238E27FC236}">
                <a16:creationId xmlns:a16="http://schemas.microsoft.com/office/drawing/2014/main" id="{54C96871-0B1B-4A90-863E-F5E22AA840E0}"/>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6" name="Rectangle 95">
            <a:extLst>
              <a:ext uri="{FF2B5EF4-FFF2-40B4-BE49-F238E27FC236}">
                <a16:creationId xmlns:a16="http://schemas.microsoft.com/office/drawing/2014/main" id="{8B376BCE-7745-4901-84E6-029970539248}"/>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7" name="Oval Callout 93">
            <a:extLst>
              <a:ext uri="{FF2B5EF4-FFF2-40B4-BE49-F238E27FC236}">
                <a16:creationId xmlns:a16="http://schemas.microsoft.com/office/drawing/2014/main" id="{87037227-83C7-4BCB-B14F-31314B99D35D}"/>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8" name="Straight Connector 97">
            <a:extLst>
              <a:ext uri="{FF2B5EF4-FFF2-40B4-BE49-F238E27FC236}">
                <a16:creationId xmlns:a16="http://schemas.microsoft.com/office/drawing/2014/main" id="{370AF3A7-3652-4EE5-90F6-701F0B1BFC7B}"/>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Callout 93">
            <a:extLst>
              <a:ext uri="{FF2B5EF4-FFF2-40B4-BE49-F238E27FC236}">
                <a16:creationId xmlns:a16="http://schemas.microsoft.com/office/drawing/2014/main" id="{B29F41F9-79E2-4EB8-B770-1A41F2366EFC}"/>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0" name="Text Box 26">
            <a:extLst>
              <a:ext uri="{FF2B5EF4-FFF2-40B4-BE49-F238E27FC236}">
                <a16:creationId xmlns:a16="http://schemas.microsoft.com/office/drawing/2014/main" id="{06E87788-F02E-4902-851E-47896DE8FDE8}"/>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01" name="Text Box 26">
            <a:extLst>
              <a:ext uri="{FF2B5EF4-FFF2-40B4-BE49-F238E27FC236}">
                <a16:creationId xmlns:a16="http://schemas.microsoft.com/office/drawing/2014/main" id="{4D8DC4E9-A307-4702-BF12-6D2AC811974E}"/>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2" name="Text Box 29">
            <a:extLst>
              <a:ext uri="{FF2B5EF4-FFF2-40B4-BE49-F238E27FC236}">
                <a16:creationId xmlns:a16="http://schemas.microsoft.com/office/drawing/2014/main" id="{11235715-EFC7-4FCE-BB62-C472E51CBE76}"/>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3" name="Text Box 29">
            <a:extLst>
              <a:ext uri="{FF2B5EF4-FFF2-40B4-BE49-F238E27FC236}">
                <a16:creationId xmlns:a16="http://schemas.microsoft.com/office/drawing/2014/main" id="{1F323F67-9169-493A-834E-085985F5A439}"/>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4" name="Rectangle 103">
            <a:extLst>
              <a:ext uri="{FF2B5EF4-FFF2-40B4-BE49-F238E27FC236}">
                <a16:creationId xmlns:a16="http://schemas.microsoft.com/office/drawing/2014/main" id="{F30298A3-D067-42E1-9865-E26A18A616B0}"/>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5" name="Rectangle 104">
            <a:extLst>
              <a:ext uri="{FF2B5EF4-FFF2-40B4-BE49-F238E27FC236}">
                <a16:creationId xmlns:a16="http://schemas.microsoft.com/office/drawing/2014/main" id="{367DA328-78D1-4A46-B407-A58706A2360A}"/>
              </a:ext>
            </a:extLst>
          </p:cNvPr>
          <p:cNvSpPr/>
          <p:nvPr/>
        </p:nvSpPr>
        <p:spPr>
          <a:xfrm>
            <a:off x="8096838" y="3684682"/>
            <a:ext cx="498885" cy="242916"/>
          </a:xfrm>
          <a:prstGeom prst="rect">
            <a:avLst/>
          </a:prstGeom>
          <a:gradFill>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 Recirc 1</a:t>
            </a:r>
          </a:p>
        </p:txBody>
      </p:sp>
      <p:sp>
        <p:nvSpPr>
          <p:cNvPr id="106" name="Rectangle 105">
            <a:extLst>
              <a:ext uri="{FF2B5EF4-FFF2-40B4-BE49-F238E27FC236}">
                <a16:creationId xmlns:a16="http://schemas.microsoft.com/office/drawing/2014/main" id="{2C030BE2-9CD4-4FFD-B678-BBD5C2612A2A}"/>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07" name="Rectangle 106">
            <a:extLst>
              <a:ext uri="{FF2B5EF4-FFF2-40B4-BE49-F238E27FC236}">
                <a16:creationId xmlns:a16="http://schemas.microsoft.com/office/drawing/2014/main" id="{E3005F44-4447-48FB-9651-8F934125773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Initial SA</a:t>
            </a:r>
          </a:p>
        </p:txBody>
      </p:sp>
      <p:sp>
        <p:nvSpPr>
          <p:cNvPr id="108" name="Rectangle 107">
            <a:extLst>
              <a:ext uri="{FF2B5EF4-FFF2-40B4-BE49-F238E27FC236}">
                <a16:creationId xmlns:a16="http://schemas.microsoft.com/office/drawing/2014/main" id="{0FE0DDD1-BE4E-43BC-A1FE-80761FCF797E}"/>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09" name="Oval Callout 93">
            <a:extLst>
              <a:ext uri="{FF2B5EF4-FFF2-40B4-BE49-F238E27FC236}">
                <a16:creationId xmlns:a16="http://schemas.microsoft.com/office/drawing/2014/main" id="{CEEB82D0-1B59-4AE0-8AE7-AB315B3AA602}"/>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10" name="Oval Callout 93">
            <a:extLst>
              <a:ext uri="{FF2B5EF4-FFF2-40B4-BE49-F238E27FC236}">
                <a16:creationId xmlns:a16="http://schemas.microsoft.com/office/drawing/2014/main" id="{0152C10E-A9FF-4EC6-87C2-728F8FB3BE7D}"/>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Text Box 26">
            <a:extLst>
              <a:ext uri="{FF2B5EF4-FFF2-40B4-BE49-F238E27FC236}">
                <a16:creationId xmlns:a16="http://schemas.microsoft.com/office/drawing/2014/main" id="{00E430D6-8064-441A-BF52-9C7E4FAE5EFA}"/>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12" name="Rectangle 111">
            <a:extLst>
              <a:ext uri="{FF2B5EF4-FFF2-40B4-BE49-F238E27FC236}">
                <a16:creationId xmlns:a16="http://schemas.microsoft.com/office/drawing/2014/main" id="{B6B074CF-8BB5-4A74-A6E4-E9FD3A0BAA61}"/>
              </a:ext>
            </a:extLst>
          </p:cNvPr>
          <p:cNvSpPr/>
          <p:nvPr/>
        </p:nvSpPr>
        <p:spPr>
          <a:xfrm>
            <a:off x="8572047" y="3685831"/>
            <a:ext cx="469140" cy="24176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Recirc 2</a:t>
            </a:r>
          </a:p>
        </p:txBody>
      </p:sp>
      <p:sp>
        <p:nvSpPr>
          <p:cNvPr id="113" name="Isosceles Triangle 112">
            <a:extLst>
              <a:ext uri="{FF2B5EF4-FFF2-40B4-BE49-F238E27FC236}">
                <a16:creationId xmlns:a16="http://schemas.microsoft.com/office/drawing/2014/main" id="{5E1DB68F-0BD3-4693-95F6-096D4C37719B}"/>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4" name="Isosceles Triangle 113">
            <a:extLst>
              <a:ext uri="{FF2B5EF4-FFF2-40B4-BE49-F238E27FC236}">
                <a16:creationId xmlns:a16="http://schemas.microsoft.com/office/drawing/2014/main" id="{1BFFAA5F-8189-4250-83B7-84ACB442522B}"/>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5" name="Isosceles Triangle 114">
            <a:extLst>
              <a:ext uri="{FF2B5EF4-FFF2-40B4-BE49-F238E27FC236}">
                <a16:creationId xmlns:a16="http://schemas.microsoft.com/office/drawing/2014/main" id="{AFE65812-5FBD-4F9B-A7B5-1D2B5E63B17F}"/>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6" name="Isosceles Triangle 115">
            <a:extLst>
              <a:ext uri="{FF2B5EF4-FFF2-40B4-BE49-F238E27FC236}">
                <a16:creationId xmlns:a16="http://schemas.microsoft.com/office/drawing/2014/main" id="{ACDB2EA4-425A-49A3-B129-B376D51ECD0E}"/>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7" name="Isosceles Triangle 116">
            <a:extLst>
              <a:ext uri="{FF2B5EF4-FFF2-40B4-BE49-F238E27FC236}">
                <a16:creationId xmlns:a16="http://schemas.microsoft.com/office/drawing/2014/main" id="{BF341DDE-28E9-41BA-B84C-3363318C5A91}"/>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8" name="Isosceles Triangle 117">
            <a:extLst>
              <a:ext uri="{FF2B5EF4-FFF2-40B4-BE49-F238E27FC236}">
                <a16:creationId xmlns:a16="http://schemas.microsoft.com/office/drawing/2014/main" id="{9C0976F0-48B8-4202-9BA0-61C67C7C65B4}"/>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19" name="Isosceles Triangle 118">
            <a:extLst>
              <a:ext uri="{FF2B5EF4-FFF2-40B4-BE49-F238E27FC236}">
                <a16:creationId xmlns:a16="http://schemas.microsoft.com/office/drawing/2014/main" id="{5A2B05C7-D4EB-4413-AB0A-CE51F03D6988}"/>
              </a:ext>
            </a:extLst>
          </p:cNvPr>
          <p:cNvSpPr>
            <a:spLocks noChangeArrowheads="1"/>
          </p:cNvSpPr>
          <p:nvPr/>
        </p:nvSpPr>
        <p:spPr bwMode="auto">
          <a:xfrm>
            <a:off x="9768432"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0" name="Text Box 26">
            <a:extLst>
              <a:ext uri="{FF2B5EF4-FFF2-40B4-BE49-F238E27FC236}">
                <a16:creationId xmlns:a16="http://schemas.microsoft.com/office/drawing/2014/main" id="{F4FCAE33-2763-4903-A81F-D9A782055592}"/>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21" name="Text Box 26">
            <a:extLst>
              <a:ext uri="{FF2B5EF4-FFF2-40B4-BE49-F238E27FC236}">
                <a16:creationId xmlns:a16="http://schemas.microsoft.com/office/drawing/2014/main" id="{46849EDD-91C2-45B7-9F94-C95039C016C1}"/>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122" name="Isosceles Triangle 121">
            <a:extLst>
              <a:ext uri="{FF2B5EF4-FFF2-40B4-BE49-F238E27FC236}">
                <a16:creationId xmlns:a16="http://schemas.microsoft.com/office/drawing/2014/main" id="{EB820437-156E-44F3-933A-2125D2BCE0A8}"/>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3" name="Text Box 26">
            <a:extLst>
              <a:ext uri="{FF2B5EF4-FFF2-40B4-BE49-F238E27FC236}">
                <a16:creationId xmlns:a16="http://schemas.microsoft.com/office/drawing/2014/main" id="{9E850598-B5A9-435D-8961-086D1241F775}"/>
              </a:ext>
            </a:extLst>
          </p:cNvPr>
          <p:cNvSpPr txBox="1">
            <a:spLocks noChangeArrowheads="1"/>
          </p:cNvSpPr>
          <p:nvPr/>
        </p:nvSpPr>
        <p:spPr bwMode="auto">
          <a:xfrm flipH="1">
            <a:off x="8585984" y="2527228"/>
            <a:ext cx="88714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09-22</a:t>
            </a:r>
          </a:p>
        </p:txBody>
      </p:sp>
      <p:cxnSp>
        <p:nvCxnSpPr>
          <p:cNvPr id="124" name="Straight Connector 123">
            <a:extLst>
              <a:ext uri="{FF2B5EF4-FFF2-40B4-BE49-F238E27FC236}">
                <a16:creationId xmlns:a16="http://schemas.microsoft.com/office/drawing/2014/main" id="{A2044403-71C0-4820-A3D1-8EE49AE49245}"/>
              </a:ext>
            </a:extLst>
          </p:cNvPr>
          <p:cNvCxnSpPr>
            <a:cxnSpLocks/>
          </p:cNvCxnSpPr>
          <p:nvPr/>
        </p:nvCxnSpPr>
        <p:spPr bwMode="auto">
          <a:xfrm flipV="1">
            <a:off x="7253951" y="3979958"/>
            <a:ext cx="828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Isosceles Triangle 124">
            <a:extLst>
              <a:ext uri="{FF2B5EF4-FFF2-40B4-BE49-F238E27FC236}">
                <a16:creationId xmlns:a16="http://schemas.microsoft.com/office/drawing/2014/main" id="{35E762AF-73F5-4137-A3E5-731CD1B1AC62}"/>
              </a:ext>
            </a:extLst>
          </p:cNvPr>
          <p:cNvSpPr>
            <a:spLocks noChangeArrowheads="1"/>
          </p:cNvSpPr>
          <p:nvPr/>
        </p:nvSpPr>
        <p:spPr bwMode="auto">
          <a:xfrm>
            <a:off x="8000762" y="2256315"/>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6" name="Isosceles Triangle 125">
            <a:extLst>
              <a:ext uri="{FF2B5EF4-FFF2-40B4-BE49-F238E27FC236}">
                <a16:creationId xmlns:a16="http://schemas.microsoft.com/office/drawing/2014/main" id="{D19C965E-E2BB-41A5-B1CD-2920DA6AB26C}"/>
              </a:ext>
            </a:extLst>
          </p:cNvPr>
          <p:cNvSpPr>
            <a:spLocks noChangeArrowheads="1"/>
          </p:cNvSpPr>
          <p:nvPr/>
        </p:nvSpPr>
        <p:spPr bwMode="auto">
          <a:xfrm>
            <a:off x="8925232" y="2272925"/>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7" name="Isosceles Triangle 126">
            <a:extLst>
              <a:ext uri="{FF2B5EF4-FFF2-40B4-BE49-F238E27FC236}">
                <a16:creationId xmlns:a16="http://schemas.microsoft.com/office/drawing/2014/main" id="{3DEFAF7C-3F69-46D2-92F6-FC4A8B9F72A2}"/>
              </a:ext>
            </a:extLst>
          </p:cNvPr>
          <p:cNvSpPr>
            <a:spLocks noChangeArrowheads="1"/>
          </p:cNvSpPr>
          <p:nvPr/>
        </p:nvSpPr>
        <p:spPr bwMode="auto">
          <a:xfrm>
            <a:off x="8424356" y="2858082"/>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cxnSp>
        <p:nvCxnSpPr>
          <p:cNvPr id="128" name="Straight Connector 127">
            <a:extLst>
              <a:ext uri="{FF2B5EF4-FFF2-40B4-BE49-F238E27FC236}">
                <a16:creationId xmlns:a16="http://schemas.microsoft.com/office/drawing/2014/main" id="{99F91A2A-2BC7-4734-8D76-8D2EB87031F3}"/>
              </a:ext>
            </a:extLst>
          </p:cNvPr>
          <p:cNvCxnSpPr>
            <a:cxnSpLocks/>
          </p:cNvCxnSpPr>
          <p:nvPr/>
        </p:nvCxnSpPr>
        <p:spPr bwMode="auto">
          <a:xfrm flipV="1">
            <a:off x="8136906" y="3980624"/>
            <a:ext cx="43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Rectangle 128">
            <a:extLst>
              <a:ext uri="{FF2B5EF4-FFF2-40B4-BE49-F238E27FC236}">
                <a16:creationId xmlns:a16="http://schemas.microsoft.com/office/drawing/2014/main" id="{5C37034F-67C2-4F75-8BBD-833A54DA5D74}"/>
              </a:ext>
            </a:extLst>
          </p:cNvPr>
          <p:cNvSpPr/>
          <p:nvPr/>
        </p:nvSpPr>
        <p:spPr>
          <a:xfrm>
            <a:off x="9034173" y="3696411"/>
            <a:ext cx="469140" cy="25053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a:solidFill>
                  <a:schemeClr val="tx1"/>
                </a:solidFill>
              </a:rPr>
              <a:t>Clean</a:t>
            </a:r>
          </a:p>
        </p:txBody>
      </p:sp>
      <p:cxnSp>
        <p:nvCxnSpPr>
          <p:cNvPr id="130" name="Straight Connector 129">
            <a:extLst>
              <a:ext uri="{FF2B5EF4-FFF2-40B4-BE49-F238E27FC236}">
                <a16:creationId xmlns:a16="http://schemas.microsoft.com/office/drawing/2014/main" id="{A89C0573-D743-4596-A59B-676523889CA6}"/>
              </a:ext>
            </a:extLst>
          </p:cNvPr>
          <p:cNvCxnSpPr>
            <a:cxnSpLocks/>
          </p:cNvCxnSpPr>
          <p:nvPr/>
        </p:nvCxnSpPr>
        <p:spPr bwMode="auto">
          <a:xfrm flipV="1">
            <a:off x="8604291" y="3980624"/>
            <a:ext cx="43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Rectangle 130">
            <a:extLst>
              <a:ext uri="{FF2B5EF4-FFF2-40B4-BE49-F238E27FC236}">
                <a16:creationId xmlns:a16="http://schemas.microsoft.com/office/drawing/2014/main" id="{A95F08B4-E76E-435E-9832-A318871E30AE}"/>
              </a:ext>
            </a:extLst>
          </p:cNvPr>
          <p:cNvSpPr/>
          <p:nvPr/>
        </p:nvSpPr>
        <p:spPr>
          <a:xfrm>
            <a:off x="9412519" y="3696411"/>
            <a:ext cx="469140" cy="249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3" name="Footer Placeholder 2">
            <a:extLst>
              <a:ext uri="{FF2B5EF4-FFF2-40B4-BE49-F238E27FC236}">
                <a16:creationId xmlns:a16="http://schemas.microsoft.com/office/drawing/2014/main" id="{18748EE9-2806-493E-8E76-FBC7BA6D508A}"/>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509798F8-57B2-4EA5-B2DB-7E07C8E1081F}"/>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11C73984-A420-4FD4-B180-0191F5FB057E}"/>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33109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CD33E547-9AB0-4100-842B-BEDE372A5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A2CB-3018-47EE-91A2-AAEE5520AAAD}"/>
              </a:ext>
            </a:extLst>
          </p:cNvPr>
          <p:cNvSpPr>
            <a:spLocks noGrp="1"/>
          </p:cNvSpPr>
          <p:nvPr>
            <p:ph type="title"/>
          </p:nvPr>
        </p:nvSpPr>
        <p:spPr/>
        <p:txBody>
          <a:bodyPr/>
          <a:lstStyle/>
          <a:p>
            <a:r>
              <a:rPr lang="en-US" dirty="0"/>
              <a:t>Scheduled </a:t>
            </a:r>
            <a:r>
              <a:rPr lang="en-US" dirty="0" err="1"/>
              <a:t>TGaz</a:t>
            </a:r>
            <a:r>
              <a:rPr lang="en-US" dirty="0"/>
              <a:t> CRC telecons</a:t>
            </a:r>
          </a:p>
        </p:txBody>
      </p:sp>
      <p:sp>
        <p:nvSpPr>
          <p:cNvPr id="3" name="Content Placeholder 2">
            <a:extLst>
              <a:ext uri="{FF2B5EF4-FFF2-40B4-BE49-F238E27FC236}">
                <a16:creationId xmlns:a16="http://schemas.microsoft.com/office/drawing/2014/main" id="{22003A29-58F8-4353-9747-8380F17EEAEE}"/>
              </a:ext>
            </a:extLst>
          </p:cNvPr>
          <p:cNvSpPr>
            <a:spLocks noGrp="1"/>
          </p:cNvSpPr>
          <p:nvPr>
            <p:ph idx="1"/>
          </p:nvPr>
        </p:nvSpPr>
        <p:spPr>
          <a:xfrm>
            <a:off x="1199456" y="1981201"/>
            <a:ext cx="10657183" cy="4113213"/>
          </a:xfrm>
        </p:spPr>
        <p:txBody>
          <a:bodyPr/>
          <a:lstStyle/>
          <a:p>
            <a:pPr>
              <a:buFont typeface="Arial" panose="020B0604020202020204" pitchFamily="34" charset="0"/>
              <a:buChar char="•"/>
            </a:pPr>
            <a:r>
              <a:rPr lang="en-US" b="0" dirty="0"/>
              <a:t>Mon. Oct. 3</a:t>
            </a:r>
            <a:r>
              <a:rPr lang="en-US" b="0" baseline="30000" dirty="0"/>
              <a:t>rd</a:t>
            </a:r>
            <a:r>
              <a:rPr lang="en-US" b="0" dirty="0"/>
              <a:t> noon ET - review comment (if any) coming from 3</a:t>
            </a:r>
            <a:r>
              <a:rPr lang="en-US" b="0" baseline="30000" dirty="0"/>
              <a:t>rd</a:t>
            </a:r>
            <a:r>
              <a:rPr lang="en-US" b="0" dirty="0"/>
              <a:t> SA recirc.</a:t>
            </a:r>
          </a:p>
        </p:txBody>
      </p:sp>
      <p:sp>
        <p:nvSpPr>
          <p:cNvPr id="7" name="Footer Placeholder 6">
            <a:extLst>
              <a:ext uri="{FF2B5EF4-FFF2-40B4-BE49-F238E27FC236}">
                <a16:creationId xmlns:a16="http://schemas.microsoft.com/office/drawing/2014/main" id="{9A9EEFD4-C842-4025-A111-FB3828D7BDB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C1DEDE6-2901-476E-BEB3-6DD53109780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7E62B6F7-236D-4005-8E7D-7DDC903C6FC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84273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September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0248"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91471CB-712E-4A22-8662-366040280C79}"/>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7F54465D-F09C-4C10-9508-322C117546F9}"/>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3BB05206-A0F1-4813-9F96-C97E91F653FE}"/>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513786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September 2022 session.</a:t>
            </a:r>
          </a:p>
        </p:txBody>
      </p:sp>
      <p:sp>
        <p:nvSpPr>
          <p:cNvPr id="2" name="Footer Placeholder 1">
            <a:extLst>
              <a:ext uri="{FF2B5EF4-FFF2-40B4-BE49-F238E27FC236}">
                <a16:creationId xmlns:a16="http://schemas.microsoft.com/office/drawing/2014/main" id="{24A0B8DA-0DE5-4C3D-98C2-49224AFA08D1}"/>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EE38C34-0B12-4945-ACCE-BDE7BF42D7B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77494C4E-E776-49EC-AA8E-D0EB75A4F50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147495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September 2022 session</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against Draft 3.0 (65 comments in total)</a:t>
            </a:r>
          </a:p>
          <a:p>
            <a:pPr marL="1200150" lvl="2" indent="-342900">
              <a:buFont typeface="Arial" panose="020B0604020202020204" pitchFamily="34" charset="0"/>
              <a:buChar char="•"/>
              <a:defRPr/>
            </a:pPr>
            <a:r>
              <a:rPr lang="en-GB" altLang="en-US" dirty="0"/>
              <a:t>30 Editorial</a:t>
            </a:r>
          </a:p>
          <a:p>
            <a:pPr marL="1200150" lvl="2" indent="-342900">
              <a:buFont typeface="Arial" panose="020B0604020202020204" pitchFamily="34" charset="0"/>
              <a:buChar char="•"/>
              <a:defRPr/>
            </a:pPr>
            <a:r>
              <a:rPr lang="en-GB" altLang="en-US" dirty="0"/>
              <a:t>21 Technical</a:t>
            </a:r>
          </a:p>
          <a:p>
            <a:pPr marL="1200150" lvl="2" indent="-342900">
              <a:buFont typeface="Arial" panose="020B0604020202020204" pitchFamily="34" charset="0"/>
              <a:buChar char="•"/>
              <a:defRPr/>
            </a:pPr>
            <a:r>
              <a:rPr lang="en-GB" altLang="en-US" dirty="0"/>
              <a:t>14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 (doc. 11-22/1498r6)</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for D4.0</a:t>
            </a:r>
          </a:p>
          <a:p>
            <a:pPr marL="800100" lvl="1" indent="-342900">
              <a:buFont typeface="Arial" panose="020B0604020202020204" pitchFamily="34" charset="0"/>
              <a:buChar char="•"/>
              <a:defRPr/>
            </a:pPr>
            <a:r>
              <a:rPr lang="en-GB" altLang="en-US" dirty="0"/>
              <a:t>Motion to start conditional SA ballot once D4.0 WG ballot recirculation finished</a:t>
            </a:r>
          </a:p>
          <a:p>
            <a:pPr marL="800100" lvl="1" indent="-342900">
              <a:buFont typeface="Arial" panose="020B0604020202020204" pitchFamily="34" charset="0"/>
              <a:buChar char="•"/>
              <a:defRPr/>
            </a:pPr>
            <a:r>
              <a:rPr lang="en-GB" altLang="en-US" dirty="0"/>
              <a:t>Motion to approve the EC report for P802.11bb</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11-22/1314r2.</a:t>
            </a:r>
          </a:p>
          <a:p>
            <a:pPr marL="457200" lvl="1" indent="0">
              <a:buFontTx/>
              <a:buNone/>
              <a:defRPr/>
            </a:pPr>
            <a:r>
              <a:rPr lang="en-US" altLang="en-US" b="1" dirty="0"/>
              <a:t>Minutes of the meeting are available in doc. 11-22/1629r0.</a:t>
            </a:r>
          </a:p>
        </p:txBody>
      </p:sp>
      <p:sp>
        <p:nvSpPr>
          <p:cNvPr id="7" name="Footer Placeholder 6">
            <a:extLst>
              <a:ext uri="{FF2B5EF4-FFF2-40B4-BE49-F238E27FC236}">
                <a16:creationId xmlns:a16="http://schemas.microsoft.com/office/drawing/2014/main" id="{770F52E8-5E4D-4C7A-B18F-B278FDF8BA76}"/>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BD4D10C4-D056-415D-B515-62E5BBCD241A}"/>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8C45EBCE-84A6-4F23-9009-E9A27DB8A87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49916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0" y="1628800"/>
            <a:ext cx="5388589" cy="4695800"/>
          </a:xfrm>
        </p:spPr>
        <p:txBody>
          <a:bodyPr/>
          <a:lstStyle/>
          <a:p>
            <a:pPr marL="800100" lvl="1" indent="-342900">
              <a:buFont typeface="Arial" panose="020B0604020202020204" pitchFamily="34" charset="0"/>
              <a:buChar char="•"/>
              <a:defRPr/>
            </a:pPr>
            <a:r>
              <a:rPr lang="en-GB" altLang="en-US" sz="2400" dirty="0"/>
              <a:t>D4.0 WG LB recirculation release</a:t>
            </a:r>
            <a:br>
              <a:rPr lang="en-GB" altLang="en-US" sz="2400" dirty="0"/>
            </a:br>
            <a:r>
              <a:rPr lang="en-GB" altLang="en-US" sz="2400" b="1" dirty="0"/>
              <a:t>16 Sept.</a:t>
            </a:r>
          </a:p>
          <a:p>
            <a:pPr marL="800100" lvl="1" indent="-342900">
              <a:buFont typeface="Arial" panose="020B0604020202020204" pitchFamily="34" charset="0"/>
              <a:buChar char="•"/>
              <a:defRPr/>
            </a:pPr>
            <a:r>
              <a:rPr lang="en-GB" altLang="en-US" sz="2400" dirty="0"/>
              <a:t>Comment resolution against D4.0</a:t>
            </a:r>
          </a:p>
          <a:p>
            <a:pPr marL="800100" lvl="1" indent="-342900">
              <a:buFont typeface="Arial" panose="020B0604020202020204" pitchFamily="34" charset="0"/>
              <a:buChar char="•"/>
              <a:defRPr/>
            </a:pPr>
            <a:r>
              <a:rPr lang="en-GB" altLang="en-US" sz="2400" dirty="0"/>
              <a:t>EC SA ballot approval</a:t>
            </a:r>
            <a:br>
              <a:rPr lang="en-GB" altLang="en-US" sz="2400" dirty="0"/>
            </a:br>
            <a:r>
              <a:rPr lang="en-GB" altLang="en-US" sz="2400" b="1" dirty="0"/>
              <a:t>4 Oct.</a:t>
            </a:r>
            <a:r>
              <a:rPr lang="en-GB" altLang="en-US" sz="2400" dirty="0"/>
              <a:t> </a:t>
            </a:r>
          </a:p>
          <a:p>
            <a:pPr marL="800100" lvl="1" indent="-342900">
              <a:buFont typeface="Arial" panose="020B0604020202020204" pitchFamily="34" charset="0"/>
              <a:buChar char="•"/>
              <a:defRPr/>
            </a:pPr>
            <a:r>
              <a:rPr lang="en-GB" altLang="en-US" sz="2400" dirty="0"/>
              <a:t>Additional recirculation if needed</a:t>
            </a:r>
            <a:br>
              <a:rPr lang="en-GB" altLang="en-US" sz="2400" dirty="0"/>
            </a:br>
            <a:r>
              <a:rPr lang="en-GB" altLang="en-US" sz="2400" b="1" dirty="0"/>
              <a:t>5 Oct.</a:t>
            </a:r>
          </a:p>
          <a:p>
            <a:pPr marL="800100" lvl="1" indent="-342900">
              <a:buFont typeface="Arial" panose="020B0604020202020204" pitchFamily="34" charset="0"/>
              <a:buChar char="•"/>
              <a:defRPr/>
            </a:pPr>
            <a:r>
              <a:rPr lang="en-GB" altLang="en-US" sz="2400" dirty="0"/>
              <a:t>First SA ballot start</a:t>
            </a:r>
            <a:br>
              <a:rPr lang="en-GB" altLang="en-US" sz="2400" dirty="0"/>
            </a:br>
            <a:r>
              <a:rPr lang="en-GB" altLang="en-US" sz="2400" dirty="0"/>
              <a:t>by </a:t>
            </a:r>
            <a:r>
              <a:rPr lang="en-GB" altLang="en-US" sz="2400" b="1" dirty="0"/>
              <a:t>15 Oct. </a:t>
            </a:r>
          </a:p>
          <a:p>
            <a:pPr marL="800100" lvl="1" indent="-342900">
              <a:buFont typeface="Arial" panose="020B0604020202020204" pitchFamily="34" charset="0"/>
              <a:buChar char="•"/>
              <a:defRPr/>
            </a:pPr>
            <a:r>
              <a:rPr lang="en-GB" altLang="en-US" sz="2400" b="1" dirty="0"/>
              <a:t>SA ballot comment resolution in Nov.’22</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Tue., 4 Oct. at 9:00 ET (15:00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D4.0 comments</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Wed., 5 Oct. at 09:00 ET (15:00 CET) for 2h</a:t>
            </a:r>
          </a:p>
          <a:p>
            <a:pPr marL="1657350" lvl="3" indent="-342900">
              <a:buFont typeface="Arial" panose="020B0604020202020204" pitchFamily="34" charset="0"/>
              <a:buChar char="•"/>
              <a:defRPr/>
            </a:pPr>
            <a:r>
              <a:rPr lang="en-GB" altLang="en-US" sz="2000" dirty="0">
                <a:solidFill>
                  <a:schemeClr val="tx1"/>
                </a:solidFill>
              </a:rPr>
              <a:t>Motion for </a:t>
            </a:r>
            <a:r>
              <a:rPr lang="en-GB" altLang="en-US" sz="2000" dirty="0" err="1">
                <a:solidFill>
                  <a:schemeClr val="tx1"/>
                </a:solidFill>
              </a:rPr>
              <a:t>TGbb</a:t>
            </a:r>
            <a:r>
              <a:rPr lang="en-GB" altLang="en-US" sz="2000" dirty="0">
                <a:solidFill>
                  <a:schemeClr val="tx1"/>
                </a:solidFill>
              </a:rPr>
              <a:t> recirculation if needed</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74C748B9-68FF-4A1D-B1F1-83AFB1BB5C9B}"/>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0BD00CD2-8DFE-423B-B5FE-EC59771AF1BE}"/>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940FB8AB-D3F3-43A0-BFBA-0E374564AEE2}"/>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385497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2022-09-15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1272"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54363F3-500B-4A04-B305-85458CB928F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8F5C392-854C-4F56-AA6B-71E501A2E13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B4FBB34D-1C0D-4252-B037-CF5A7A260F9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158961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September 2022.</a:t>
            </a:r>
          </a:p>
        </p:txBody>
      </p:sp>
      <p:sp>
        <p:nvSpPr>
          <p:cNvPr id="2" name="Footer Placeholder 1">
            <a:extLst>
              <a:ext uri="{FF2B5EF4-FFF2-40B4-BE49-F238E27FC236}">
                <a16:creationId xmlns:a16="http://schemas.microsoft.com/office/drawing/2014/main" id="{E423BB4F-7C8B-4A2C-98DA-B479D705E32E}"/>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6FD01A9-416D-4287-8430-1D05BE08085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C7C17A0E-6CEC-4F08-A4F8-EACCA35EFFB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901857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all comments received from LB268</a:t>
            </a:r>
          </a:p>
          <a:p>
            <a:pPr marL="380990" indent="-380990">
              <a:buFont typeface="Arial" panose="020B0604020202020204" pitchFamily="34" charset="0"/>
              <a:buChar char="•"/>
            </a:pPr>
            <a:r>
              <a:rPr lang="en-US" sz="1867" dirty="0">
                <a:solidFill>
                  <a:schemeClr val="tx1"/>
                </a:solidFill>
              </a:rPr>
              <a:t>Approve report to EC on requesting unconditional approval for SA Ballot</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Goals achieved !</a:t>
            </a:r>
          </a:p>
          <a:p>
            <a:pPr marL="380990" indent="-380990">
              <a:buFont typeface="Arial" panose="020B0604020202020204" pitchFamily="34" charset="0"/>
              <a:buChar char="•"/>
            </a:pP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Reviewed timeline</a:t>
            </a:r>
          </a:p>
          <a:p>
            <a:pPr marL="380990" indent="-380990">
              <a:buFont typeface="Arial" panose="020B0604020202020204" pitchFamily="34" charset="0"/>
              <a:buChar char="•"/>
            </a:pPr>
            <a:r>
              <a:rPr lang="en-US" sz="1867" dirty="0">
                <a:solidFill>
                  <a:schemeClr val="tx1"/>
                </a:solidFill>
              </a:rPr>
              <a:t>Passed motions to</a:t>
            </a:r>
          </a:p>
          <a:p>
            <a:pPr marL="781031" lvl="1" indent="-380990">
              <a:buFont typeface="Arial" panose="020B0604020202020204" pitchFamily="34" charset="0"/>
              <a:buChar char="•"/>
            </a:pPr>
            <a:r>
              <a:rPr lang="en-US" sz="1467" dirty="0">
                <a:solidFill>
                  <a:schemeClr val="tx1"/>
                </a:solidFill>
              </a:rPr>
              <a:t>Approve report to the EC for unconditionally moving forward to SA Ballot</a:t>
            </a:r>
          </a:p>
          <a:p>
            <a:pPr marL="781031" lvl="1" indent="-380990">
              <a:buFont typeface="Arial" panose="020B0604020202020204" pitchFamily="34" charset="0"/>
              <a:buChar char="•"/>
            </a:pPr>
            <a:r>
              <a:rPr lang="en-US" sz="1467" dirty="0">
                <a:solidFill>
                  <a:schemeClr val="tx1"/>
                </a:solidFill>
              </a:rPr>
              <a:t>Reaffirm  the </a:t>
            </a:r>
            <a:r>
              <a:rPr lang="en-US" sz="1467" dirty="0" err="1">
                <a:solidFill>
                  <a:schemeClr val="tx1"/>
                </a:solidFill>
              </a:rPr>
              <a:t>TGbc</a:t>
            </a:r>
            <a:r>
              <a:rPr lang="en-US" sz="1467" dirty="0">
                <a:solidFill>
                  <a:schemeClr val="tx1"/>
                </a:solidFill>
              </a:rPr>
              <a:t> CSD</a:t>
            </a:r>
          </a:p>
          <a:p>
            <a:pPr marL="781031" lvl="1" indent="-380990">
              <a:buFont typeface="Arial" panose="020B0604020202020204" pitchFamily="34" charset="0"/>
              <a:buChar char="•"/>
            </a:pPr>
            <a:r>
              <a:rPr lang="en-US" sz="1467" dirty="0">
                <a:solidFill>
                  <a:schemeClr val="tx1"/>
                </a:solidFill>
              </a:rPr>
              <a:t>Note:  </a:t>
            </a:r>
            <a:r>
              <a:rPr lang="en-US" sz="1467" dirty="0" err="1">
                <a:solidFill>
                  <a:schemeClr val="tx1"/>
                </a:solidFill>
              </a:rPr>
              <a:t>TGbc</a:t>
            </a:r>
            <a:r>
              <a:rPr lang="en-US" sz="1467" dirty="0">
                <a:solidFill>
                  <a:schemeClr val="tx1"/>
                </a:solidFill>
              </a:rPr>
              <a:t> does not change the </a:t>
            </a:r>
            <a:r>
              <a:rPr lang="en-US" sz="1467" dirty="0" err="1">
                <a:solidFill>
                  <a:schemeClr val="tx1"/>
                </a:solidFill>
              </a:rPr>
              <a:t>Phy</a:t>
            </a:r>
            <a:r>
              <a:rPr lang="en-US" sz="1467" dirty="0">
                <a:solidFill>
                  <a:schemeClr val="tx1"/>
                </a:solidFill>
              </a:rPr>
              <a:t> and does not have a CAD; no reaffirmation required</a:t>
            </a:r>
          </a:p>
        </p:txBody>
      </p:sp>
      <p:sp>
        <p:nvSpPr>
          <p:cNvPr id="7" name="Footer Placeholder 6">
            <a:extLst>
              <a:ext uri="{FF2B5EF4-FFF2-40B4-BE49-F238E27FC236}">
                <a16:creationId xmlns:a16="http://schemas.microsoft.com/office/drawing/2014/main" id="{51CA7247-EB7A-4FEB-BEE6-20D43B24D00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158B651-0BE6-42E4-B92C-18629CE04643}"/>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B894BC3B-987D-4400-B0FC-BE77F88FF910}"/>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4270632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(revised)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a:t>
            </a:r>
            <a:r>
              <a:rPr lang="en-US" altLang="en-US" sz="1467" dirty="0">
                <a:solidFill>
                  <a:schemeClr val="tx1"/>
                </a:solidFill>
                <a:highlight>
                  <a:srgbClr val="FFFF00"/>
                </a:highlight>
              </a:rPr>
              <a:t>WG request EC for unconditional approval to forward</a:t>
            </a:r>
          </a:p>
          <a:p>
            <a:pPr marL="0" indent="0">
              <a:lnSpc>
                <a:spcPct val="80000"/>
              </a:lnSpc>
            </a:pPr>
            <a:r>
              <a:rPr lang="en-US" altLang="en-US" sz="1467" dirty="0">
                <a:solidFill>
                  <a:schemeClr val="tx1"/>
                </a:solidFill>
                <a:highlight>
                  <a:srgbClr val="FFFF00"/>
                </a:highlight>
              </a:rPr>
              <a:t>					draft D4.0 to SA ballot</a:t>
            </a:r>
          </a:p>
          <a:p>
            <a:pPr marL="0" indent="0">
              <a:lnSpc>
                <a:spcPct val="80000"/>
              </a:lnSpc>
            </a:pPr>
            <a:r>
              <a:rPr lang="en-US" altLang="en-US" sz="1467" dirty="0">
                <a:solidFill>
                  <a:schemeClr val="tx1"/>
                </a:solidFill>
                <a:highlight>
                  <a:srgbClr val="FFFF00"/>
                </a:highlight>
              </a:rPr>
              <a:t>Oct 4</a:t>
            </a:r>
            <a:r>
              <a:rPr lang="en-US" altLang="en-US" sz="1467" baseline="30000" dirty="0">
                <a:solidFill>
                  <a:schemeClr val="tx1"/>
                </a:solidFill>
                <a:highlight>
                  <a:srgbClr val="FFFF00"/>
                </a:highlight>
              </a:rPr>
              <a:t>th</a:t>
            </a:r>
            <a:r>
              <a:rPr lang="en-US" altLang="en-US" sz="1467" dirty="0">
                <a:solidFill>
                  <a:schemeClr val="tx1"/>
                </a:solidFill>
                <a:highlight>
                  <a:srgbClr val="FFFF00"/>
                </a:highlight>
              </a:rPr>
              <a:t> EC telco		EC approval to go to SA Ballot (unconditional)</a:t>
            </a:r>
          </a:p>
          <a:p>
            <a:pPr marL="0" indent="0">
              <a:lnSpc>
                <a:spcPct val="80000"/>
              </a:lnSpc>
            </a:pPr>
            <a:r>
              <a:rPr lang="en-US" altLang="en-US" sz="1467" dirty="0">
                <a:solidFill>
                  <a:schemeClr val="tx1"/>
                </a:solidFill>
                <a:highlight>
                  <a:srgbClr val="FFFF00"/>
                </a:highlight>
              </a:rPr>
              <a:t>Oct. 6</a:t>
            </a:r>
            <a:r>
              <a:rPr lang="en-US" altLang="en-US" sz="1467" baseline="30000" dirty="0">
                <a:solidFill>
                  <a:schemeClr val="tx1"/>
                </a:solidFill>
                <a:highlight>
                  <a:srgbClr val="FFFF00"/>
                </a:highlight>
              </a:rPr>
              <a:t>th</a:t>
            </a:r>
            <a:r>
              <a:rPr lang="en-US" altLang="en-US" sz="1467" dirty="0">
                <a:solidFill>
                  <a:schemeClr val="tx1"/>
                </a:solidFill>
                <a:highlight>
                  <a:srgbClr val="FFFF00"/>
                </a:highlight>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highlight>
                  <a:srgbClr val="FFFF00"/>
                </a:highlight>
              </a:rPr>
              <a:t>December</a:t>
            </a:r>
            <a:r>
              <a:rPr lang="en-US" altLang="en-US" sz="1467" dirty="0">
                <a:solidFill>
                  <a:schemeClr val="tx1"/>
                </a:solidFill>
              </a:rPr>
              <a:t>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DF5EB80B-306F-4C25-94A5-FAA1BCE03CE3}"/>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E1E02283-6AF6-4EBA-979C-455B71273506}"/>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C06C8467-A1B0-4257-AEBA-714E55FCC6E6}"/>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99459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D719-5C9B-1DE0-E9D7-DA18E96C9EFD}"/>
              </a:ext>
            </a:extLst>
          </p:cNvPr>
          <p:cNvSpPr>
            <a:spLocks noGrp="1"/>
          </p:cNvSpPr>
          <p:nvPr>
            <p:ph type="title"/>
          </p:nvPr>
        </p:nvSpPr>
        <p:spPr/>
        <p:txBody>
          <a:bodyPr/>
          <a:lstStyle/>
          <a:p>
            <a:r>
              <a:rPr lang="en-US" dirty="0"/>
              <a:t>Motion for WG</a:t>
            </a:r>
            <a:br>
              <a:rPr lang="en-US" dirty="0"/>
            </a:br>
            <a:r>
              <a:rPr lang="en-US" dirty="0"/>
              <a:t>(</a:t>
            </a:r>
            <a:r>
              <a:rPr lang="en-GB" dirty="0"/>
              <a:t>TG</a:t>
            </a:r>
            <a:r>
              <a:rPr lang="de-DE" dirty="0" err="1"/>
              <a:t>bc</a:t>
            </a:r>
            <a:r>
              <a:rPr lang="en-GB" dirty="0"/>
              <a:t> CSD Re-Affirmation</a:t>
            </a:r>
            <a:r>
              <a:rPr lang="en-US" dirty="0"/>
              <a:t>)</a:t>
            </a:r>
          </a:p>
        </p:txBody>
      </p:sp>
      <p:sp>
        <p:nvSpPr>
          <p:cNvPr id="3" name="Content Placeholder 2">
            <a:extLst>
              <a:ext uri="{FF2B5EF4-FFF2-40B4-BE49-F238E27FC236}">
                <a16:creationId xmlns:a16="http://schemas.microsoft.com/office/drawing/2014/main" id="{5F55C7D0-F2C3-C894-7138-3B43434CA2AB}"/>
              </a:ext>
            </a:extLst>
          </p:cNvPr>
          <p:cNvSpPr>
            <a:spLocks noGrp="1"/>
          </p:cNvSpPr>
          <p:nvPr>
            <p:ph idx="1"/>
          </p:nvPr>
        </p:nvSpPr>
        <p:spPr/>
        <p:txBody>
          <a:bodyPr/>
          <a:lstStyle/>
          <a:p>
            <a:r>
              <a:rPr lang="en-US" sz="2133" dirty="0">
                <a:solidFill>
                  <a:schemeClr val="tx1"/>
                </a:solidFill>
              </a:rPr>
              <a:t>Re-affirm the P802.11</a:t>
            </a:r>
            <a:r>
              <a:rPr lang="en-US" sz="2133" dirty="0"/>
              <a:t>bc </a:t>
            </a:r>
            <a:r>
              <a:rPr lang="en-US" sz="2133" dirty="0">
                <a:solidFill>
                  <a:schemeClr val="tx1"/>
                </a:solidFill>
              </a:rPr>
              <a:t>CSD in </a:t>
            </a:r>
            <a:r>
              <a:rPr lang="en-US" sz="2133" dirty="0"/>
              <a:t>in </a:t>
            </a:r>
            <a:r>
              <a:rPr lang="en-US" sz="2133" dirty="0">
                <a:hlinkClick r:id="rId2"/>
              </a:rPr>
              <a:t>https://mentor.ieee.org/802-ec/dcn/18/ec-18-0250-00-ACSD-p802-11bc.pdf</a:t>
            </a:r>
            <a:r>
              <a:rPr lang="en-US" sz="2133" dirty="0"/>
              <a:t> </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a:p>
            <a:r>
              <a:rPr lang="en-US" sz="2133" dirty="0"/>
              <a:t>Moved on behalf of </a:t>
            </a:r>
            <a:r>
              <a:rPr lang="en-US" sz="2133" dirty="0" err="1"/>
              <a:t>TGbc</a:t>
            </a:r>
            <a:r>
              <a:rPr lang="en-US" sz="2133" dirty="0"/>
              <a:t>/Second: Marc Emmelmann / xxx</a:t>
            </a:r>
          </a:p>
          <a:p>
            <a:endParaRPr lang="en-US" sz="2133" dirty="0">
              <a:solidFill>
                <a:schemeClr val="tx1"/>
              </a:solidFill>
            </a:endParaRPr>
          </a:p>
          <a:p>
            <a:endParaRPr lang="en-US" sz="2133" dirty="0"/>
          </a:p>
          <a:p>
            <a:endParaRPr lang="en-US" sz="2133" dirty="0"/>
          </a:p>
          <a:p>
            <a:r>
              <a:rPr lang="en-US" sz="2133" dirty="0"/>
              <a:t>Result: Yes: xx, No: xx, Abstain: xx (Motion passes/fails)</a:t>
            </a:r>
          </a:p>
          <a:p>
            <a:r>
              <a:rPr lang="en-US" sz="2133" dirty="0"/>
              <a:t>[</a:t>
            </a:r>
            <a:r>
              <a:rPr lang="en-US" sz="2133" dirty="0" err="1"/>
              <a:t>TGbc</a:t>
            </a:r>
            <a:r>
              <a:rPr lang="en-US" sz="2133" dirty="0"/>
              <a:t>: Moved: Stephen McCann, 2nd: </a:t>
            </a:r>
            <a:r>
              <a:rPr lang="en-US" sz="2133" dirty="0" err="1"/>
              <a:t>Abhi</a:t>
            </a:r>
            <a:r>
              <a:rPr lang="en-US" sz="2133" dirty="0"/>
              <a:t> Patil, Result: 6/0/0]</a:t>
            </a:r>
          </a:p>
        </p:txBody>
      </p:sp>
      <p:sp>
        <p:nvSpPr>
          <p:cNvPr id="7" name="Footer Placeholder 6">
            <a:extLst>
              <a:ext uri="{FF2B5EF4-FFF2-40B4-BE49-F238E27FC236}">
                <a16:creationId xmlns:a16="http://schemas.microsoft.com/office/drawing/2014/main" id="{2BD00FDD-E949-4261-B343-E45AAB6106FF}"/>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8A803253-4343-4DF9-90A6-77EF563AAAD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563A3DCC-FF3C-4B7B-9D50-D2D1EA1B4B3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30985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July to September)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A5D842B-E4AF-49D9-9A51-0EDFA5AA4F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0500"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D719-5C9B-1DE0-E9D7-DA18E96C9EFD}"/>
              </a:ext>
            </a:extLst>
          </p:cNvPr>
          <p:cNvSpPr>
            <a:spLocks noGrp="1"/>
          </p:cNvSpPr>
          <p:nvPr>
            <p:ph type="title"/>
          </p:nvPr>
        </p:nvSpPr>
        <p:spPr/>
        <p:txBody>
          <a:bodyPr/>
          <a:lstStyle/>
          <a:p>
            <a:r>
              <a:rPr lang="en-US" dirty="0"/>
              <a:t>Motion for WG</a:t>
            </a:r>
            <a:br>
              <a:rPr lang="en-US" dirty="0"/>
            </a:br>
            <a:r>
              <a:rPr lang="en-US" dirty="0"/>
              <a:t>(</a:t>
            </a:r>
            <a:r>
              <a:rPr lang="en-GB" dirty="0"/>
              <a:t>TG</a:t>
            </a:r>
            <a:r>
              <a:rPr lang="de-DE" dirty="0" err="1"/>
              <a:t>bc</a:t>
            </a:r>
            <a:r>
              <a:rPr lang="en-GB" dirty="0"/>
              <a:t> Unconditional SA Ballot</a:t>
            </a:r>
            <a:r>
              <a:rPr lang="en-US" dirty="0"/>
              <a:t>)</a:t>
            </a:r>
          </a:p>
        </p:txBody>
      </p:sp>
      <p:sp>
        <p:nvSpPr>
          <p:cNvPr id="3" name="Content Placeholder 2">
            <a:extLst>
              <a:ext uri="{FF2B5EF4-FFF2-40B4-BE49-F238E27FC236}">
                <a16:creationId xmlns:a16="http://schemas.microsoft.com/office/drawing/2014/main" id="{5F55C7D0-F2C3-C894-7138-3B43434CA2AB}"/>
              </a:ext>
            </a:extLst>
          </p:cNvPr>
          <p:cNvSpPr>
            <a:spLocks noGrp="1"/>
          </p:cNvSpPr>
          <p:nvPr>
            <p:ph idx="1"/>
          </p:nvPr>
        </p:nvSpPr>
        <p:spPr/>
        <p:txBody>
          <a:bodyPr/>
          <a:lstStyle/>
          <a:p>
            <a:r>
              <a:rPr lang="en-US" sz="2133" dirty="0">
                <a:solidFill>
                  <a:schemeClr val="tx1"/>
                </a:solidFill>
              </a:rPr>
              <a:t>Approve document </a:t>
            </a:r>
            <a:r>
              <a:rPr lang="en-US" sz="2133" dirty="0"/>
              <a:t>11-22/1405r2</a:t>
            </a:r>
            <a:r>
              <a:rPr lang="en-US" sz="2133" dirty="0">
                <a:solidFill>
                  <a:schemeClr val="tx1"/>
                </a:solidFill>
              </a:rPr>
              <a:t> as the report to the IEEE 802 Executive Committee (EC) on the requirements for unconditional approval to forward P802.11bc D4.0 to SA Ballot, and</a:t>
            </a:r>
          </a:p>
          <a:p>
            <a:r>
              <a:rPr lang="en-US" sz="2133" dirty="0">
                <a:solidFill>
                  <a:schemeClr val="tx1"/>
                </a:solidFill>
              </a:rPr>
              <a:t>Request the IEEE 802 EC to unconditionally approve forwarding P802.11bc D4.0 to SA ballot.</a:t>
            </a:r>
          </a:p>
          <a:p>
            <a:endParaRPr lang="en-US" sz="2133" dirty="0">
              <a:solidFill>
                <a:schemeClr val="tx1"/>
              </a:solidFill>
            </a:endParaRPr>
          </a:p>
          <a:p>
            <a:r>
              <a:rPr lang="en-US" sz="2133" dirty="0"/>
              <a:t>Moved on behalf of </a:t>
            </a:r>
            <a:r>
              <a:rPr lang="en-US" sz="2133" dirty="0" err="1"/>
              <a:t>TGbc</a:t>
            </a:r>
            <a:r>
              <a:rPr lang="en-US" sz="2133" dirty="0"/>
              <a:t>/Second: Marc Emmelmann / xxx</a:t>
            </a:r>
          </a:p>
          <a:p>
            <a:endParaRPr lang="en-US" sz="2133" dirty="0"/>
          </a:p>
          <a:p>
            <a:endParaRPr lang="en-US" sz="2133" dirty="0"/>
          </a:p>
          <a:p>
            <a:r>
              <a:rPr lang="en-US" sz="2133" dirty="0"/>
              <a:t>Result: Yes: xx, No: xx, Abstain: xx (Motion passes/fails)</a:t>
            </a:r>
          </a:p>
          <a:p>
            <a:r>
              <a:rPr lang="en-US" sz="2133" dirty="0"/>
              <a:t>[</a:t>
            </a:r>
            <a:r>
              <a:rPr lang="en-US" sz="2133" dirty="0" err="1"/>
              <a:t>TGbc</a:t>
            </a:r>
            <a:r>
              <a:rPr lang="en-US" sz="2133" dirty="0"/>
              <a:t>: Moved: Stephen McCann, 2nd: </a:t>
            </a:r>
            <a:r>
              <a:rPr lang="en-US" sz="2133" dirty="0" err="1"/>
              <a:t>Abhi</a:t>
            </a:r>
            <a:r>
              <a:rPr lang="en-US" sz="2133" dirty="0"/>
              <a:t> Patil, Result: 6/0/0]</a:t>
            </a:r>
          </a:p>
        </p:txBody>
      </p:sp>
      <p:sp>
        <p:nvSpPr>
          <p:cNvPr id="7" name="Footer Placeholder 6">
            <a:extLst>
              <a:ext uri="{FF2B5EF4-FFF2-40B4-BE49-F238E27FC236}">
                <a16:creationId xmlns:a16="http://schemas.microsoft.com/office/drawing/2014/main" id="{56A8A20A-A96B-412F-9829-19AC3600912B}"/>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212C295E-F601-4D36-99CC-9E6E515E07E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2A685E10-0DEB-47BD-8EDB-0D18F1B7759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901527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Session &amp; Upcoming Telcos</a:t>
            </a:r>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sz="2133" dirty="0" err="1">
                <a:solidFill>
                  <a:schemeClr val="tx1"/>
                </a:solidFill>
              </a:rPr>
              <a:t>Telcos</a:t>
            </a:r>
            <a:endParaRPr lang="en-US" sz="2133" dirty="0">
              <a:solidFill>
                <a:schemeClr val="tx1"/>
              </a:solidFill>
            </a:endParaRPr>
          </a:p>
          <a:p>
            <a:pPr marL="380990" indent="-380990">
              <a:buFont typeface="Arial" panose="020B0604020202020204" pitchFamily="34" charset="0"/>
              <a:buChar char="•"/>
            </a:pPr>
            <a:r>
              <a:rPr lang="en-US" sz="2133" dirty="0">
                <a:solidFill>
                  <a:schemeClr val="tx1"/>
                </a:solidFill>
              </a:rPr>
              <a:t>Assign &amp; resolve comments received from first SA ballot</a:t>
            </a:r>
          </a:p>
          <a:p>
            <a:pPr marL="0" indent="0"/>
            <a:endParaRPr lang="en-US" sz="2133" dirty="0">
              <a:solidFill>
                <a:schemeClr val="tx1"/>
              </a:solidFill>
            </a:endParaRPr>
          </a:p>
          <a:p>
            <a:pPr marL="0" indent="0"/>
            <a:r>
              <a:rPr lang="en-US" sz="2133" dirty="0">
                <a:solidFill>
                  <a:schemeClr val="tx1"/>
                </a:solidFill>
              </a:rPr>
              <a:t>Upcoming meeting</a:t>
            </a:r>
          </a:p>
          <a:p>
            <a:pPr marL="380990" indent="-380990">
              <a:buFont typeface="Arial" panose="020B0604020202020204" pitchFamily="34" charset="0"/>
              <a:buChar char="•"/>
            </a:pPr>
            <a:r>
              <a:rPr lang="en-US" sz="2133" dirty="0">
                <a:solidFill>
                  <a:schemeClr val="tx1"/>
                </a:solidFill>
              </a:rPr>
              <a:t>Resolve comments received from first SA ballot on D4.0 </a:t>
            </a:r>
          </a:p>
          <a:p>
            <a:pPr marL="0" indent="0"/>
            <a:endParaRPr lang="en-US" sz="2133" dirty="0">
              <a:solidFill>
                <a:schemeClr val="tx1"/>
              </a:solidFill>
            </a:endParaRPr>
          </a:p>
          <a:p>
            <a:pPr marL="0" indent="0"/>
            <a:r>
              <a:rPr lang="en-US" sz="2133" dirty="0">
                <a:solidFill>
                  <a:schemeClr val="tx1"/>
                </a:solidFill>
              </a:rPr>
              <a:t>Weekly Telcos (dates to be announced; likely the week before the November meeting)</a:t>
            </a:r>
          </a:p>
          <a:p>
            <a:pPr>
              <a:buFont typeface="Arial" panose="020B0604020202020204" pitchFamily="34" charset="0"/>
              <a:buChar char="•"/>
            </a:pPr>
            <a:r>
              <a:rPr lang="en-US" sz="2133" dirty="0"/>
              <a:t>Tuesdays, 10:00h – 11.00h ET (1 hours)</a:t>
            </a:r>
          </a:p>
        </p:txBody>
      </p:sp>
      <p:sp>
        <p:nvSpPr>
          <p:cNvPr id="2" name="Footer Placeholder 1">
            <a:extLst>
              <a:ext uri="{FF2B5EF4-FFF2-40B4-BE49-F238E27FC236}">
                <a16:creationId xmlns:a16="http://schemas.microsoft.com/office/drawing/2014/main" id="{F6C02DC2-A8E9-4D17-8069-E3BC326EF1E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A8282B4-A504-4A27-A4D0-9D3DB0060FF5}"/>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7" name="Date Placeholder 6">
            <a:extLst>
              <a:ext uri="{FF2B5EF4-FFF2-40B4-BE49-F238E27FC236}">
                <a16:creationId xmlns:a16="http://schemas.microsoft.com/office/drawing/2014/main" id="{B69F3C0B-C5FD-4961-B5B5-E7597147BF20}"/>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211821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11-22/1299</a:t>
            </a:r>
          </a:p>
          <a:p>
            <a:r>
              <a:rPr lang="en-US" dirty="0"/>
              <a:t>Meeting / Chair’s Slide Deck:		11-22/1300</a:t>
            </a:r>
          </a:p>
          <a:p>
            <a:r>
              <a:rPr lang="en-US" dirty="0"/>
              <a:t>Meeting minutes:					11-22/1406</a:t>
            </a:r>
          </a:p>
          <a:p>
            <a:r>
              <a:rPr lang="en-US" dirty="0"/>
              <a:t>Snapshot Slide:						11-22/1407</a:t>
            </a:r>
          </a:p>
          <a:p>
            <a:r>
              <a:rPr lang="en-US" dirty="0"/>
              <a:t>Closing report:						11-22/1408</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Use Case Document:			11-19/268</a:t>
            </a:r>
          </a:p>
        </p:txBody>
      </p:sp>
      <p:sp>
        <p:nvSpPr>
          <p:cNvPr id="2" name="Footer Placeholder 1">
            <a:extLst>
              <a:ext uri="{FF2B5EF4-FFF2-40B4-BE49-F238E27FC236}">
                <a16:creationId xmlns:a16="http://schemas.microsoft.com/office/drawing/2014/main" id="{93FDA9F5-A5B9-4F80-9D0F-17C7BFF189B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EF8962D-3B5F-4205-8DAA-2D6C4DA635C8}"/>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7" name="Date Placeholder 6">
            <a:extLst>
              <a:ext uri="{FF2B5EF4-FFF2-40B4-BE49-F238E27FC236}">
                <a16:creationId xmlns:a16="http://schemas.microsoft.com/office/drawing/2014/main" id="{35984B51-5CBB-4D72-8D83-205C45BB425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316695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2022 Interim</a:t>
            </a:r>
            <a:br>
              <a:rPr lang="en-US" altLang="zh-CN" sz="3200" dirty="0">
                <a:solidFill>
                  <a:srgbClr val="0000FF"/>
                </a:solidFill>
                <a:latin typeface="Arial Black" panose="020B0A04020102020204" pitchFamily="34" charset="0"/>
              </a:rPr>
            </a:b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(LG Electronics)</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6E8BA06A-FDCF-4BB4-85E7-2C892CCFD159}"/>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2E20D473-9BA8-4256-88AD-286AB60C2595}"/>
              </a:ext>
            </a:extLst>
          </p:cNvPr>
          <p:cNvSpPr>
            <a:spLocks noGrp="1"/>
          </p:cNvSpPr>
          <p:nvPr>
            <p:ph type="sldNum" idx="12"/>
          </p:nvPr>
        </p:nvSpPr>
        <p:spPr/>
        <p:txBody>
          <a:bodyPr/>
          <a:lstStyle/>
          <a:p>
            <a:r>
              <a:rPr lang="en-GB"/>
              <a:t>Slide </a:t>
            </a:r>
            <a:fld id="{06B781AF-4CCF-49B0-A572-DE54FBE5D942}" type="slidenum">
              <a:rPr lang="en-GB" smtClean="0"/>
              <a:pPr/>
              <a:t>63</a:t>
            </a:fld>
            <a:endParaRPr lang="en-GB"/>
          </a:p>
        </p:txBody>
      </p:sp>
      <p:sp>
        <p:nvSpPr>
          <p:cNvPr id="4" name="Date Placeholder 3">
            <a:extLst>
              <a:ext uri="{FF2B5EF4-FFF2-40B4-BE49-F238E27FC236}">
                <a16:creationId xmlns:a16="http://schemas.microsoft.com/office/drawing/2014/main" id="{D72B1865-7A44-4412-AB58-91DFC851FB77}"/>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4239498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5000" lnSpcReduction="10000"/>
          </a:bodyPr>
          <a:lstStyle/>
          <a:p>
            <a:pPr>
              <a:buFont typeface="Arial" panose="020B0604020202020204" pitchFamily="34" charset="0"/>
              <a:buChar char="•"/>
            </a:pPr>
            <a:r>
              <a:rPr lang="en-GB" altLang="en-US" dirty="0"/>
              <a:t>2 </a:t>
            </a:r>
            <a:r>
              <a:rPr lang="en-GB" altLang="en-US" dirty="0" err="1"/>
              <a:t>TGbd</a:t>
            </a:r>
            <a:r>
              <a:rPr lang="en-GB" altLang="en-US" dirty="0"/>
              <a:t> meetings were arranged in this week.</a:t>
            </a:r>
          </a:p>
          <a:p>
            <a:pPr>
              <a:buFont typeface="Arial" panose="020B0604020202020204" pitchFamily="34" charset="0"/>
              <a:buChar char="•"/>
            </a:pPr>
            <a:r>
              <a:rPr lang="en-GB" altLang="en-US" dirty="0"/>
              <a:t>All comments collected from SA3 were resolved and CRs were approved.</a:t>
            </a:r>
          </a:p>
          <a:p>
            <a:pPr>
              <a:buFont typeface="Arial" panose="020B0604020202020204" pitchFamily="34" charset="0"/>
              <a:buChar char="•"/>
            </a:pPr>
            <a:r>
              <a:rPr lang="en-GB" altLang="en-US" dirty="0" err="1"/>
              <a:t>TGbd</a:t>
            </a:r>
            <a:r>
              <a:rPr lang="en-GB" altLang="en-US" dirty="0"/>
              <a:t> approved the generation of D7.0 and a 10-day SA recirculation ballot.</a:t>
            </a:r>
          </a:p>
          <a:p>
            <a:pPr>
              <a:buFont typeface="Arial" panose="020B0604020202020204" pitchFamily="34" charset="0"/>
              <a:buChar char="•"/>
            </a:pPr>
            <a:r>
              <a:rPr lang="en-GB" altLang="en-US" dirty="0" err="1"/>
              <a:t>TGbd</a:t>
            </a:r>
            <a:r>
              <a:rPr lang="en-GB" altLang="en-US" dirty="0"/>
              <a:t> approved the report to EC and the request to 802 EC to conditionally approve IEEE P802.11bd to </a:t>
            </a:r>
            <a:r>
              <a:rPr lang="en-GB" altLang="en-US" dirty="0" err="1"/>
              <a:t>RevCom</a:t>
            </a:r>
            <a:r>
              <a:rPr lang="en-GB" altLang="en-US" dirty="0"/>
              <a:t> for approval</a:t>
            </a:r>
          </a:p>
          <a:p>
            <a:pPr>
              <a:buFont typeface="Arial" panose="020B0604020202020204" pitchFamily="34" charset="0"/>
              <a:buChar char="•"/>
            </a:pPr>
            <a:r>
              <a:rPr lang="en-GB" altLang="en-US" dirty="0" err="1"/>
              <a:t>TGbd</a:t>
            </a:r>
            <a:r>
              <a:rPr lang="en-GB" altLang="en-US" dirty="0"/>
              <a:t> timeline was updated</a:t>
            </a:r>
          </a:p>
          <a:p>
            <a:pPr>
              <a:buFont typeface="Arial" panose="020B0604020202020204" pitchFamily="34" charset="0"/>
              <a:buChar char="•"/>
            </a:pPr>
            <a:r>
              <a:rPr lang="en-GB" altLang="en-US" dirty="0"/>
              <a:t>Approved </a:t>
            </a:r>
            <a:r>
              <a:rPr lang="en-GB" altLang="en-US" dirty="0" err="1"/>
              <a:t>TGbd</a:t>
            </a:r>
            <a:r>
              <a:rPr lang="en-GB" altLang="en-US" dirty="0"/>
              <a:t> teleconference before Nov plenary week </a:t>
            </a:r>
          </a:p>
          <a:p>
            <a:pPr>
              <a:buFont typeface="Arial" panose="020B0604020202020204" pitchFamily="34" charset="0"/>
              <a:buChar char="•"/>
            </a:pPr>
            <a:r>
              <a:rPr lang="en-GB" altLang="en-US" dirty="0" err="1"/>
              <a:t>TGbd</a:t>
            </a:r>
            <a:r>
              <a:rPr lang="en-GB" altLang="en-US" dirty="0"/>
              <a:t> agenda for this week are as below:</a:t>
            </a:r>
          </a:p>
          <a:p>
            <a:pPr lvl="1">
              <a:buFont typeface="Arial" panose="020B0604020202020204" pitchFamily="34" charset="0"/>
              <a:buChar char="•"/>
            </a:pPr>
            <a:r>
              <a:rPr lang="en-GB" altLang="en-US" dirty="0">
                <a:hlinkClick r:id="rId2"/>
              </a:rPr>
              <a:t>https://mentor.ieee.org/802.11/dcn/22/11-22-1290-03-00bd-tgbd-session-agenda-for-sep-interim-2022.pptx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TGbd</a:t>
            </a:r>
            <a:r>
              <a:rPr lang="en-US" altLang="en-GB" dirty="0"/>
              <a:t> work: advance to </a:t>
            </a:r>
            <a:r>
              <a:rPr lang="en-US" altLang="en-GB" dirty="0" err="1"/>
              <a:t>RevCom</a:t>
            </a:r>
            <a:endParaRPr lang="en-US" altLang="en-GB" dirty="0"/>
          </a:p>
        </p:txBody>
      </p:sp>
      <p:sp>
        <p:nvSpPr>
          <p:cNvPr id="7" name="标题 6"/>
          <p:cNvSpPr>
            <a:spLocks noGrp="1"/>
          </p:cNvSpPr>
          <p:nvPr>
            <p:ph type="title"/>
          </p:nvPr>
        </p:nvSpPr>
        <p:spPr/>
        <p:txBody>
          <a:bodyPr/>
          <a:lstStyle/>
          <a:p>
            <a:r>
              <a:rPr lang="en-US" altLang="zh-CN" dirty="0" err="1"/>
              <a:t>TGbd’s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0B1A9280-DB7D-403F-8459-850C5F4C2CA4}"/>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2507BEAD-6120-497F-AF15-AF57AFE32586}"/>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7F3E3B90-9C49-45E5-9555-13C4C5EF6D2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859921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Nov</a:t>
            </a:r>
            <a:r>
              <a:rPr lang="en-US" altLang="en-US" sz="2000" kern="0" dirty="0">
                <a:solidFill>
                  <a:schemeClr val="tx1"/>
                </a:solidFill>
                <a:cs typeface="+mn-ea"/>
                <a:sym typeface="Wingdings" panose="05000000000000000000" pitchFamily="2" charset="2"/>
              </a:rPr>
              <a:t> 2022  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Nov 2022  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106F9012-77F0-4FD6-9869-56384D30B60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55B2D433-36BA-4B61-BACB-9490BD70FD0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8A98207A-89FB-441F-949D-1FB81DE4413A}"/>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36292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Oct 3</a:t>
            </a:r>
            <a:r>
              <a:rPr lang="en-US" altLang="zh-CN" sz="2800" baseline="30000" dirty="0">
                <a:solidFill>
                  <a:srgbClr val="00B050"/>
                </a:solidFill>
                <a:cs typeface="+mn-ea"/>
                <a:sym typeface="+mn-ea"/>
              </a:rPr>
              <a:t>rd</a:t>
            </a:r>
            <a:r>
              <a:rPr lang="en-US" altLang="zh-CN" sz="2800" dirty="0">
                <a:solidFill>
                  <a:srgbClr val="00B050"/>
                </a:solidFill>
                <a:cs typeface="+mn-ea"/>
                <a:sym typeface="+mn-ea"/>
              </a:rPr>
              <a:t>(Monday)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Nov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endParaRPr lang="en-US" altLang="zh-CN" sz="2800" dirty="0">
              <a:solidFill>
                <a:srgbClr val="00B050"/>
              </a:solidFill>
              <a:cs typeface="+mn-ea"/>
            </a:endParaRP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6A1FF7E1-6373-4AD8-B671-E49DCA3844CC}"/>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E38EA840-6F99-4EAB-9859-1C2085B7C8F4}"/>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3D277C39-0702-41AA-9332-AF3B12B44CA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828177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September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2022-09-15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2296"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D1E1B53B-F39F-47C4-8E3C-F9FD5AEF8DD4}"/>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2C5F7C1E-C96D-47AE-9547-D1787EEF1A7A}"/>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57A48949-71B3-4141-8FD8-D3D5357E6F64}"/>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98517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189973" y="1524001"/>
            <a:ext cx="8649227" cy="4951414"/>
          </a:xfrm>
        </p:spPr>
        <p:txBody>
          <a:bodyPr/>
          <a:lstStyle/>
          <a:p>
            <a:pPr>
              <a:buFont typeface="Arial" panose="020B0604020202020204" pitchFamily="34" charset="0"/>
              <a:buChar char="•"/>
            </a:pPr>
            <a:r>
              <a:rPr lang="en-US" sz="2000" dirty="0"/>
              <a:t>TGbe had scheduled 12 sessions during the September interim</a:t>
            </a:r>
          </a:p>
          <a:p>
            <a:pPr lvl="1">
              <a:buFont typeface="Arial" panose="020B0604020202020204" pitchFamily="34" charset="0"/>
              <a:buChar char="•"/>
            </a:pPr>
            <a:r>
              <a:rPr lang="en-US" sz="1800" dirty="0"/>
              <a:t>Five Joint calls, and seven parallel MAC/PHY calls</a:t>
            </a:r>
          </a:p>
          <a:p>
            <a:pPr lvl="2">
              <a:buFont typeface="Arial" panose="020B0604020202020204" pitchFamily="34" charset="0"/>
              <a:buChar char="•"/>
            </a:pPr>
            <a:r>
              <a:rPr lang="en-US" sz="1600" dirty="0"/>
              <a:t>Discussed comment resolution documents and a couple of technical submissions</a:t>
            </a:r>
          </a:p>
          <a:p>
            <a:pPr lvl="3">
              <a:buFont typeface="Arial" panose="020B0604020202020204" pitchFamily="34" charset="0"/>
              <a:buChar char="•"/>
            </a:pPr>
            <a:r>
              <a:rPr lang="en-US" sz="1400" dirty="0"/>
              <a:t>Around 2230 comments from LB266 are resolved (~55% of total, see figure for more details)</a:t>
            </a:r>
          </a:p>
          <a:p>
            <a:pPr lvl="4">
              <a:buFont typeface="Arial" panose="020B0604020202020204" pitchFamily="34" charset="0"/>
              <a:buChar char="•"/>
            </a:pPr>
            <a:r>
              <a:rPr lang="en-US" sz="1400" dirty="0"/>
              <a:t>Of which ~650 comments were resolved during this plenary</a:t>
            </a:r>
          </a:p>
          <a:p>
            <a:pPr lvl="2">
              <a:buFont typeface="Arial" panose="020B0604020202020204" pitchFamily="34" charset="0"/>
              <a:buChar char="•"/>
            </a:pPr>
            <a:r>
              <a:rPr lang="en-US" sz="1600" dirty="0"/>
              <a:t>Resolved comments on the TGbe coexistence assessment (CA) document</a:t>
            </a:r>
          </a:p>
          <a:p>
            <a:pPr lvl="1">
              <a:buFont typeface="Arial" panose="020B0604020202020204" pitchFamily="34" charset="0"/>
              <a:buChar char="•"/>
            </a:pPr>
            <a:r>
              <a:rPr lang="en-US" sz="1800" dirty="0"/>
              <a:t>Instructed the editor to generate IEEE 802.11 TGbe D2.2</a:t>
            </a:r>
          </a:p>
          <a:p>
            <a:pPr lvl="2">
              <a:buFont typeface="Arial" panose="020B0604020202020204" pitchFamily="34" charset="0"/>
              <a:buChar char="•"/>
            </a:pPr>
            <a:r>
              <a:rPr lang="en-US" sz="1600" dirty="0"/>
              <a:t>TGbe D2.2 is expected to be available </a:t>
            </a:r>
            <a:r>
              <a:rPr lang="en-US" sz="1600" dirty="0">
                <a:solidFill>
                  <a:schemeClr val="tx1"/>
                </a:solidFill>
              </a:rPr>
              <a:t>by beginning of October’22</a:t>
            </a:r>
          </a:p>
          <a:p>
            <a:pPr>
              <a:buFont typeface="Arial" panose="020B0604020202020204" pitchFamily="34" charset="0"/>
              <a:buChar char="•"/>
            </a:pPr>
            <a:r>
              <a:rPr lang="en-US" sz="2000" dirty="0"/>
              <a:t>Agenda is available in </a:t>
            </a:r>
            <a:r>
              <a:rPr lang="en-US" sz="2000" dirty="0">
                <a:hlinkClick r:id="rId2"/>
              </a:rPr>
              <a:t>11-22/1246r22</a:t>
            </a:r>
            <a:endParaRPr lang="en-US" sz="2000" dirty="0">
              <a:solidFill>
                <a:srgbClr val="FF0000"/>
              </a:solidFill>
            </a:endParaRPr>
          </a:p>
          <a:p>
            <a:pPr lvl="1">
              <a:buFont typeface="Arial" panose="020B0604020202020204" pitchFamily="34" charset="0"/>
              <a:buChar char="•"/>
            </a:pPr>
            <a:r>
              <a:rPr lang="en-US" sz="1800" dirty="0"/>
              <a:t>Future Teleconference Plan is provided in the next slide</a:t>
            </a:r>
            <a:endParaRPr lang="en-US" sz="1600" dirty="0"/>
          </a:p>
          <a:p>
            <a:pPr>
              <a:buFont typeface="Arial" panose="020B0604020202020204" pitchFamily="34" charset="0"/>
              <a:buChar char="•"/>
            </a:pPr>
            <a:r>
              <a:rPr lang="en-US" sz="2000" dirty="0"/>
              <a:t>Motions List is available in </a:t>
            </a:r>
            <a:r>
              <a:rPr lang="en-US" sz="2000" dirty="0">
                <a:solidFill>
                  <a:srgbClr val="FF0000"/>
                </a:solidFill>
                <a:hlinkClick r:id="rId3"/>
              </a:rPr>
              <a:t>1038r15</a:t>
            </a:r>
            <a:endParaRPr lang="en-US" sz="2000" dirty="0">
              <a:solidFill>
                <a:srgbClr val="FF0000"/>
              </a:solidFill>
            </a:endParaRPr>
          </a:p>
          <a:p>
            <a:pPr>
              <a:buFont typeface="Arial" panose="020B0604020202020204" pitchFamily="34" charset="0"/>
              <a:buChar char="•"/>
            </a:pPr>
            <a:r>
              <a:rPr lang="en-US" sz="2000" dirty="0"/>
              <a:t>Goals for November: </a:t>
            </a:r>
          </a:p>
          <a:p>
            <a:pPr lvl="1">
              <a:buFont typeface="Arial" panose="020B0604020202020204" pitchFamily="34" charset="0"/>
              <a:buChar char="•"/>
            </a:pPr>
            <a:r>
              <a:rPr lang="en-US" sz="1800" dirty="0"/>
              <a:t>Hold a MAC ad-hoc meeting in Bangkok, Thailand (11-12 November 2022)</a:t>
            </a:r>
          </a:p>
          <a:p>
            <a:pPr lvl="1">
              <a:buFont typeface="Arial" panose="020B0604020202020204" pitchFamily="34" charset="0"/>
              <a:buChar char="•"/>
            </a:pPr>
            <a:r>
              <a:rPr lang="en-US" sz="1800" dirty="0"/>
              <a:t>Aim at completing comment resolutions for LB266</a:t>
            </a:r>
          </a:p>
          <a:p>
            <a:pPr lvl="1">
              <a:buFont typeface="Arial" panose="020B0604020202020204" pitchFamily="34" charset="0"/>
              <a:buChar char="•"/>
            </a:pPr>
            <a:endParaRPr lang="en-US" sz="1800" dirty="0"/>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14" name="Group 13">
            <a:extLst>
              <a:ext uri="{FF2B5EF4-FFF2-40B4-BE49-F238E27FC236}">
                <a16:creationId xmlns:a16="http://schemas.microsoft.com/office/drawing/2014/main" id="{590E05EA-3AB8-6C71-EEAA-A185CEC5EBE6}"/>
              </a:ext>
            </a:extLst>
          </p:cNvPr>
          <p:cNvGrpSpPr/>
          <p:nvPr/>
        </p:nvGrpSpPr>
        <p:grpSpPr>
          <a:xfrm>
            <a:off x="8249943" y="2193539"/>
            <a:ext cx="3841504" cy="2881128"/>
            <a:chOff x="8249943" y="2193539"/>
            <a:chExt cx="3841504" cy="2881128"/>
          </a:xfrm>
        </p:grpSpPr>
        <p:pic>
          <p:nvPicPr>
            <p:cNvPr id="13" name="Picture 12">
              <a:extLst>
                <a:ext uri="{FF2B5EF4-FFF2-40B4-BE49-F238E27FC236}">
                  <a16:creationId xmlns:a16="http://schemas.microsoft.com/office/drawing/2014/main" id="{CAA152E9-72DF-D883-6C8A-5FC5F68AAC27}"/>
                </a:ext>
              </a:extLst>
            </p:cNvPr>
            <p:cNvPicPr>
              <a:picLocks noChangeAspect="1"/>
            </p:cNvPicPr>
            <p:nvPr/>
          </p:nvPicPr>
          <p:blipFill>
            <a:blip r:embed="rId4"/>
            <a:stretch>
              <a:fillRect/>
            </a:stretch>
          </p:blipFill>
          <p:spPr>
            <a:xfrm>
              <a:off x="8249943" y="2193539"/>
              <a:ext cx="3841504" cy="2881128"/>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13528" y="3104472"/>
              <a:ext cx="609599" cy="1649599"/>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1096" y="3550662"/>
              <a:ext cx="609599" cy="119916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49000" y="3491933"/>
              <a:ext cx="609599" cy="12621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747C55C0-E0A0-4013-BE15-4283DE609538}"/>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E91F8482-F9FB-4A2F-A672-CB09E36E4B7D}"/>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DFFBD46C-9CA9-4674-80EB-7512E4F71195}"/>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671019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Content Placeholder 2">
            <a:extLst>
              <a:ext uri="{FF2B5EF4-FFF2-40B4-BE49-F238E27FC236}">
                <a16:creationId xmlns:a16="http://schemas.microsoft.com/office/drawing/2014/main" id="{875748F7-436A-DF89-B270-AEAD4CFF138E}"/>
              </a:ext>
            </a:extLst>
          </p:cNvPr>
          <p:cNvSpPr txBox="1">
            <a:spLocks/>
          </p:cNvSpPr>
          <p:nvPr/>
        </p:nvSpPr>
        <p:spPr bwMode="auto">
          <a:xfrm>
            <a:off x="2365375" y="1438275"/>
            <a:ext cx="7560733"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Sept 21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Sept</a:t>
            </a:r>
            <a:r>
              <a:rPr lang="en-US" sz="1600" b="1" dirty="0">
                <a:solidFill>
                  <a:schemeClr val="tx1"/>
                </a:solidFill>
                <a:effectLst/>
                <a:latin typeface="Times New Roman" panose="02020603050405020304" pitchFamily="18" charset="0"/>
                <a:ea typeface="Times New Roman" panose="02020603050405020304" pitchFamily="18" charset="0"/>
              </a:rPr>
              <a:t> 22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Sept 26		(Monday)			– MAC/PHY		19:00-21:00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solidFill>
                  <a:schemeClr val="tx1"/>
                </a:solidFill>
                <a:effectLst/>
                <a:latin typeface="Times New Roman" panose="02020603050405020304" pitchFamily="18" charset="0"/>
                <a:ea typeface="Times New Roman" panose="02020603050405020304" pitchFamily="18" charset="0"/>
              </a:rPr>
              <a:t>Sept 28		(Wednesday) 		– MAC	</a:t>
            </a:r>
            <a:r>
              <a:rPr lang="en-GB" sz="1600" b="1" dirty="0">
                <a:solidFill>
                  <a:schemeClr val="tx1"/>
                </a:solidFill>
                <a:effectLst/>
                <a:latin typeface="Times New Roman" panose="02020603050405020304" pitchFamily="18" charset="0"/>
                <a:ea typeface="Times New Roman" panose="02020603050405020304" pitchFamily="18" charset="0"/>
              </a:rPr>
              <a:t>	</a:t>
            </a:r>
            <a:r>
              <a:rPr lang="en-US" sz="1600" b="1" dirty="0">
                <a:solidFill>
                  <a:schemeClr val="tx1"/>
                </a:solidFill>
                <a:effectLst/>
                <a:latin typeface="Times New Roman" panose="02020603050405020304" pitchFamily="18" charset="0"/>
                <a:ea typeface="Times New Roman" panose="02020603050405020304" pitchFamily="18" charset="0"/>
              </a:rPr>
              <a:t>	10:00-12:00 ET</a:t>
            </a:r>
          </a:p>
          <a:p>
            <a:pPr>
              <a:spcBef>
                <a:spcPts val="0"/>
              </a:spcBef>
              <a:spcAft>
                <a:spcPts val="1200"/>
              </a:spcAft>
              <a:buFont typeface="Times New Roman" panose="02020603050405020304" pitchFamily="18" charset="0"/>
              <a:buChar char="-"/>
            </a:pPr>
            <a:r>
              <a:rPr lang="en-GB" sz="16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03-07		(Mon-Fri)			- No Conf Calls		Holiday</a:t>
            </a:r>
            <a:endParaRPr lang="en-US" sz="16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12		(Wednesday) 		– Joint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a:t>
            </a:r>
            <a:r>
              <a:rPr lang="en-US" sz="1600" b="1" dirty="0">
                <a:solidFill>
                  <a:schemeClr val="tx1"/>
                </a:solidFill>
                <a:effectLst/>
                <a:latin typeface="Times New Roman" panose="02020603050405020304" pitchFamily="18" charset="0"/>
                <a:ea typeface="Times New Roman" panose="02020603050405020304" pitchFamily="18" charset="0"/>
              </a:rPr>
              <a:t> 13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17 		(Monday)			– MAC/PHY		19:00</a:t>
            </a:r>
            <a:r>
              <a:rPr lang="en-US" sz="1600" b="1" dirty="0">
                <a:solidFill>
                  <a:srgbClr val="000000"/>
                </a:solidFill>
                <a:effectLst/>
                <a:latin typeface="Times New Roman" panose="02020603050405020304" pitchFamily="18" charset="0"/>
                <a:ea typeface="Times New Roman" panose="02020603050405020304" pitchFamily="18" charset="0"/>
              </a:rPr>
              <a:t>-21:00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19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26		(Wednesday) 	</a:t>
            </a:r>
            <a:r>
              <a:rPr lang="en-US" sz="1600" dirty="0">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Joint (Motions)	10:00-12:00 ET</a:t>
            </a:r>
            <a:endParaRPr lang="en-US" sz="1600" dirty="0">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a:t>
            </a:r>
            <a:r>
              <a:rPr lang="en-US" sz="1600" b="1" dirty="0">
                <a:solidFill>
                  <a:schemeClr val="tx1"/>
                </a:solidFill>
                <a:effectLst/>
                <a:latin typeface="Times New Roman" panose="02020603050405020304" pitchFamily="18" charset="0"/>
                <a:ea typeface="Times New Roman" panose="02020603050405020304" pitchFamily="18" charset="0"/>
              </a:rPr>
              <a:t> 27		(Thursday)		– MAC			10:00-12:00 ET</a:t>
            </a:r>
            <a:endParaRPr lang="en-US" sz="16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Oct 31 		(Monday)			– MAC/PHY		10:00</a:t>
            </a:r>
            <a:r>
              <a:rPr lang="en-US" sz="1600" b="1" dirty="0">
                <a:solidFill>
                  <a:srgbClr val="000000"/>
                </a:solidFill>
                <a:effectLst/>
                <a:latin typeface="Times New Roman" panose="02020603050405020304" pitchFamily="18" charset="0"/>
                <a:ea typeface="Times New Roman" panose="02020603050405020304" pitchFamily="18" charset="0"/>
              </a:rPr>
              <a:t>-12:00</a:t>
            </a:r>
            <a:r>
              <a:rPr lang="en-US" sz="1600" b="1" dirty="0">
                <a:effectLst/>
                <a:latin typeface="Times New Roman" panose="02020603050405020304" pitchFamily="18" charset="0"/>
                <a:ea typeface="Times New Roman" panose="02020603050405020304" pitchFamily="18" charset="0"/>
              </a:rPr>
              <a:t> ET</a:t>
            </a: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600" b="1" dirty="0">
                <a:effectLst/>
                <a:latin typeface="Times New Roman" panose="02020603050405020304" pitchFamily="18" charset="0"/>
                <a:ea typeface="Times New Roman" panose="02020603050405020304" pitchFamily="18" charset="0"/>
              </a:rPr>
              <a:t>Nov 02		(Wednesday) 		– MAC	</a:t>
            </a:r>
            <a:r>
              <a:rPr lang="en-GB"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10:00-12:00 ET</a:t>
            </a:r>
            <a:endParaRPr lang="en-US" sz="16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ED3673B0-E70E-412D-B35C-9356ABF2E03F}"/>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CAAC23AB-4554-4E26-95E5-C16F9F4157AA}"/>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8" name="Date Placeholder 7">
            <a:extLst>
              <a:ext uri="{FF2B5EF4-FFF2-40B4-BE49-F238E27FC236}">
                <a16:creationId xmlns:a16="http://schemas.microsoft.com/office/drawing/2014/main" id="{EC8B646C-062B-47EE-924B-9A1C5F6A965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4366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32A48D4A-482C-43F1-BEF1-BF79956E6E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Nov  	    2022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568006E9-14FA-4408-8751-490D26E59936}"/>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EEB48CD-354C-491F-B7D5-88E17004A888}"/>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FEAB4742-AE92-4BC2-8258-39391F04BB8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526712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2022-09-15</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E99E21DD-0282-446F-9EAC-FC2FFD6DC80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AE2D6141-4130-4FCD-B858-7A3A68054BE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07084922-E224-4D25-A233-F7243BA375DA}"/>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8028776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September </a:t>
            </a:r>
            <a:r>
              <a:rPr lang="en-US" altLang="zh-CN" sz="2400" b="1" kern="0" dirty="0">
                <a:solidFill>
                  <a:srgbClr val="0000FF"/>
                </a:solidFill>
                <a:latin typeface="Times New Roman"/>
                <a:ea typeface="MS PGothic" pitchFamily="34" charset="-128"/>
              </a:rPr>
              <a:t>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E4EC1F5B-9028-42E1-89FF-C6AEA582A7E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8436E94-F38D-4037-9EC2-6F4CE7F264A3}"/>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A379E83F-941E-45E1-AF0D-9A628993E291}"/>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7503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2022</a:t>
            </a:r>
            <a:endParaRPr lang="en-GB" dirty="0"/>
          </a:p>
        </p:txBody>
      </p:sp>
      <p:sp>
        <p:nvSpPr>
          <p:cNvPr id="9218" name="Rectangle 2"/>
          <p:cNvSpPr>
            <a:spLocks noGrp="1" noChangeArrowheads="1"/>
          </p:cNvSpPr>
          <p:nvPr>
            <p:ph idx="1"/>
          </p:nvPr>
        </p:nvSpPr>
        <p:spPr>
          <a:xfrm>
            <a:off x="304801" y="1447800"/>
            <a:ext cx="7543800" cy="49530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2022 session</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5</a:t>
            </a:r>
            <a:r>
              <a:rPr lang="en-US" altLang="zh-CN" sz="1800" dirty="0"/>
              <a:t> teleconference calls scheduled for </a:t>
            </a:r>
            <a:r>
              <a:rPr lang="en-US" altLang="zh-CN" sz="1800" dirty="0" err="1"/>
              <a:t>TGbf</a:t>
            </a:r>
            <a:r>
              <a:rPr lang="en-US" altLang="zh-CN" sz="1800" dirty="0"/>
              <a:t> (</a:t>
            </a:r>
            <a:r>
              <a:rPr lang="en-US" altLang="zh-CN" sz="1800" dirty="0">
                <a:solidFill>
                  <a:schemeClr val="tx1"/>
                </a:solidFill>
              </a:rPr>
              <a:t>September 12 PM1 &amp; PM2, 13 PM2, 14 PM2, 15 PM2)</a:t>
            </a:r>
          </a:p>
          <a:p>
            <a:pPr marL="720725" lvl="1" indent="-342900" algn="just">
              <a:spcBef>
                <a:spcPts val="0"/>
              </a:spcBef>
              <a:spcAft>
                <a:spcPts val="600"/>
              </a:spcAft>
              <a:buFont typeface="Times New Roman" panose="02020603050405020304" pitchFamily="18" charset="0"/>
              <a:buChar char="−"/>
            </a:pPr>
            <a:r>
              <a:rPr lang="en-US" sz="1800" dirty="0"/>
              <a:t>Continued </a:t>
            </a:r>
            <a:r>
              <a:rPr lang="en-US" altLang="zh-CN" sz="1800" dirty="0">
                <a:solidFill>
                  <a:srgbClr val="0000FF"/>
                </a:solidFill>
              </a:rPr>
              <a:t>comment resolution </a:t>
            </a:r>
            <a:r>
              <a:rPr lang="en-US" altLang="zh-CN" sz="1800" dirty="0"/>
              <a:t>for D0.1 (802.11bf CC40 comments)</a:t>
            </a:r>
          </a:p>
          <a:p>
            <a:pPr marL="1120775" lvl="2" indent="-342900" algn="just">
              <a:spcBef>
                <a:spcPts val="0"/>
              </a:spcBef>
              <a:spcAft>
                <a:spcPts val="600"/>
              </a:spcAft>
              <a:buSzPct val="50000"/>
              <a:buFont typeface="Wingdings" panose="05000000000000000000" pitchFamily="2" charset="2"/>
              <a:buChar char="n"/>
            </a:pPr>
            <a:r>
              <a:rPr lang="en-US" altLang="zh-CN" sz="1600" dirty="0">
                <a:solidFill>
                  <a:srgbClr val="0000FF"/>
                </a:solidFill>
              </a:rPr>
              <a:t>Newly</a:t>
            </a:r>
            <a:r>
              <a:rPr lang="en-US" altLang="zh-CN" sz="1600" dirty="0"/>
              <a:t> approved the comment resolution for </a:t>
            </a:r>
            <a:r>
              <a:rPr lang="en-US" altLang="zh-CN" sz="1600" dirty="0">
                <a:solidFill>
                  <a:srgbClr val="FF0000"/>
                </a:solidFill>
              </a:rPr>
              <a:t>88+</a:t>
            </a:r>
            <a:r>
              <a:rPr lang="en-US" altLang="zh-CN" sz="1600" dirty="0">
                <a:solidFill>
                  <a:srgbClr val="0000FF"/>
                </a:solidFill>
              </a:rPr>
              <a:t> </a:t>
            </a:r>
            <a:r>
              <a:rPr lang="en-US" altLang="zh-CN" sz="1600" dirty="0"/>
              <a:t>CID</a:t>
            </a:r>
          </a:p>
          <a:p>
            <a:pPr marL="1120775" lvl="2" indent="-342900" algn="just">
              <a:spcBef>
                <a:spcPts val="0"/>
              </a:spcBef>
              <a:spcAft>
                <a:spcPts val="600"/>
              </a:spcAft>
              <a:buSzPct val="50000"/>
              <a:buFont typeface="Wingdings" panose="05000000000000000000" pitchFamily="2" charset="2"/>
              <a:buChar char="n"/>
            </a:pPr>
            <a:r>
              <a:rPr lang="en-US" altLang="zh-CN" sz="1600" dirty="0"/>
              <a:t>~</a:t>
            </a:r>
            <a:r>
              <a:rPr lang="en-US" altLang="zh-CN" sz="1600" dirty="0">
                <a:solidFill>
                  <a:srgbClr val="FF0000"/>
                </a:solidFill>
              </a:rPr>
              <a:t>49.8</a:t>
            </a:r>
            <a:r>
              <a:rPr lang="en-US" altLang="zh-CN" sz="1600" dirty="0"/>
              <a:t>% of all CC40 comments are now resolved (</a:t>
            </a:r>
            <a:r>
              <a:rPr lang="en-US" altLang="zh-CN" sz="1600" dirty="0">
                <a:solidFill>
                  <a:srgbClr val="FF0000"/>
                </a:solidFill>
              </a:rPr>
              <a:t>454/912</a:t>
            </a:r>
            <a:r>
              <a:rPr lang="en-US" altLang="zh-CN" sz="1600" dirty="0">
                <a:solidFill>
                  <a:srgbClr val="0000FF"/>
                </a:solidFill>
              </a:rPr>
              <a:t>, </a:t>
            </a:r>
            <a:r>
              <a:rPr lang="en-US" altLang="zh-CN" sz="1600" dirty="0"/>
              <a:t>Please refer to the figure)</a:t>
            </a:r>
            <a:endParaRPr lang="en-US" sz="1600" dirty="0"/>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a:t>
            </a:r>
            <a:r>
              <a:rPr lang="en-US" altLang="zh-CN" sz="1800" dirty="0"/>
              <a:t>Comment resolution</a:t>
            </a:r>
            <a:r>
              <a:rPr lang="en-US" sz="1800" dirty="0"/>
              <a:t>, PDT, </a:t>
            </a:r>
            <a:r>
              <a:rPr lang="en-US" altLang="zh-CN" sz="1800" dirty="0"/>
              <a:t>and developing </a:t>
            </a:r>
            <a:r>
              <a:rPr lang="en-US" altLang="zh-CN" sz="1800" dirty="0">
                <a:solidFill>
                  <a:schemeClr val="tx1"/>
                </a:solidFill>
              </a:rPr>
              <a:t>the Draft </a:t>
            </a:r>
            <a:r>
              <a:rPr lang="en-US" sz="1800" dirty="0">
                <a:solidFill>
                  <a:schemeClr val="tx1"/>
                </a:solidFill>
              </a:rPr>
              <a:t>……)</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Continue comment resolution for D0.1</a:t>
            </a:r>
          </a:p>
          <a:p>
            <a:pPr marL="720725" lvl="1" indent="-342900" algn="just">
              <a:spcBef>
                <a:spcPts val="0"/>
              </a:spcBef>
              <a:spcAft>
                <a:spcPts val="600"/>
              </a:spcAft>
              <a:buFont typeface="Times New Roman" panose="02020603050405020304" pitchFamily="18" charset="0"/>
              <a:buChar char="−"/>
            </a:pPr>
            <a:r>
              <a:rPr lang="en-US" altLang="zh-CN" sz="1800" dirty="0"/>
              <a:t>Presentation of technical submissions</a:t>
            </a:r>
          </a:p>
          <a:p>
            <a:pPr marL="720725" lvl="1" indent="-342900" algn="just">
              <a:spcBef>
                <a:spcPts val="0"/>
              </a:spcBef>
              <a:spcAft>
                <a:spcPts val="600"/>
              </a:spcAft>
              <a:buFont typeface="Times New Roman" panose="02020603050405020304" pitchFamily="18" charset="0"/>
              <a:buChar char="−"/>
            </a:pPr>
            <a:r>
              <a:rPr lang="en-US" altLang="zh-CN" sz="1800" dirty="0"/>
              <a:t>Further developing the </a:t>
            </a:r>
            <a:r>
              <a:rPr lang="en-US" altLang="zh-CN" sz="1800" dirty="0">
                <a:solidFill>
                  <a:srgbClr val="0000FF"/>
                </a:solidFill>
              </a:rPr>
              <a:t>Draft 0.1-1.0</a:t>
            </a:r>
            <a:r>
              <a:rPr lang="en-US" altLang="zh-CN" sz="1800" dirty="0"/>
              <a:t> </a:t>
            </a:r>
          </a:p>
          <a:p>
            <a:pPr marL="720725" lvl="1" indent="-342900" algn="just">
              <a:spcBef>
                <a:spcPts val="0"/>
              </a:spcBef>
              <a:spcAft>
                <a:spcPts val="600"/>
              </a:spcAft>
              <a:buFont typeface="Times New Roman" panose="02020603050405020304" pitchFamily="18" charset="0"/>
              <a:buChar char="−"/>
            </a:pPr>
            <a:r>
              <a:rPr lang="en-US" altLang="zh-CN" sz="1800" dirty="0"/>
              <a:t>Requested </a:t>
            </a:r>
            <a:r>
              <a:rPr lang="en-US" altLang="zh-CN" sz="1800" dirty="0">
                <a:solidFill>
                  <a:srgbClr val="0000FF"/>
                </a:solidFill>
              </a:rPr>
              <a:t>3</a:t>
            </a:r>
            <a:r>
              <a:rPr lang="en-US" altLang="zh-CN" sz="1800" dirty="0"/>
              <a:t> calls per week</a:t>
            </a:r>
            <a:endParaRPr lang="en-US" sz="1400" dirty="0"/>
          </a:p>
        </p:txBody>
      </p:sp>
      <p:graphicFrame>
        <p:nvGraphicFramePr>
          <p:cNvPr id="9"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1086790400"/>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DDD3A9E-6762-4B08-9EE0-2DF55989F909}"/>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0C816351-A758-4693-A67C-5CEFD1DBD5F7}"/>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7" name="Date Placeholder 6">
            <a:extLst>
              <a:ext uri="{FF2B5EF4-FFF2-40B4-BE49-F238E27FC236}">
                <a16:creationId xmlns:a16="http://schemas.microsoft.com/office/drawing/2014/main" id="{9783B7B2-FD89-47EB-A2D0-5CC782066EB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843331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8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8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800" kern="0" dirty="0">
                <a:solidFill>
                  <a:schemeClr val="bg1">
                    <a:lumMod val="50000"/>
                  </a:schemeClr>
                </a:solidFill>
              </a:rPr>
              <a:t>Comment Collection (D0.1)	</a:t>
            </a:r>
            <a:r>
              <a:rPr lang="en-US" altLang="zh-CN" sz="1800" i="1" strike="sngStrike" kern="0" dirty="0">
                <a:solidFill>
                  <a:schemeClr val="bg1">
                    <a:lumMod val="50000"/>
                  </a:schemeClr>
                </a:solidFill>
              </a:rPr>
              <a:t>Jan 2022</a:t>
            </a:r>
            <a:r>
              <a:rPr lang="en-US" altLang="zh-CN" sz="18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800" i="1" kern="0" dirty="0">
                <a:solidFill>
                  <a:schemeClr val="bg1">
                    <a:lumMod val="50000"/>
                  </a:schemeClr>
                </a:solidFill>
                <a:sym typeface="Wingdings" panose="05000000000000000000" pitchFamily="2" charset="2"/>
              </a:rPr>
              <a:t>					  April 2022</a:t>
            </a:r>
            <a:endParaRPr lang="en-US" altLang="zh-CN" sz="18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800" kern="0" dirty="0">
                <a:solidFill>
                  <a:srgbClr val="FF0000"/>
                </a:solidFill>
              </a:rPr>
              <a:t>Initial Letter Ballot (D1.0)		</a:t>
            </a:r>
            <a:r>
              <a:rPr lang="en-US" altLang="zh-CN" sz="1800" i="1" strike="sngStrike" kern="0" dirty="0">
                <a:solidFill>
                  <a:srgbClr val="FF0000"/>
                </a:solidFill>
              </a:rPr>
              <a:t>Jul 2022</a:t>
            </a:r>
            <a:r>
              <a:rPr lang="en-US" altLang="zh-CN" sz="1800" i="1" strike="sngStrike" kern="0" dirty="0">
                <a:solidFill>
                  <a:srgbClr val="FF0000"/>
                </a:solidFill>
                <a:sym typeface="Wingdings" panose="05000000000000000000" pitchFamily="2" charset="2"/>
              </a:rPr>
              <a:t> Sep</a:t>
            </a:r>
            <a:r>
              <a:rPr lang="en-US" altLang="zh-CN" sz="1800" i="1" strike="sngStrike" kern="0" dirty="0">
                <a:solidFill>
                  <a:srgbClr val="FF0000"/>
                </a:solidFill>
              </a:rPr>
              <a:t> 2022</a:t>
            </a:r>
          </a:p>
          <a:p>
            <a:pPr marL="0" lvl="1" indent="0" algn="just" defTabSz="685800" eaLnBrk="1" fontAlgn="auto" hangingPunct="1">
              <a:spcBef>
                <a:spcPts val="200"/>
              </a:spcBef>
              <a:spcAft>
                <a:spcPts val="600"/>
              </a:spcAft>
              <a:buNone/>
              <a:defRPr/>
            </a:pPr>
            <a:r>
              <a:rPr lang="en-US" altLang="zh-CN" sz="1800" i="1" kern="0" dirty="0">
                <a:solidFill>
                  <a:srgbClr val="FF0000"/>
                </a:solidFill>
              </a:rPr>
              <a:t>					</a:t>
            </a:r>
            <a:r>
              <a:rPr lang="en-US" altLang="zh-CN" sz="1800" i="1" kern="0" dirty="0">
                <a:solidFill>
                  <a:srgbClr val="FF0000"/>
                </a:solidFill>
                <a:sym typeface="Wingdings" panose="05000000000000000000" pitchFamily="2" charset="2"/>
              </a:rPr>
              <a:t> Nov</a:t>
            </a:r>
            <a:r>
              <a:rPr lang="en-US" altLang="zh-CN" sz="1800" i="1" kern="0" dirty="0">
                <a:solidFill>
                  <a:srgbClr val="FF0000"/>
                </a:solidFill>
              </a:rPr>
              <a:t> 2022</a:t>
            </a:r>
          </a:p>
          <a:p>
            <a:pPr marL="161925" lvl="1" indent="-233363" algn="just" defTabSz="685800" eaLnBrk="1" fontAlgn="auto" hangingPunct="1">
              <a:spcBef>
                <a:spcPts val="2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2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2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200"/>
              </a:spcBef>
              <a:spcAft>
                <a:spcPts val="600"/>
              </a:spcAft>
              <a:defRPr/>
            </a:pPr>
            <a:r>
              <a:rPr lang="en-US" altLang="zh-CN" sz="1800" kern="0" dirty="0"/>
              <a:t>Initial SA Ballot (D4.0)	 	Sep 2023</a:t>
            </a:r>
          </a:p>
          <a:p>
            <a:pPr marL="161925" lvl="1" indent="-233363" algn="just" defTabSz="685800" eaLnBrk="1" fontAlgn="auto" hangingPunct="1">
              <a:spcBef>
                <a:spcPts val="2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2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2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2200" kern="0" dirty="0">
                <a:solidFill>
                  <a:schemeClr val="bg1">
                    <a:lumMod val="50000"/>
                  </a:schemeClr>
                </a:solidFill>
                <a:latin typeface="Times New Roman"/>
              </a:rPr>
              <a:t>Early-mid May</a:t>
            </a:r>
          </a:p>
          <a:p>
            <a:pPr lvl="1">
              <a:buFont typeface="Times New Roman" pitchFamily="16" charset="0"/>
              <a:buChar char="•"/>
            </a:pPr>
            <a:r>
              <a:rPr lang="en-US" altLang="zh-CN" sz="1800" kern="0" dirty="0">
                <a:solidFill>
                  <a:schemeClr val="bg1">
                    <a:lumMod val="50000"/>
                  </a:schemeClr>
                </a:solidFill>
                <a:latin typeface="Times New Roman"/>
              </a:rPr>
              <a:t>Identify topics, </a:t>
            </a:r>
            <a:r>
              <a:rPr lang="en-US" altLang="zh-CN" sz="1800" kern="0" dirty="0" err="1">
                <a:solidFill>
                  <a:schemeClr val="bg1">
                    <a:lumMod val="50000"/>
                  </a:schemeClr>
                </a:solidFill>
                <a:latin typeface="Times New Roman"/>
              </a:rPr>
              <a:t>PoCs</a:t>
            </a:r>
            <a:r>
              <a:rPr lang="en-US" altLang="zh-CN" sz="1800" kern="0" dirty="0">
                <a:solidFill>
                  <a:schemeClr val="bg1">
                    <a:lumMod val="50000"/>
                  </a:schemeClr>
                </a:solidFill>
                <a:latin typeface="Times New Roman"/>
              </a:rPr>
              <a:t>, and volunteers</a:t>
            </a:r>
          </a:p>
          <a:p>
            <a:pPr lvl="0">
              <a:buFont typeface="Times New Roman" pitchFamily="16" charset="0"/>
              <a:buChar char="•"/>
            </a:pPr>
            <a:r>
              <a:rPr lang="en-US" altLang="zh-CN" sz="2200" kern="0" dirty="0">
                <a:solidFill>
                  <a:schemeClr val="bg1">
                    <a:lumMod val="50000"/>
                  </a:schemeClr>
                </a:solidFill>
                <a:latin typeface="Times New Roman"/>
              </a:rPr>
              <a:t>May 20</a:t>
            </a:r>
            <a:r>
              <a:rPr lang="en-US" altLang="zh-CN" sz="2200" kern="0" baseline="30000" dirty="0">
                <a:solidFill>
                  <a:schemeClr val="bg1">
                    <a:lumMod val="50000"/>
                  </a:schemeClr>
                </a:solidFill>
                <a:latin typeface="Times New Roman"/>
              </a:rPr>
              <a:t>th</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Comment collection closes</a:t>
            </a:r>
          </a:p>
          <a:p>
            <a:pPr lvl="0">
              <a:buFont typeface="Times New Roman" pitchFamily="16" charset="0"/>
              <a:buChar char="•"/>
            </a:pPr>
            <a:r>
              <a:rPr lang="en-US" altLang="zh-CN" sz="2200" kern="0" dirty="0">
                <a:solidFill>
                  <a:schemeClr val="bg1">
                    <a:lumMod val="50000"/>
                  </a:schemeClr>
                </a:solidFill>
                <a:latin typeface="Times New Roman"/>
              </a:rPr>
              <a:t>Week of May 23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2200" kern="0" dirty="0">
                <a:solidFill>
                  <a:schemeClr val="bg1">
                    <a:lumMod val="50000"/>
                  </a:schemeClr>
                </a:solidFill>
                <a:latin typeface="Times New Roman"/>
              </a:rPr>
              <a:t>June 3</a:t>
            </a:r>
            <a:r>
              <a:rPr lang="en-US" altLang="zh-CN" sz="2200" kern="0" baseline="30000" dirty="0">
                <a:solidFill>
                  <a:schemeClr val="bg1">
                    <a:lumMod val="50000"/>
                  </a:schemeClr>
                </a:solidFill>
                <a:latin typeface="Times New Roman"/>
              </a:rPr>
              <a:t>rd</a:t>
            </a:r>
            <a:r>
              <a:rPr lang="en-US" altLang="zh-CN" sz="2200" kern="0" dirty="0">
                <a:solidFill>
                  <a:schemeClr val="bg1">
                    <a:lumMod val="50000"/>
                  </a:schemeClr>
                </a:solidFill>
                <a:latin typeface="Times New Roman"/>
              </a:rPr>
              <a:t> </a:t>
            </a:r>
          </a:p>
          <a:p>
            <a:pPr lvl="1">
              <a:buFont typeface="Times New Roman" pitchFamily="16" charset="0"/>
              <a:buChar char="•"/>
            </a:pPr>
            <a:r>
              <a:rPr lang="en-US" altLang="zh-CN" sz="1800" kern="0" dirty="0">
                <a:solidFill>
                  <a:schemeClr val="bg1">
                    <a:lumMod val="50000"/>
                  </a:schemeClr>
                </a:solidFill>
                <a:latin typeface="Times New Roman"/>
              </a:rPr>
              <a:t>Deadline for comment assignment</a:t>
            </a:r>
          </a:p>
          <a:p>
            <a:pPr lvl="1">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r>
              <a:rPr lang="en-US" altLang="zh-CN" kern="0" dirty="0">
                <a:solidFill>
                  <a:srgbClr val="000000"/>
                </a:solidFill>
                <a:latin typeface="Times New Roman"/>
              </a:rPr>
              <a:t>Sep 1, 2022</a:t>
            </a:r>
          </a:p>
          <a:p>
            <a:pPr lvl="1">
              <a:buFont typeface="Times New Roman" pitchFamily="16" charset="0"/>
              <a:buChar char="•"/>
            </a:pPr>
            <a:r>
              <a:rPr lang="en-US" altLang="zh-CN" sz="1800" kern="0" dirty="0" err="1">
                <a:solidFill>
                  <a:srgbClr val="000000"/>
                </a:solidFill>
                <a:latin typeface="Times New Roman"/>
              </a:rPr>
              <a:t>TGbf</a:t>
            </a:r>
            <a:r>
              <a:rPr lang="en-US" altLang="zh-CN" sz="1800" kern="0" dirty="0">
                <a:solidFill>
                  <a:srgbClr val="000000"/>
                </a:solidFill>
                <a:latin typeface="Times New Roman"/>
              </a:rPr>
              <a:t> decide to change the timeline for Initial Letter Ballot (D1.0) to November 2022</a:t>
            </a:r>
          </a:p>
          <a:p>
            <a:pPr lvl="1">
              <a:buFont typeface="Times New Roman" pitchFamily="16" charset="0"/>
              <a:buChar char="•"/>
            </a:pPr>
            <a:r>
              <a:rPr lang="en-US" altLang="zh-CN" sz="1800" dirty="0"/>
              <a:t>SP Result: Unanimous consent</a:t>
            </a:r>
            <a:endParaRPr lang="en-US" altLang="zh-CN" sz="18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C48E265F-CB74-4CFC-A21B-6713AEF9D0C7}"/>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CD36B448-FF6C-4EAC-8895-A71D1B3BCDB0}"/>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7204565F-AC89-4B46-A5A0-4B994F68406F}"/>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572113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172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September 	19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1">
                    <a:lumMod val="50000"/>
                  </a:schemeClr>
                </a:solidFill>
                <a:cs typeface="Times New Roman" panose="02020603050405020304" pitchFamily="18" charset="0"/>
              </a:rPr>
              <a:t>  (Too close to September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20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22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26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September 	27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September	29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October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1">
                    <a:lumMod val="50000"/>
                  </a:schemeClr>
                </a:solidFill>
                <a:cs typeface="Times New Roman" panose="02020603050405020304" pitchFamily="18" charset="0"/>
              </a:rPr>
              <a:t>  (Holiday)</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October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October	6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10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October	13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17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18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October	20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24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25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October	27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October 	31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November	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7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a:solidFill>
                  <a:srgbClr val="FF0000"/>
                </a:solidFill>
                <a:cs typeface="Times New Roman" panose="02020603050405020304" pitchFamily="18" charset="0"/>
              </a:rPr>
              <a:t>(Daylight saving time end on Nov. 6)</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November 	10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9" name="Rectangle 3"/>
          <p:cNvSpPr txBox="1">
            <a:spLocks noChangeArrowheads="1"/>
          </p:cNvSpPr>
          <p:nvPr/>
        </p:nvSpPr>
        <p:spPr bwMode="auto">
          <a:xfrm>
            <a:off x="6553200" y="1069759"/>
            <a:ext cx="52578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800" b="1" dirty="0"/>
              <a:t>To be confirmed:</a:t>
            </a:r>
          </a:p>
          <a:p>
            <a:pPr marL="361950" lvl="1" indent="-361950" algn="just">
              <a:spcBef>
                <a:spcPct val="0"/>
              </a:spcBef>
              <a:spcAft>
                <a:spcPts val="0"/>
              </a:spcAft>
              <a:buClr>
                <a:srgbClr val="000000"/>
              </a:buClr>
              <a:buNone/>
              <a:defRPr/>
            </a:pPr>
            <a:r>
              <a:rPr lang="en-US" altLang="zh-CN" sz="1600" dirty="0"/>
              <a:t>	November Plenary 2022 (November 13-18) </a:t>
            </a:r>
          </a:p>
          <a:p>
            <a:pPr marL="361950" lvl="1" indent="-361950" algn="just">
              <a:spcBef>
                <a:spcPct val="0"/>
              </a:spcBef>
              <a:spcAft>
                <a:spcPts val="0"/>
              </a:spcAft>
              <a:buClr>
                <a:srgbClr val="000000"/>
              </a:buClr>
              <a:buNone/>
              <a:defRPr/>
            </a:pPr>
            <a:r>
              <a:rPr lang="en-US" altLang="zh-CN" sz="1600" dirty="0"/>
              <a:t>	(Daylight saving time end on </a:t>
            </a:r>
            <a:r>
              <a:rPr lang="en-US" altLang="zh-CN" sz="1600" dirty="0">
                <a:solidFill>
                  <a:srgbClr val="0000FF"/>
                </a:solidFill>
              </a:rPr>
              <a:t>Nov. 6</a:t>
            </a:r>
            <a:r>
              <a:rPr lang="en-US" altLang="zh-CN" sz="1600" dirty="0"/>
              <a:t>)</a:t>
            </a:r>
          </a:p>
          <a:p>
            <a:pPr marL="361950" lvl="1" indent="-361950" algn="just">
              <a:spcBef>
                <a:spcPct val="0"/>
              </a:spcBef>
              <a:spcAft>
                <a:spcPts val="0"/>
              </a:spcAft>
              <a:buClr>
                <a:srgbClr val="000000"/>
              </a:buClr>
              <a:buNone/>
              <a:defRPr/>
            </a:pPr>
            <a:endParaRPr lang="en-US" altLang="zh-CN" sz="16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November 14    (Monday AM 2),	10:30-12:30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FFC000"/>
                </a:solidFill>
                <a:cs typeface="Times New Roman" panose="02020603050405020304" pitchFamily="18" charset="0"/>
              </a:rPr>
              <a:t>November 14    (Monday PM 1),		13:30-15:30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November 15    (Tuesday AM 1),	08:00-10:00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November 16    (Wednesday AM 1),	08:00-10:00 Thailand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November 17    (Thursday AM 1),	08:00-10:00 Thailand time</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14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1100" dirty="0">
                <a:cs typeface="Times New Roman" panose="02020603050405020304" pitchFamily="18" charset="0"/>
              </a:rPr>
              <a:t>when conflict with CAC, the call will be changed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(July - September 2022 CAC calls: </a:t>
            </a:r>
            <a:r>
              <a:rPr lang="en-US" altLang="zh-CN" sz="1100" strike="sngStrike" dirty="0">
                <a:solidFill>
                  <a:srgbClr val="FF0000"/>
                </a:solidFill>
                <a:cs typeface="Times New Roman" panose="02020603050405020304" pitchFamily="18" charset="0"/>
              </a:rPr>
              <a:t>9:00 Jun 6 &amp; 27, 18:00 July 10</a:t>
            </a:r>
            <a:r>
              <a:rPr lang="en-US" altLang="zh-CN" sz="11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2. </a:t>
            </a:r>
            <a:r>
              <a:rPr lang="en-US" altLang="zh-CN" sz="1100" dirty="0">
                <a:cs typeface="MS PGothic" charset="0"/>
              </a:rPr>
              <a:t>Thursday </a:t>
            </a:r>
            <a:r>
              <a:rPr lang="en-US" altLang="zh-CN" sz="1100" dirty="0">
                <a:solidFill>
                  <a:srgbClr val="00B0F0"/>
                </a:solidFill>
                <a:cs typeface="Times New Roman" panose="02020603050405020304" pitchFamily="18" charset="0"/>
              </a:rPr>
              <a:t>23:00 - 01:00am ET </a:t>
            </a:r>
            <a:r>
              <a:rPr lang="en-US" altLang="zh-CN" sz="1100" dirty="0">
                <a:cs typeface="MS PGothic" charset="0"/>
              </a:rPr>
              <a:t>(Thursday 20</a:t>
            </a:r>
            <a:r>
              <a:rPr lang="zh-CN" altLang="en-US" sz="1100" dirty="0">
                <a:cs typeface="MS PGothic" charset="0"/>
              </a:rPr>
              <a:t>：</a:t>
            </a:r>
            <a:r>
              <a:rPr lang="en-US" altLang="zh-CN" sz="1100" dirty="0">
                <a:cs typeface="MS PGothic" charset="0"/>
              </a:rPr>
              <a:t>00  – 22:00 PT, Friday 11am-13:00 in China, Friday 6am-8am in Israel, Friday 5am – 7am in Central Europe), and </a:t>
            </a:r>
            <a:r>
              <a:rPr lang="en-US" altLang="zh-CN" sz="1100" dirty="0">
                <a:solidFill>
                  <a:srgbClr val="0000FF"/>
                </a:solidFill>
                <a:cs typeface="MS PGothic" charset="0"/>
              </a:rPr>
              <a:t>Sang Kim </a:t>
            </a:r>
            <a:r>
              <a:rPr lang="en-US" altLang="zh-CN" sz="1100" dirty="0">
                <a:cs typeface="MS PGothic" charset="0"/>
              </a:rPr>
              <a:t>will help to take the minutes for these slots.</a:t>
            </a:r>
            <a:endParaRPr lang="zh-CN" altLang="en-US" sz="11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7" name="表格 6"/>
          <p:cNvGraphicFramePr>
            <a:graphicFrameLocks noGrp="1"/>
          </p:cNvGraphicFramePr>
          <p:nvPr/>
        </p:nvGraphicFramePr>
        <p:xfrm>
          <a:off x="6553200" y="3200400"/>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Thailand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2:00-4:00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3:00-5:00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17:00-19:00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4:30-6:30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5:30-7:30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19:30-21:30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7:30-9:30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8:30-10:30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01:30-03:30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22:30-00:30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10:00-12:00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11:00-13:00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01:00-03:00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Evening 1</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13:30-15:30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14:30-16:30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04:30-06:30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E87BE571-C3AE-45F1-8E17-F4A33C9F702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054DDB3-E082-4634-8C66-411ADECA906F}"/>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ACF2BA1C-6010-4BAD-9DE9-56C832037EB9}"/>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435029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3320"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95FE8B16-E385-4C37-9D54-D4E0CCB0987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F5199D5-F725-4CC1-B46D-277E0D9176F5}"/>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912FBD1B-71D1-40CC-A755-EFF0D16E1C57}"/>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675802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September 2022 Interim Session</a:t>
            </a:r>
          </a:p>
        </p:txBody>
      </p:sp>
      <p:sp>
        <p:nvSpPr>
          <p:cNvPr id="2" name="Footer Placeholder 1">
            <a:extLst>
              <a:ext uri="{FF2B5EF4-FFF2-40B4-BE49-F238E27FC236}">
                <a16:creationId xmlns:a16="http://schemas.microsoft.com/office/drawing/2014/main" id="{55B732D4-2C31-46CF-8EE6-DC1F9677546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7B16E6-F88E-4D0C-8C77-359765A4577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C7C99E6D-B3E2-4A0E-BBC0-D5263DD80A8B}"/>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991282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11-22/1282r6</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11-22/0973r10</a:t>
            </a:r>
            <a:r>
              <a:rPr lang="en-US" dirty="0"/>
              <a:t> </a:t>
            </a:r>
          </a:p>
          <a:p>
            <a:pPr>
              <a:spcBef>
                <a:spcPts val="0"/>
              </a:spcBef>
            </a:pPr>
            <a:r>
              <a:rPr lang="en-US" dirty="0"/>
              <a:t>Motions: </a:t>
            </a:r>
            <a:r>
              <a:rPr lang="en-US" dirty="0">
                <a:hlinkClick r:id="rId6"/>
              </a:rPr>
              <a:t>11-22/0651r7</a:t>
            </a:r>
            <a:r>
              <a:rPr lang="en-US"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24C08FFF-6571-473B-978A-AD835E90E3D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8F84BDA-3B68-4E85-92A8-8DD3D84D6CBE}"/>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3620FDB3-B15A-4152-A708-597CBC0764C6}"/>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272279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3"/>
              </a:rPr>
              <a:t>11-22/1078r0</a:t>
            </a:r>
            <a:r>
              <a:rPr lang="en-US" sz="1600" dirty="0"/>
              <a:t> – Device ID indications (Jouni Malinen) </a:t>
            </a:r>
            <a:endParaRPr lang="en-US" altLang="en-US" sz="16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 action="ppaction://noaction"/>
              </a:rPr>
              <a:t>11-22/1599r0</a:t>
            </a:r>
            <a:r>
              <a:rPr lang="en-US" altLang="en-US" sz="1600" dirty="0">
                <a:solidFill>
                  <a:schemeClr val="tx1"/>
                </a:solidFill>
              </a:rPr>
              <a:t> – Revisions to RSN Extension element (Kurt Lumbatis)</a:t>
            </a:r>
          </a:p>
          <a:p>
            <a:pPr marL="457200" indent="-457200">
              <a:lnSpc>
                <a:spcPct val="90000"/>
              </a:lnSpc>
              <a:spcBef>
                <a:spcPts val="0"/>
              </a:spcBef>
              <a:spcAft>
                <a:spcPts val="300"/>
              </a:spcAft>
              <a:buFont typeface="Arial" panose="020B0604020202020204" pitchFamily="34" charset="0"/>
              <a:buChar char="•"/>
              <a:defRPr/>
            </a:pPr>
            <a:r>
              <a:rPr lang="en-US" sz="1600" dirty="0">
                <a:hlinkClick r:id="rId4"/>
              </a:rPr>
              <a:t>11-22/1329r6</a:t>
            </a:r>
            <a:r>
              <a:rPr lang="en-US" sz="1600" dirty="0"/>
              <a:t> – CID resolutions for 12.2.11 (Kurt Lumbatis)</a:t>
            </a: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5"/>
              </a:rPr>
              <a:t>11-22/1079r4</a:t>
            </a:r>
            <a:r>
              <a:rPr lang="en-US" altLang="en-US" sz="1600" dirty="0">
                <a:solidFill>
                  <a:schemeClr val="tx1"/>
                </a:solidFill>
              </a:rPr>
              <a:t> – CR for STA-generated ID (Jay Yang) </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6"/>
              </a:rPr>
              <a:t>11-22/1588r0</a:t>
            </a:r>
            <a:r>
              <a:rPr lang="en-US" altLang="en-US" sz="1600" dirty="0">
                <a:solidFill>
                  <a:schemeClr val="tx1"/>
                </a:solidFill>
              </a:rPr>
              <a:t> – Resolution comment 32 (Antonio de la Olivia)</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7"/>
              </a:rPr>
              <a:t>11-22/1625r0</a:t>
            </a:r>
            <a:r>
              <a:rPr lang="en-US" altLang="en-US" sz="1600" dirty="0">
                <a:solidFill>
                  <a:schemeClr val="tx1"/>
                </a:solidFill>
              </a:rPr>
              <a:t> – Non-AP STA Device ID implementation (Kurt Lumbatis)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8"/>
              </a:rPr>
              <a:t>11-22/1620r2</a:t>
            </a:r>
            <a:r>
              <a:rPr lang="en-US" altLang="en-US" sz="1600" dirty="0">
                <a:solidFill>
                  <a:schemeClr val="tx1"/>
                </a:solidFill>
              </a:rPr>
              <a:t> – Device ID ladder diagram (Kurt Lumbatis)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9"/>
              </a:rPr>
              <a:t>11-22/1584r0</a:t>
            </a:r>
            <a:r>
              <a:rPr lang="en-US" altLang="en-US" sz="1600" dirty="0">
                <a:solidFill>
                  <a:schemeClr val="tx1"/>
                </a:solidFill>
              </a:rPr>
              <a:t> – More than one scheme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0"/>
              </a:rPr>
              <a:t>11-22/1218r5 </a:t>
            </a:r>
            <a:r>
              <a:rPr lang="en-US" altLang="en-US" sz="1600" dirty="0">
                <a:solidFill>
                  <a:schemeClr val="tx1"/>
                </a:solidFill>
              </a:rPr>
              <a:t>– Device ID synchronization and control (Kurt Lumbatis)</a:t>
            </a:r>
            <a:endParaRPr lang="en-US" altLang="en-US" sz="16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 action="ppaction://noaction"/>
              </a:rPr>
              <a:t>11-22/1230r0</a:t>
            </a:r>
            <a:r>
              <a:rPr lang="en-US" altLang="en-US" sz="1600" dirty="0">
                <a:solidFill>
                  <a:schemeClr val="tx1"/>
                </a:solidFill>
              </a:rPr>
              <a:t> – Background use cases, PAR, privacy, etc.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1"/>
              </a:rPr>
              <a:t>11-22/1084r1</a:t>
            </a:r>
            <a:r>
              <a:rPr lang="en-US" altLang="en-US" sz="1600" dirty="0">
                <a:solidFill>
                  <a:schemeClr val="tx1"/>
                </a:solidFill>
              </a:rPr>
              <a:t> – STA ID Opt-in (Sid Thakur) – (w/updates)</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2"/>
              </a:rPr>
              <a:t>11-22/1219r0</a:t>
            </a:r>
            <a:r>
              <a:rPr lang="en-US" altLang="en-US" sz="1600" dirty="0">
                <a:solidFill>
                  <a:schemeClr val="tx1"/>
                </a:solidFill>
              </a:rPr>
              <a:t> – Stop association to a spoof AP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3"/>
              </a:rPr>
              <a:t>11-22/1411r0</a:t>
            </a:r>
            <a:r>
              <a:rPr lang="en-US" altLang="en-US" sz="1600" dirty="0">
                <a:solidFill>
                  <a:schemeClr val="tx1"/>
                </a:solidFill>
              </a:rPr>
              <a:t> – Protection against spoof AP using probe (Graham Smith)</a:t>
            </a:r>
            <a:endParaRPr lang="en-US" altLang="en-US" sz="1600" dirty="0">
              <a:solidFill>
                <a:schemeClr val="tx1"/>
              </a:solidFill>
              <a:hlinkClick r:id="" action="ppaction://noaction"/>
            </a:endParaRP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 action="ppaction://noaction"/>
              </a:rPr>
              <a:t>11-22/0928r1</a:t>
            </a:r>
            <a:r>
              <a:rPr lang="en-US" altLang="en-US" sz="16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4"/>
              </a:rPr>
              <a:t>11-22/0925r3</a:t>
            </a:r>
            <a:r>
              <a:rPr lang="en-US" altLang="en-US" sz="16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5"/>
              </a:rPr>
              <a:t>11-22/1585r0</a:t>
            </a:r>
            <a:r>
              <a:rPr lang="en-US" altLang="en-US" sz="16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altLang="en-US" sz="1600" dirty="0">
                <a:solidFill>
                  <a:schemeClr val="tx1"/>
                </a:solidFill>
                <a:hlinkClick r:id="rId16"/>
              </a:rPr>
              <a:t>11-22/1626r0</a:t>
            </a:r>
            <a:r>
              <a:rPr lang="en-US" altLang="en-US" sz="1600" dirty="0"/>
              <a:t> </a:t>
            </a:r>
            <a:r>
              <a:rPr lang="en-US" altLang="en-US" sz="1600" dirty="0">
                <a:solidFill>
                  <a:schemeClr val="tx1"/>
                </a:solidFill>
              </a:rPr>
              <a:t>– </a:t>
            </a:r>
            <a:r>
              <a:rPr lang="en-US" sz="1600" dirty="0"/>
              <a:t>IRMA with IRMK</a:t>
            </a:r>
            <a:endParaRPr lang="en-US" altLang="en-US" sz="1600" dirty="0"/>
          </a:p>
        </p:txBody>
      </p:sp>
      <p:sp>
        <p:nvSpPr>
          <p:cNvPr id="2" name="Footer Placeholder 1">
            <a:extLst>
              <a:ext uri="{FF2B5EF4-FFF2-40B4-BE49-F238E27FC236}">
                <a16:creationId xmlns:a16="http://schemas.microsoft.com/office/drawing/2014/main" id="{F218BE14-A505-47C4-B0A7-43B2EEB3AA2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2C033A0-0F9E-46D2-B970-13347E771E23}"/>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56404143-BB35-4837-9A68-8FC58B484902}"/>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273454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44DF-3A12-4B4A-8FE0-B95F261A9AFA}"/>
              </a:ext>
            </a:extLst>
          </p:cNvPr>
          <p:cNvSpPr>
            <a:spLocks noGrp="1"/>
          </p:cNvSpPr>
          <p:nvPr>
            <p:ph type="title"/>
          </p:nvPr>
        </p:nvSpPr>
        <p:spPr/>
        <p:txBody>
          <a:bodyPr/>
          <a:lstStyle/>
          <a:p>
            <a:r>
              <a:rPr lang="en-US" dirty="0"/>
              <a:t>Attendees by affiliation (September session)</a:t>
            </a:r>
          </a:p>
        </p:txBody>
      </p:sp>
      <p:pic>
        <p:nvPicPr>
          <p:cNvPr id="8" name="Content Placeholder 7">
            <a:extLst>
              <a:ext uri="{FF2B5EF4-FFF2-40B4-BE49-F238E27FC236}">
                <a16:creationId xmlns:a16="http://schemas.microsoft.com/office/drawing/2014/main" id="{5071C59F-B221-484C-AD18-F277005710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0"/>
            <a:ext cx="9097494" cy="4971334"/>
          </a:xfrm>
        </p:spPr>
      </p:pic>
      <p:sp>
        <p:nvSpPr>
          <p:cNvPr id="4" name="Date Placeholder 3">
            <a:extLst>
              <a:ext uri="{FF2B5EF4-FFF2-40B4-BE49-F238E27FC236}">
                <a16:creationId xmlns:a16="http://schemas.microsoft.com/office/drawing/2014/main" id="{8CAB7EF5-3B20-4004-BA9A-5AF3DDE325B8}"/>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1D4A72AA-C75A-4CF9-8A71-CC33479DCBEA}"/>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8DB06781-53F1-489C-B7FF-2746DE448FE6}"/>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1093701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FF0000"/>
                </a:highlight>
                <a:latin typeface="Times New Roman"/>
                <a:ea typeface="MS Gothic"/>
              </a:rPr>
              <a:t>Sept 2022 </a:t>
            </a:r>
            <a:r>
              <a:rPr lang="en-US" altLang="zh-CN" sz="2400" dirty="0">
                <a:latin typeface="Times New Roman"/>
                <a:ea typeface="MS Gothic"/>
              </a:rPr>
              <a:t>-&gt; Nov 2022</a:t>
            </a:r>
          </a:p>
          <a:p>
            <a:pPr lvl="1" algn="just">
              <a:spcBef>
                <a:spcPts val="0"/>
              </a:spcBef>
              <a:defRPr/>
            </a:pPr>
            <a:r>
              <a:rPr lang="en-US" altLang="zh-CN" sz="2400" dirty="0">
                <a:latin typeface="Times New Roman"/>
                <a:ea typeface="MS Gothic"/>
              </a:rPr>
              <a:t>Recirculation LB (D2.0)			Nov 2022 -&gt; Jan 2023</a:t>
            </a:r>
          </a:p>
          <a:p>
            <a:pPr lvl="1" algn="just">
              <a:spcBef>
                <a:spcPts val="0"/>
              </a:spcBef>
              <a:defRPr/>
            </a:pPr>
            <a:r>
              <a:rPr lang="en-US" altLang="zh-CN" sz="2400" dirty="0">
                <a:latin typeface="Times New Roman"/>
                <a:ea typeface="MS Gothic"/>
              </a:rPr>
              <a:t>Initial SA Ballot (D3.0)			Mar 2023 -&gt; May 2023</a:t>
            </a:r>
          </a:p>
          <a:p>
            <a:pPr lvl="1" algn="just">
              <a:spcBef>
                <a:spcPts val="0"/>
              </a:spcBef>
              <a:defRPr/>
            </a:pPr>
            <a:r>
              <a:rPr lang="en-US" altLang="zh-CN" sz="2400" dirty="0">
                <a:latin typeface="Times New Roman"/>
                <a:ea typeface="MS Gothic"/>
              </a:rPr>
              <a:t>Final 802.11 WG approval		Jul 2023 -&gt; Sep 2023</a:t>
            </a:r>
          </a:p>
          <a:p>
            <a:pPr lvl="1" algn="just">
              <a:spcBef>
                <a:spcPts val="0"/>
              </a:spcBef>
              <a:defRPr/>
            </a:pPr>
            <a:r>
              <a:rPr lang="en-US" altLang="zh-CN" sz="2400" dirty="0">
                <a:latin typeface="Times New Roman"/>
                <a:ea typeface="MS Gothic"/>
              </a:rPr>
              <a:t>802 EC approval					Sep 2023 -&gt; Nov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Nov 2023 -&gt; Dec 2023 </a:t>
            </a:r>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9C2DF938-BF0C-4568-A75B-BC69B3BD5CF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E6A80CB-78F1-47D2-91AD-DDF1D928330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91A46D21-9DFD-4FDC-9B73-2A0E57DA9E98}"/>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1558849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t>Every Tues, starting Sept 27, 9:30 AM ET, 2 </a:t>
            </a:r>
            <a:r>
              <a:rPr lang="en-US" sz="2000" dirty="0" err="1"/>
              <a:t>hrs</a:t>
            </a: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2" name="Footer Placeholder 1">
            <a:extLst>
              <a:ext uri="{FF2B5EF4-FFF2-40B4-BE49-F238E27FC236}">
                <a16:creationId xmlns:a16="http://schemas.microsoft.com/office/drawing/2014/main" id="{9628BA31-49C4-4C3B-A86A-C2C3D2C9EB3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F4DA596-8276-40EF-9DEA-2F7B294CAFFA}"/>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CBAD57A7-F088-4515-A5EE-EB51F637926C}"/>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4775627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C65A31FE-AA99-4AB4-A6B5-9B2BDF710023}"/>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196EAE3-8058-48DB-9175-F5CA927D6636}"/>
              </a:ext>
            </a:extLst>
          </p:cNvPr>
          <p:cNvSpPr>
            <a:spLocks noGrp="1"/>
          </p:cNvSpPr>
          <p:nvPr>
            <p:ph type="sldNum" idx="12"/>
          </p:nvPr>
        </p:nvSpPr>
        <p:spPr/>
        <p:txBody>
          <a:bodyPr/>
          <a:lstStyle/>
          <a:p>
            <a:r>
              <a:rPr lang="en-GB"/>
              <a:t>Slide </a:t>
            </a:r>
            <a:fld id="{DE40C9FC-4879-4F20-9ECA-A574A90476B7}" type="slidenum">
              <a:rPr lang="en-GB" smtClean="0"/>
              <a:pPr/>
              <a:t>82</a:t>
            </a:fld>
            <a:endParaRPr lang="en-GB"/>
          </a:p>
        </p:txBody>
      </p:sp>
      <p:sp>
        <p:nvSpPr>
          <p:cNvPr id="5" name="Date Placeholder 4">
            <a:extLst>
              <a:ext uri="{FF2B5EF4-FFF2-40B4-BE49-F238E27FC236}">
                <a16:creationId xmlns:a16="http://schemas.microsoft.com/office/drawing/2014/main" id="{7AE2B659-BEFA-4276-9B3E-C77C904996ED}"/>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06028219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September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four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completed our review of proposed requirements in the Requirements document (11-21/1848r16) and motioned approval of the r16 version.</a:t>
            </a:r>
          </a:p>
          <a:p>
            <a:pPr>
              <a:buClr>
                <a:srgbClr val="000000"/>
              </a:buClr>
              <a:buSzPct val="100000"/>
              <a:buFont typeface="Arial"/>
              <a:buChar char="•"/>
            </a:pPr>
            <a:endParaRPr lang="en-US" dirty="0"/>
          </a:p>
          <a:p>
            <a:pPr>
              <a:buClr>
                <a:srgbClr val="000000"/>
              </a:buClr>
              <a:buSzPct val="100000"/>
              <a:buFont typeface="Arial"/>
              <a:buChar char="•"/>
            </a:pPr>
            <a:r>
              <a:rPr lang="en-US" dirty="0"/>
              <a:t>We now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6BF32EB0-149D-4459-B1A5-EA1E8A2A4CA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EDE22D8-AAA3-4DAD-97F8-9EDE616C2F1B}"/>
              </a:ext>
            </a:extLst>
          </p:cNvPr>
          <p:cNvSpPr>
            <a:spLocks noGrp="1"/>
          </p:cNvSpPr>
          <p:nvPr>
            <p:ph type="sldNum" idx="12"/>
          </p:nvPr>
        </p:nvSpPr>
        <p:spPr/>
        <p:txBody>
          <a:bodyPr/>
          <a:lstStyle/>
          <a:p>
            <a:r>
              <a:rPr lang="en-GB"/>
              <a:t>Slide </a:t>
            </a:r>
            <a:fld id="{F5D8E26B-7BCF-4D25-9C89-0168A6618F18}" type="slidenum">
              <a:rPr lang="en-GB" smtClean="0"/>
              <a:pPr/>
              <a:t>83</a:t>
            </a:fld>
            <a:endParaRPr lang="en-GB"/>
          </a:p>
        </p:txBody>
      </p:sp>
      <p:sp>
        <p:nvSpPr>
          <p:cNvPr id="4" name="Date Placeholder 3">
            <a:extLst>
              <a:ext uri="{FF2B5EF4-FFF2-40B4-BE49-F238E27FC236}">
                <a16:creationId xmlns:a16="http://schemas.microsoft.com/office/drawing/2014/main" id="{08C5ED6D-AAC0-41A2-B1F9-9F9F340D32C5}"/>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3633017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September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9am EDT.</a:t>
            </a:r>
          </a:p>
          <a:p>
            <a:pPr lvl="1">
              <a:buClr>
                <a:srgbClr val="000000"/>
              </a:buClr>
              <a:buSzPct val="100000"/>
              <a:buFont typeface="Arial"/>
              <a:buChar char="•"/>
            </a:pPr>
            <a:r>
              <a:rPr lang="en-US" dirty="0"/>
              <a:t> Sept. 29, 9am-10am EDT</a:t>
            </a:r>
          </a:p>
          <a:p>
            <a:pPr lvl="1">
              <a:buClr>
                <a:srgbClr val="000000"/>
              </a:buClr>
              <a:buSzPct val="100000"/>
              <a:buFont typeface="Arial"/>
              <a:buChar char="•"/>
            </a:pPr>
            <a:r>
              <a:rPr lang="en-US" dirty="0"/>
              <a:t> Oct. 6, 9am-10am EDT</a:t>
            </a:r>
          </a:p>
          <a:p>
            <a:pPr lvl="1">
              <a:buClr>
                <a:srgbClr val="000000"/>
              </a:buClr>
              <a:buSzPct val="100000"/>
              <a:buFont typeface="Arial"/>
              <a:buChar char="•"/>
            </a:pPr>
            <a:r>
              <a:rPr lang="en-US" dirty="0"/>
              <a:t> Oct. 13, 9am-10am EDT</a:t>
            </a:r>
          </a:p>
          <a:p>
            <a:pPr lvl="1">
              <a:spcAft>
                <a:spcPts val="600"/>
              </a:spcAft>
              <a:buClr>
                <a:srgbClr val="000000"/>
              </a:buClr>
              <a:buSzPct val="100000"/>
              <a:buFont typeface="Arial"/>
              <a:buChar char="•"/>
            </a:pPr>
            <a:r>
              <a:rPr lang="en-US" dirty="0"/>
              <a:t> Oct. 20, 9am-10am EDT</a:t>
            </a:r>
          </a:p>
          <a:p>
            <a:pPr lvl="1" hangingPunct="0">
              <a:spcBef>
                <a:spcPts val="0"/>
              </a:spcBef>
              <a:spcAft>
                <a:spcPts val="600"/>
              </a:spcAft>
              <a:buFont typeface="Arial" panose="020B0604020202020204" pitchFamily="34" charset="0"/>
              <a:buChar char="•"/>
            </a:pPr>
            <a:r>
              <a:rPr lang="en-US" dirty="0"/>
              <a:t> Oct. 27, 9am-10am EDT</a:t>
            </a:r>
          </a:p>
          <a:p>
            <a:pPr lvl="1" hangingPunct="0">
              <a:spcBef>
                <a:spcPts val="0"/>
              </a:spcBef>
              <a:buFont typeface="Arial" panose="020B0604020202020204" pitchFamily="34" charset="0"/>
              <a:buChar char="•"/>
            </a:pPr>
            <a:r>
              <a:rPr lang="en-US" dirty="0"/>
              <a:t> Nov. 3, 9am-10am EDT</a:t>
            </a:r>
          </a:p>
          <a:p>
            <a:pPr lvl="1">
              <a:buClr>
                <a:srgbClr val="000000"/>
              </a:buClr>
              <a:buSzPct val="100000"/>
              <a:buFont typeface="Arial"/>
              <a:buChar char="•"/>
            </a:pPr>
            <a:endParaRPr lang="en-US" dirty="0"/>
          </a:p>
          <a:p>
            <a:pPr lvl="1">
              <a:buClr>
                <a:srgbClr val="000000"/>
              </a:buClr>
              <a:buSzPct val="100000"/>
              <a:buFont typeface="Arial"/>
              <a:buChar char="•"/>
            </a:pPr>
            <a:r>
              <a:rPr lang="en-US" dirty="0"/>
              <a:t>If </a:t>
            </a:r>
            <a:r>
              <a:rPr lang="en-US" dirty="0" err="1"/>
              <a:t>TGbe</a:t>
            </a:r>
            <a:r>
              <a:rPr lang="en-US" dirty="0"/>
              <a:t> is not using the 10am slot with 10 days notice, I will move our call up to start 10am.</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716FB38-108D-4A86-953E-0AC7BBF2D296}"/>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D7447A8-871A-4544-953F-F05A0EB3F545}"/>
              </a:ext>
            </a:extLst>
          </p:cNvPr>
          <p:cNvSpPr>
            <a:spLocks noGrp="1"/>
          </p:cNvSpPr>
          <p:nvPr>
            <p:ph type="sldNum" idx="12"/>
          </p:nvPr>
        </p:nvSpPr>
        <p:spPr/>
        <p:txBody>
          <a:bodyPr/>
          <a:lstStyle/>
          <a:p>
            <a:r>
              <a:rPr lang="en-GB"/>
              <a:t>Slide </a:t>
            </a:r>
            <a:fld id="{F5D8E26B-7BCF-4D25-9C89-0168A6618F18}" type="slidenum">
              <a:rPr lang="en-GB" smtClean="0"/>
              <a:pPr/>
              <a:t>84</a:t>
            </a:fld>
            <a:endParaRPr lang="en-GB"/>
          </a:p>
        </p:txBody>
      </p:sp>
      <p:sp>
        <p:nvSpPr>
          <p:cNvPr id="4" name="Date Placeholder 3">
            <a:extLst>
              <a:ext uri="{FF2B5EF4-FFF2-40B4-BE49-F238E27FC236}">
                <a16:creationId xmlns:a16="http://schemas.microsoft.com/office/drawing/2014/main" id="{C819761B-EBCC-40AC-A836-40027949342D}"/>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18511789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chemeClr val="tx1"/>
                </a:solidFill>
              </a:rPr>
              <a:t>February </a:t>
            </a:r>
            <a:r>
              <a:rPr lang="en-US" dirty="0"/>
              <a:t>2022</a:t>
            </a:r>
          </a:p>
          <a:p>
            <a:r>
              <a:rPr lang="en-US" dirty="0">
                <a:solidFill>
                  <a:schemeClr val="tx1"/>
                </a:solidFill>
              </a:rPr>
              <a:t>Features identified:				September 2022 - Complete</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2CC223B-ED6F-47AC-B338-31D6783E0EA6}"/>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B69F6928-F7EB-4BB5-8D80-BECED4A6CB12}"/>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8" name="Date Placeholder 7">
            <a:extLst>
              <a:ext uri="{FF2B5EF4-FFF2-40B4-BE49-F238E27FC236}">
                <a16:creationId xmlns:a16="http://schemas.microsoft.com/office/drawing/2014/main" id="{4631E8D3-B9F0-4734-90CA-5E20337ABA23}"/>
              </a:ext>
            </a:extLst>
          </p:cNvPr>
          <p:cNvSpPr>
            <a:spLocks noGrp="1"/>
          </p:cNvSpPr>
          <p:nvPr>
            <p:ph type="dt" idx="15"/>
          </p:nvPr>
        </p:nvSpPr>
        <p:spPr/>
        <p:txBody>
          <a:bodyPr/>
          <a:lstStyle/>
          <a:p>
            <a:r>
              <a:rPr lang="en-US"/>
              <a:t>September 2022</a:t>
            </a:r>
            <a:endParaRPr lang="en-GB" dirty="0"/>
          </a:p>
        </p:txBody>
      </p:sp>
    </p:spTree>
    <p:extLst>
      <p:ext uri="{BB962C8B-B14F-4D97-AF65-F5344CB8AC3E}">
        <p14:creationId xmlns:p14="http://schemas.microsoft.com/office/powerpoint/2010/main" val="3095609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September 2022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2022-09-15</a:t>
            </a:r>
          </a:p>
        </p:txBody>
      </p:sp>
      <p:graphicFrame>
        <p:nvGraphicFramePr>
          <p:cNvPr id="1026" name="Object 11"/>
          <p:cNvGraphicFramePr>
            <a:graphicFrameLocks noChangeAspect="1"/>
          </p:cNvGraphicFramePr>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7415"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sz="3600" dirty="0"/>
              <a:t>Completed presentations</a:t>
            </a:r>
          </a:p>
          <a:p>
            <a:pPr lvl="1">
              <a:lnSpc>
                <a:spcPct val="90000"/>
              </a:lnSpc>
            </a:pPr>
            <a:r>
              <a:rPr lang="en-US" sz="3200" dirty="0"/>
              <a:t>13 technical presentations covering different topics:</a:t>
            </a:r>
          </a:p>
          <a:p>
            <a:pPr lvl="2">
              <a:lnSpc>
                <a:spcPct val="90000"/>
              </a:lnSpc>
            </a:pPr>
            <a:r>
              <a:rPr lang="en-US" sz="2400" dirty="0"/>
              <a:t>Technical: Multi-AP</a:t>
            </a:r>
          </a:p>
          <a:p>
            <a:pPr lvl="2">
              <a:lnSpc>
                <a:spcPct val="90000"/>
              </a:lnSpc>
            </a:pPr>
            <a:r>
              <a:rPr lang="en-US" sz="2400" u="none" strike="noStrike" dirty="0">
                <a:effectLst/>
              </a:rPr>
              <a:t>General views and band support</a:t>
            </a:r>
            <a:endParaRPr lang="en-US" sz="2400" i="0" u="none" strike="noStrike" dirty="0">
              <a:solidFill>
                <a:srgbClr val="000000"/>
              </a:solidFill>
              <a:effectLst/>
              <a:latin typeface="Calibri" panose="020F0502020204030204" pitchFamily="34" charset="0"/>
            </a:endParaRPr>
          </a:p>
          <a:p>
            <a:pPr lvl="2">
              <a:lnSpc>
                <a:spcPct val="90000"/>
              </a:lnSpc>
            </a:pPr>
            <a:r>
              <a:rPr lang="en-US" sz="2400" u="none" strike="noStrike" dirty="0">
                <a:effectLst/>
              </a:rPr>
              <a:t>Use cases and requirements</a:t>
            </a:r>
            <a:endParaRPr lang="en-US" sz="2400" i="0" u="none" strike="noStrike" dirty="0">
              <a:solidFill>
                <a:srgbClr val="000000"/>
              </a:solidFill>
              <a:effectLst/>
              <a:latin typeface="Calibri" panose="020F0502020204030204" pitchFamily="34" charset="0"/>
            </a:endParaRPr>
          </a:p>
          <a:p>
            <a:pPr lvl="2">
              <a:lnSpc>
                <a:spcPct val="90000"/>
              </a:lnSpc>
            </a:pPr>
            <a:r>
              <a:rPr lang="en-US" sz="2400" u="none" strike="noStrike" dirty="0" err="1">
                <a:effectLst/>
              </a:rPr>
              <a:t>Misc</a:t>
            </a:r>
            <a:r>
              <a:rPr lang="en-US" sz="2400" u="none" strike="noStrike" dirty="0">
                <a:effectLst/>
              </a:rPr>
              <a:t> technical</a:t>
            </a:r>
          </a:p>
          <a:p>
            <a:pPr>
              <a:lnSpc>
                <a:spcPct val="90000"/>
              </a:lnSpc>
            </a:pPr>
            <a:endParaRPr lang="en-US" i="0" u="none" strike="noStrike" dirty="0">
              <a:solidFill>
                <a:srgbClr val="000000"/>
              </a:solidFill>
              <a:effectLst/>
              <a:latin typeface="Calibri" panose="020F0502020204030204" pitchFamily="34" charset="0"/>
            </a:endParaRPr>
          </a:p>
          <a:p>
            <a:pPr lvl="1">
              <a:lnSpc>
                <a:spcPct val="90000"/>
              </a:lnSpc>
            </a:pPr>
            <a:endParaRPr lang="en-US" sz="3200" dirty="0"/>
          </a:p>
          <a:p>
            <a:pPr marL="457200" lvl="1" indent="0">
              <a:lnSpc>
                <a:spcPct val="90000"/>
              </a:lnSpc>
              <a:buNone/>
            </a:pPr>
            <a:endParaRPr lang="en-US" sz="3200" dirty="0"/>
          </a:p>
          <a:p>
            <a:pPr>
              <a:lnSpc>
                <a:spcPct val="90000"/>
              </a:lnSpc>
            </a:pPr>
            <a:endParaRPr lang="en-US" sz="3600" dirty="0"/>
          </a:p>
          <a:p>
            <a:pPr lvl="1">
              <a:lnSpc>
                <a:spcPct val="90000"/>
              </a:lnSpc>
            </a:pPr>
            <a:endParaRPr lang="en-US" sz="2400" dirty="0"/>
          </a:p>
          <a:p>
            <a:pPr lvl="1">
              <a:lnSpc>
                <a:spcPct val="90000"/>
              </a:lnSpc>
            </a:pPr>
            <a:endParaRPr lang="en-US" sz="2400" dirty="0"/>
          </a:p>
          <a:p>
            <a:pPr marL="57150" indent="0">
              <a:lnSpc>
                <a:spcPct val="90000"/>
              </a:lnSpc>
              <a:buNone/>
            </a:pPr>
            <a:endParaRPr lang="en-US" sz="3200" dirty="0"/>
          </a:p>
          <a:p>
            <a:pPr>
              <a:lnSpc>
                <a:spcPct val="90000"/>
              </a:lnSpc>
            </a:pPr>
            <a:endParaRPr lang="en-US" altLang="en-US" sz="2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6" name="Footer Placeholder 4">
            <a:extLst>
              <a:ext uri="{FF2B5EF4-FFF2-40B4-BE49-F238E27FC236}">
                <a16:creationId xmlns:a16="http://schemas.microsoft.com/office/drawing/2014/main" id="{E3AD53DD-DB0A-446F-A060-0225B6BC3537}"/>
              </a:ext>
            </a:extLst>
          </p:cNvPr>
          <p:cNvSpPr>
            <a:spLocks noGrp="1"/>
          </p:cNvSpPr>
          <p:nvPr>
            <p:ph type="ftr" sz="quarter" idx="11"/>
          </p:nvPr>
        </p:nvSpPr>
        <p:spPr>
          <a:xfrm>
            <a:off x="10027745" y="6475413"/>
            <a:ext cx="1364156" cy="184666"/>
          </a:xfrm>
          <a:noFill/>
        </p:spPr>
        <p:txBody>
          <a:bodyPr/>
          <a:lstStyle/>
          <a:p>
            <a:r>
              <a:rPr lang="en-US" dirty="0">
                <a:latin typeface="Times New Roman" charset="0"/>
              </a:rPr>
              <a:t>Laurent Cariou (Intel)</a:t>
            </a:r>
          </a:p>
        </p:txBody>
      </p:sp>
    </p:spTree>
    <p:extLst>
      <p:ext uri="{BB962C8B-B14F-4D97-AF65-F5344CB8AC3E}">
        <p14:creationId xmlns:p14="http://schemas.microsoft.com/office/powerpoint/2010/main" val="3548602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to go over presentations still in the queue: </a:t>
            </a:r>
          </a:p>
          <a:p>
            <a:pPr lvl="1">
              <a:lnSpc>
                <a:spcPct val="80000"/>
              </a:lnSpc>
            </a:pPr>
            <a:r>
              <a:rPr lang="en-US" altLang="en-US" b="1" dirty="0"/>
              <a:t>Sept 26, 2022 at 10 am ET</a:t>
            </a:r>
          </a:p>
          <a:p>
            <a:pPr lvl="1">
              <a:lnSpc>
                <a:spcPct val="80000"/>
              </a:lnSpc>
            </a:pPr>
            <a:r>
              <a:rPr lang="en-US" altLang="en-US" b="1" dirty="0"/>
              <a:t>Oct 24, 2022 at 10 am ET</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Continue with presentations on the different SG goals</a:t>
            </a:r>
          </a:p>
          <a:p>
            <a:pPr>
              <a:lnSpc>
                <a:spcPct val="90000"/>
              </a:lnSpc>
            </a:pPr>
            <a:r>
              <a:rPr lang="en-US" dirty="0"/>
              <a:t>Initiate discussion on PAR and CSD</a:t>
            </a:r>
            <a:endParaRPr lang="en-US" kern="0" dirty="0"/>
          </a:p>
        </p:txBody>
      </p:sp>
      <p:sp>
        <p:nvSpPr>
          <p:cNvPr id="5125" name="Rectangle 2"/>
          <p:cNvSpPr>
            <a:spLocks noGrp="1" noChangeArrowheads="1"/>
          </p:cNvSpPr>
          <p:nvPr>
            <p:ph type="title"/>
          </p:nvPr>
        </p:nvSpPr>
        <p:spPr/>
        <p:txBody>
          <a:bodyPr/>
          <a:lstStyle/>
          <a:p>
            <a:r>
              <a:rPr lang="en-US" dirty="0"/>
              <a:t>Plans toward November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6" name="Footer Placeholder 4">
            <a:extLst>
              <a:ext uri="{FF2B5EF4-FFF2-40B4-BE49-F238E27FC236}">
                <a16:creationId xmlns:a16="http://schemas.microsoft.com/office/drawing/2014/main" id="{BD0D96F0-1CCB-49A6-B327-4D152CBFD9C2}"/>
              </a:ext>
            </a:extLst>
          </p:cNvPr>
          <p:cNvSpPr>
            <a:spLocks noGrp="1"/>
          </p:cNvSpPr>
          <p:nvPr>
            <p:ph type="ftr" sz="quarter" idx="11"/>
          </p:nvPr>
        </p:nvSpPr>
        <p:spPr>
          <a:xfrm>
            <a:off x="10027745" y="6475413"/>
            <a:ext cx="1364156" cy="184666"/>
          </a:xfrm>
          <a:noFill/>
        </p:spPr>
        <p:txBody>
          <a:bodyPr/>
          <a:lstStyle/>
          <a:p>
            <a:r>
              <a:rPr lang="en-US" dirty="0">
                <a:latin typeface="Times New Roman" charset="0"/>
              </a:rPr>
              <a:t>Laurent Cariou (Intel)</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September 2022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2022-09-13</a:t>
            </a:r>
          </a:p>
        </p:txBody>
      </p:sp>
      <p:graphicFrame>
        <p:nvGraphicFramePr>
          <p:cNvPr id="1026" name="Object 11"/>
          <p:cNvGraphicFramePr>
            <a:graphicFrameLocks noChangeAspect="1"/>
          </p:cNvGraphicFramePr>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8439"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0220-6238-4351-A4DF-6D1BDE4A9B8D}"/>
              </a:ext>
            </a:extLst>
          </p:cNvPr>
          <p:cNvSpPr>
            <a:spLocks noGrp="1"/>
          </p:cNvSpPr>
          <p:nvPr>
            <p:ph type="title"/>
          </p:nvPr>
        </p:nvSpPr>
        <p:spPr/>
        <p:txBody>
          <a:bodyPr/>
          <a:lstStyle/>
          <a:p>
            <a:r>
              <a:rPr lang="en-US" dirty="0"/>
              <a:t>Attendance by breakout (September session)</a:t>
            </a:r>
          </a:p>
        </p:txBody>
      </p:sp>
      <p:sp>
        <p:nvSpPr>
          <p:cNvPr id="4" name="Date Placeholder 3">
            <a:extLst>
              <a:ext uri="{FF2B5EF4-FFF2-40B4-BE49-F238E27FC236}">
                <a16:creationId xmlns:a16="http://schemas.microsoft.com/office/drawing/2014/main" id="{7B57A8DB-A070-43BD-BEA5-78B22B4007BA}"/>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CD438D36-94A0-48E0-94DF-A7D77098630B}"/>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0DF0CC49-5B00-47BD-9996-F3687AAFFE8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pic>
        <p:nvPicPr>
          <p:cNvPr id="10" name="Content Placeholder 9">
            <a:extLst>
              <a:ext uri="{FF2B5EF4-FFF2-40B4-BE49-F238E27FC236}">
                <a16:creationId xmlns:a16="http://schemas.microsoft.com/office/drawing/2014/main" id="{86E3BA56-E6BB-4B57-827D-98FFB93DF3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11" y="1580638"/>
            <a:ext cx="8957389" cy="4894775"/>
          </a:xfrm>
        </p:spPr>
      </p:pic>
    </p:spTree>
    <p:extLst>
      <p:ext uri="{BB962C8B-B14F-4D97-AF65-F5344CB8AC3E}">
        <p14:creationId xmlns:p14="http://schemas.microsoft.com/office/powerpoint/2010/main" val="23222094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Leadership confirmation</a:t>
            </a:r>
          </a:p>
          <a:p>
            <a:pPr lvl="1">
              <a:lnSpc>
                <a:spcPct val="90000"/>
              </a:lnSpc>
            </a:pPr>
            <a:r>
              <a:rPr lang="en-US" dirty="0"/>
              <a:t>Confirmed Liangxiao Xin as AIML TIG secretary</a:t>
            </a:r>
          </a:p>
          <a:p>
            <a:pPr marL="457200" lvl="1" indent="0">
              <a:lnSpc>
                <a:spcPct val="90000"/>
              </a:lnSpc>
              <a:buNone/>
            </a:pPr>
            <a:endParaRPr lang="en-US" dirty="0"/>
          </a:p>
          <a:p>
            <a:pPr>
              <a:lnSpc>
                <a:spcPct val="90000"/>
              </a:lnSpc>
            </a:pPr>
            <a:r>
              <a:rPr lang="en-US" dirty="0"/>
              <a:t>TIG approved technical report outline</a:t>
            </a:r>
          </a:p>
          <a:p>
            <a:pPr lvl="1">
              <a:lnSpc>
                <a:spcPct val="90000"/>
              </a:lnSpc>
            </a:pPr>
            <a:r>
              <a:rPr lang="en-US" dirty="0"/>
              <a:t>11-22/987 has been approved as the outline </a:t>
            </a:r>
            <a:r>
              <a:rPr lang="en-US"/>
              <a:t>for the AIML </a:t>
            </a:r>
            <a:r>
              <a:rPr lang="en-US" dirty="0"/>
              <a:t>TIG Technical Report</a:t>
            </a:r>
          </a:p>
          <a:p>
            <a:pPr>
              <a:lnSpc>
                <a:spcPct val="90000"/>
              </a:lnSpc>
            </a:pPr>
            <a:endParaRPr lang="en-US" dirty="0"/>
          </a:p>
          <a:p>
            <a:pPr>
              <a:lnSpc>
                <a:spcPct val="90000"/>
              </a:lnSpc>
            </a:pPr>
            <a:r>
              <a:rPr lang="en-US" dirty="0"/>
              <a:t>Completed technical presentations</a:t>
            </a:r>
          </a:p>
          <a:p>
            <a:pPr lvl="1">
              <a:lnSpc>
                <a:spcPct val="90000"/>
              </a:lnSpc>
            </a:pPr>
            <a:r>
              <a:rPr lang="en-US" dirty="0"/>
              <a:t>3 technical presentations</a:t>
            </a:r>
          </a:p>
          <a:p>
            <a:pPr lvl="1">
              <a:lnSpc>
                <a:spcPct val="90000"/>
              </a:lnSpc>
            </a:pPr>
            <a:r>
              <a:rPr lang="en-US" dirty="0"/>
              <a:t>1 tutorials: Wireless for ML (11-22/1483r0)</a:t>
            </a:r>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extLst>
      <p:ext uri="{BB962C8B-B14F-4D97-AF65-F5344CB8AC3E}">
        <p14:creationId xmlns:p14="http://schemas.microsoft.com/office/powerpoint/2010/main" val="3622532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a:t>
            </a:r>
          </a:p>
          <a:p>
            <a:pPr lvl="1">
              <a:lnSpc>
                <a:spcPct val="80000"/>
              </a:lnSpc>
            </a:pPr>
            <a:r>
              <a:rPr lang="en-US" altLang="en-US" b="1" dirty="0"/>
              <a:t>Oct 17, 2022 at 10 am ET</a:t>
            </a:r>
          </a:p>
          <a:p>
            <a:pPr lvl="1">
              <a:lnSpc>
                <a:spcPct val="80000"/>
              </a:lnSpc>
            </a:pPr>
            <a:r>
              <a:rPr lang="en-US" altLang="en-US" b="1" dirty="0"/>
              <a:t>1 hour</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recommended in the form of technical report text</a:t>
            </a:r>
            <a:endParaRPr lang="en-US" kern="0" dirty="0"/>
          </a:p>
        </p:txBody>
      </p:sp>
      <p:sp>
        <p:nvSpPr>
          <p:cNvPr id="5125" name="Rectangle 2"/>
          <p:cNvSpPr>
            <a:spLocks noGrp="1" noChangeArrowheads="1"/>
          </p:cNvSpPr>
          <p:nvPr>
            <p:ph type="title"/>
          </p:nvPr>
        </p:nvSpPr>
        <p:spPr/>
        <p:txBody>
          <a:bodyPr/>
          <a:lstStyle/>
          <a:p>
            <a:r>
              <a:rPr lang="en-US" dirty="0"/>
              <a:t>Plans toward November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2022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dirty="0">
                <a:solidFill>
                  <a:srgbClr val="000000"/>
                </a:solidFill>
                <a:ea typeface="Arial Unicode MS" pitchFamily="34" charset="-122"/>
              </a:rPr>
              <a:t>Sep 2022</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dirty="0">
                <a:solidFill>
                  <a:srgbClr val="000000"/>
                </a:solidFill>
                <a:latin typeface="Times New Roman" panose="02020603050405020304" pitchFamily="18" charset="0"/>
                <a:ea typeface="Arial Unicode MS" pitchFamily="34" charset="-122"/>
              </a:rPr>
              <a:t>Bo Sun (ZTE)</a:t>
            </a: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92</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en-US" sz="2000" kern="0" dirty="0" err="1">
                <a:latin typeface="Arial" panose="020B0604020202020204" pitchFamily="34" charset="0"/>
              </a:rPr>
              <a:t>Zhisong</a:t>
            </a:r>
            <a:r>
              <a:rPr lang="en-US" altLang="en-US" sz="2000" kern="0" dirty="0">
                <a:latin typeface="Arial" panose="020B0604020202020204" pitchFamily="34" charset="0"/>
              </a:rPr>
              <a:t> </a:t>
            </a:r>
            <a:r>
              <a:rPr lang="en-US" altLang="en-US" sz="2000" kern="0" dirty="0" err="1">
                <a:latin typeface="Arial" panose="020B0604020202020204" pitchFamily="34" charset="0"/>
              </a:rPr>
              <a:t>Zuo</a:t>
            </a:r>
            <a:r>
              <a:rPr lang="en-US" altLang="en-US" sz="2000" kern="0" dirty="0">
                <a:latin typeface="Arial" panose="020B0604020202020204" pitchFamily="34" charset="0"/>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4 contributions were presented and discussed</a:t>
            </a:r>
            <a:r>
              <a:rPr lang="en-US" altLang="en-GB" dirty="0"/>
              <a:t>:</a:t>
            </a:r>
          </a:p>
          <a:p>
            <a:pPr lvl="1">
              <a:buFont typeface="Arial" panose="020B0604020202020204" pitchFamily="34" charset="0"/>
              <a:buChar char="•"/>
            </a:pPr>
            <a:r>
              <a:rPr lang="en-US" altLang="en-GB" dirty="0"/>
              <a:t>11-22/1559 on use cases</a:t>
            </a:r>
          </a:p>
          <a:p>
            <a:pPr lvl="1">
              <a:buFont typeface="Arial" panose="020B0604020202020204" pitchFamily="34" charset="0"/>
              <a:buChar char="•"/>
            </a:pPr>
            <a:r>
              <a:rPr lang="en-US" altLang="en-GB" dirty="0"/>
              <a:t>11-22/1560 on ambient power and energy storage technology report</a:t>
            </a:r>
          </a:p>
          <a:p>
            <a:pPr lvl="1">
              <a:buFont typeface="Arial" panose="020B0604020202020204" pitchFamily="34" charset="0"/>
              <a:buChar char="•"/>
            </a:pPr>
            <a:r>
              <a:rPr lang="en-US" altLang="en-GB" dirty="0"/>
              <a:t>11-22/1561 on technical feasibility discussion</a:t>
            </a:r>
          </a:p>
          <a:p>
            <a:pPr lvl="1">
              <a:buFont typeface="Arial" panose="020B0604020202020204" pitchFamily="34" charset="0"/>
              <a:buChar char="•"/>
            </a:pPr>
            <a:r>
              <a:rPr lang="en-US" altLang="en-GB" dirty="0"/>
              <a:t>11-22/1562 on draft repot based on discussed materials</a:t>
            </a:r>
          </a:p>
          <a:p>
            <a:pPr>
              <a:buFont typeface="Arial" panose="020B0604020202020204" pitchFamily="34" charset="0"/>
              <a:buChar char="•"/>
            </a:pPr>
            <a:r>
              <a:rPr lang="en-GB" altLang="en-US" dirty="0"/>
              <a:t>AMP TIG approved one teleconference on </a:t>
            </a:r>
            <a:r>
              <a:rPr lang="en-US" altLang="en-GB" dirty="0"/>
              <a:t>Oct 25</a:t>
            </a:r>
            <a:r>
              <a:rPr lang="en-GB" altLang="en-US" baseline="30000" dirty="0"/>
              <a:t>th</a:t>
            </a:r>
            <a:r>
              <a:rPr lang="en-GB" altLang="en-US" dirty="0"/>
              <a:t> (10:00am – 11:59am, ET)</a:t>
            </a:r>
          </a:p>
          <a:p>
            <a:pPr>
              <a:buFont typeface="Arial" panose="020B0604020202020204" pitchFamily="34" charset="0"/>
              <a:buChar char="•"/>
            </a:pPr>
            <a:r>
              <a:rPr lang="en-GB" altLang="en-US" dirty="0"/>
              <a:t>AMP TIG agenda and minutes for this week are as below:</a:t>
            </a:r>
          </a:p>
          <a:p>
            <a:pPr lvl="1">
              <a:buFont typeface="Arial" panose="020B0604020202020204" pitchFamily="34" charset="0"/>
              <a:buChar char="•"/>
            </a:pPr>
            <a:r>
              <a:rPr lang="en-GB" altLang="en-US" dirty="0">
                <a:hlinkClick r:id="rId2"/>
              </a:rPr>
              <a:t>https://mentor.ieee.org/802.11/dcn/22/11-22-1291-02-0amp-tig-amp-session-agenda-for-sep-interim-2022.pptx</a:t>
            </a:r>
          </a:p>
          <a:p>
            <a:pPr lvl="1">
              <a:buFont typeface="Arial" panose="020B0604020202020204" pitchFamily="34" charset="0"/>
              <a:buChar char="•"/>
            </a:pPr>
            <a:r>
              <a:rPr lang="en-US" altLang="en-GB" dirty="0">
                <a:hlinkClick r:id="rId3"/>
              </a:rPr>
              <a:t>https://mentor.ieee.org/802.11/dcn/22/11-22-1623-01-0amp-amp-tig-session-minutes-of-sept22-802-11-mixed-mode.docx</a:t>
            </a:r>
            <a:endParaRPr lang="en-US" altLang="en-GB"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call for contributions on AMP use cases, potential technologies, implementation feasibility, impact to standard, etc. </a:t>
            </a:r>
          </a:p>
          <a:p>
            <a:pPr marL="514350" lvl="1" indent="0"/>
            <a:r>
              <a:rPr lang="en-US" altLang="en-GB" dirty="0"/>
              <a:t>call for comments on the draft report 11-22/1562</a:t>
            </a:r>
          </a:p>
          <a:p>
            <a:pPr marL="514350" lvl="1" indent="0"/>
            <a:r>
              <a:rPr lang="en-US" altLang="en-GB" dirty="0"/>
              <a:t>develop the AMP technical report</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93</a:t>
            </a:fld>
            <a:endParaRPr lang="en-US"/>
          </a:p>
        </p:txBody>
      </p:sp>
      <p:sp>
        <p:nvSpPr>
          <p:cNvPr id="5" name="页脚占位符 4"/>
          <p:cNvSpPr>
            <a:spLocks noGrp="1"/>
          </p:cNvSpPr>
          <p:nvPr>
            <p:ph type="ftr" idx="14"/>
          </p:nvPr>
        </p:nvSpPr>
        <p:spPr/>
        <p:txBody>
          <a:bodyPr/>
          <a:lstStyle/>
          <a:p>
            <a:pPr>
              <a:defRPr/>
            </a:pPr>
            <a:r>
              <a:rPr lang="en-US" dirty="0"/>
              <a:t>Bo Sun (ZTE)</a:t>
            </a:r>
          </a:p>
        </p:txBody>
      </p:sp>
      <p:sp>
        <p:nvSpPr>
          <p:cNvPr id="6" name="日期占位符 5"/>
          <p:cNvSpPr>
            <a:spLocks noGrp="1"/>
          </p:cNvSpPr>
          <p:nvPr>
            <p:ph type="dt" idx="15"/>
          </p:nvPr>
        </p:nvSpPr>
        <p:spPr/>
        <p:txBody>
          <a:bodyPr/>
          <a:lstStyle/>
          <a:p>
            <a:pPr>
              <a:defRPr/>
            </a:pPr>
            <a:r>
              <a:rPr lang="en-US" dirty="0"/>
              <a:t>Sep 2022</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66A9-91B7-4112-A4E5-50DF4A218491}"/>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F75A8A7A-61D1-4E55-81C1-28C0D68FC3C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BAE9C9E6-3573-449E-9915-7655CB48821D}"/>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4C35F7E1-9C8D-48BA-820E-04FEBCBDFFF3}"/>
              </a:ext>
            </a:extLst>
          </p:cNvPr>
          <p:cNvSpPr>
            <a:spLocks noGrp="1"/>
          </p:cNvSpPr>
          <p:nvPr>
            <p:ph type="sldNum" idx="12"/>
          </p:nvPr>
        </p:nvSpPr>
        <p:spPr/>
        <p:txBody>
          <a:bodyPr/>
          <a:lstStyle/>
          <a:p>
            <a:r>
              <a:rPr lang="en-GB"/>
              <a:t>Slide </a:t>
            </a:r>
            <a:fld id="{DE40C9FC-4879-4F20-9ECA-A574A90476B7}" type="slidenum">
              <a:rPr lang="en-GB" smtClean="0"/>
              <a:pPr/>
              <a:t>94</a:t>
            </a:fld>
            <a:endParaRPr lang="en-GB"/>
          </a:p>
        </p:txBody>
      </p:sp>
      <p:sp>
        <p:nvSpPr>
          <p:cNvPr id="9" name="Date Placeholder 8">
            <a:extLst>
              <a:ext uri="{FF2B5EF4-FFF2-40B4-BE49-F238E27FC236}">
                <a16:creationId xmlns:a16="http://schemas.microsoft.com/office/drawing/2014/main" id="{98BB2A33-CA3F-4471-BFDC-BE20BFE50287}"/>
              </a:ext>
            </a:extLst>
          </p:cNvPr>
          <p:cNvSpPr>
            <a:spLocks noGrp="1"/>
          </p:cNvSpPr>
          <p:nvPr>
            <p:ph type="dt" idx="10"/>
          </p:nvPr>
        </p:nvSpPr>
        <p:spPr/>
        <p:txBody>
          <a:bodyPr/>
          <a:lstStyle/>
          <a:p>
            <a:r>
              <a:rPr lang="en-US"/>
              <a:t>September 2022</a:t>
            </a:r>
            <a:endParaRPr lang="en-GB"/>
          </a:p>
        </p:txBody>
      </p:sp>
    </p:spTree>
    <p:extLst>
      <p:ext uri="{BB962C8B-B14F-4D97-AF65-F5344CB8AC3E}">
        <p14:creationId xmlns:p14="http://schemas.microsoft.com/office/powerpoint/2010/main" val="26023092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BD80E9-32BC-4091-AC95-7B20261D7F06}"/>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817CBD31-3F4F-441B-B15D-C75CE212AC71}"/>
              </a:ext>
            </a:extLst>
          </p:cNvPr>
          <p:cNvSpPr>
            <a:spLocks noGrp="1"/>
          </p:cNvSpPr>
          <p:nvPr>
            <p:ph type="body" idx="1"/>
          </p:nvPr>
        </p:nvSpPr>
        <p:spPr/>
        <p:txBody>
          <a:bodyPr/>
          <a:lstStyle/>
          <a:p>
            <a:r>
              <a:rPr lang="en-US" dirty="0"/>
              <a:t>From Mid-week plenary</a:t>
            </a:r>
          </a:p>
        </p:txBody>
      </p:sp>
      <p:sp>
        <p:nvSpPr>
          <p:cNvPr id="6" name="Date Placeholder 5">
            <a:extLst>
              <a:ext uri="{FF2B5EF4-FFF2-40B4-BE49-F238E27FC236}">
                <a16:creationId xmlns:a16="http://schemas.microsoft.com/office/drawing/2014/main" id="{7B77A7E8-1190-4032-9B62-052C5448F04E}"/>
              </a:ext>
            </a:extLst>
          </p:cNvPr>
          <p:cNvSpPr>
            <a:spLocks noGrp="1"/>
          </p:cNvSpPr>
          <p:nvPr>
            <p:ph type="dt" idx="10"/>
          </p:nvPr>
        </p:nvSpPr>
        <p:spPr/>
        <p:txBody>
          <a:bodyPr/>
          <a:lstStyle/>
          <a:p>
            <a:r>
              <a:rPr lang="en-US"/>
              <a:t>September 2022</a:t>
            </a:r>
            <a:endParaRPr lang="en-GB" dirty="0"/>
          </a:p>
        </p:txBody>
      </p:sp>
      <p:sp>
        <p:nvSpPr>
          <p:cNvPr id="5" name="Footer Placeholder 4">
            <a:extLst>
              <a:ext uri="{FF2B5EF4-FFF2-40B4-BE49-F238E27FC236}">
                <a16:creationId xmlns:a16="http://schemas.microsoft.com/office/drawing/2014/main" id="{82EB1B6E-31A6-44B3-A384-869A0332358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5D7F4AAB-5F09-4783-8E25-D61910CA94E1}"/>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Tree>
    <p:extLst>
      <p:ext uri="{BB962C8B-B14F-4D97-AF65-F5344CB8AC3E}">
        <p14:creationId xmlns:p14="http://schemas.microsoft.com/office/powerpoint/2010/main" val="11395926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Sep. 2022</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2022-09-15</a:t>
            </a:r>
          </a:p>
        </p:txBody>
      </p:sp>
      <p:sp>
        <p:nvSpPr>
          <p:cNvPr id="6" name="Date Placeholder 3"/>
          <p:cNvSpPr>
            <a:spLocks noGrp="1"/>
          </p:cNvSpPr>
          <p:nvPr>
            <p:ph type="dt" idx="10"/>
          </p:nvPr>
        </p:nvSpPr>
        <p:spPr/>
        <p:txBody>
          <a:bodyPr/>
          <a:lstStyle/>
          <a:p>
            <a:r>
              <a:rPr lang="en-US"/>
              <a:t>Sep.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96</a:t>
            </a:fld>
            <a:endParaRPr lang="en-GB" dirty="0"/>
          </a:p>
        </p:txBody>
      </p:sp>
      <p:graphicFrame>
        <p:nvGraphicFramePr>
          <p:cNvPr id="3075" name="Object 3"/>
          <p:cNvGraphicFramePr>
            <a:graphicFrameLocks noChangeAspect="1"/>
          </p:cNvGraphicFramePr>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20482"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t>Licensed Narrow Band (NB) Operation in channels bandwidth between 5 – 100KHz in the VHF/UHF bands such as 160MHz, 450MHz, 700MHz and 900MHz, taking advantage of the superior channel proportion properties. Targeted usages mission critical operation.</a:t>
            </a:r>
          </a:p>
          <a:p>
            <a:pPr>
              <a:buFont typeface="Arial" panose="020B0604020202020204" pitchFamily="34" charset="0"/>
              <a:buChar char="•"/>
            </a:pPr>
            <a:r>
              <a:rPr lang="en-US" dirty="0"/>
              <a:t>Status:</a:t>
            </a:r>
          </a:p>
          <a:p>
            <a:pPr lvl="1">
              <a:buFont typeface="Arial" panose="020B0604020202020204" pitchFamily="34" charset="0"/>
              <a:buChar char="•"/>
            </a:pPr>
            <a:r>
              <a:rPr lang="en-US" dirty="0"/>
              <a:t>Completed the Use case, System Requirements and System Description documents and in the draft text development phase and supporting material.</a:t>
            </a:r>
          </a:p>
          <a:p>
            <a:pPr>
              <a:buFont typeface="Arial" panose="020B0604020202020204" pitchFamily="34" charset="0"/>
              <a:buChar char="•"/>
            </a:pPr>
            <a:r>
              <a:rPr lang="en-US" dirty="0"/>
              <a:t>Main discussion topics: </a:t>
            </a:r>
          </a:p>
          <a:p>
            <a:pPr lvl="1">
              <a:buFont typeface="Arial" panose="020B0604020202020204" pitchFamily="34" charset="0"/>
              <a:buChar char="•"/>
            </a:pPr>
            <a:r>
              <a:rPr lang="en-US" dirty="0"/>
              <a:t>Reviewed proposal for 16t channel model, basic PHY signal properties (PAPR analysis, Windowing, repetition, FEC) and initial air protocol proposals review.</a:t>
            </a:r>
          </a:p>
          <a:p>
            <a:pPr lvl="1">
              <a:buFont typeface="Arial" panose="020B0604020202020204" pitchFamily="34" charset="0"/>
              <a:buChar char="•"/>
            </a:pPr>
            <a:endParaRPr lang="en-US"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3439910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51014"/>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dirty="0"/>
              <a:t>Builds on 802.15.4z expanding the usefulness of the technology to additional usages beyond range measurement. Area of enhancements relates to ranging resiliency, sensing, data rates, support for additional spectrum, improved detection and many more.</a:t>
            </a:r>
          </a:p>
          <a:p>
            <a:pPr>
              <a:buFont typeface="Arial" panose="020B0604020202020204" pitchFamily="34" charset="0"/>
              <a:buChar char="•"/>
            </a:pPr>
            <a:r>
              <a:rPr lang="en-US" dirty="0"/>
              <a:t>Status:</a:t>
            </a:r>
          </a:p>
          <a:p>
            <a:pPr lvl="1">
              <a:buFont typeface="Arial" panose="020B0604020202020204" pitchFamily="34" charset="0"/>
              <a:buChar char="•"/>
            </a:pPr>
            <a:r>
              <a:rPr lang="en-US" dirty="0"/>
              <a:t>In Technical Specification Document (TSD) development phase.</a:t>
            </a:r>
          </a:p>
          <a:p>
            <a:pPr>
              <a:buFont typeface="Arial" panose="020B0604020202020204" pitchFamily="34" charset="0"/>
              <a:buChar char="•"/>
            </a:pPr>
            <a:r>
              <a:rPr lang="en-US" dirty="0"/>
              <a:t>Main discussion topics: </a:t>
            </a:r>
          </a:p>
          <a:p>
            <a:pPr lvl="1">
              <a:buFont typeface="Arial" panose="020B0604020202020204" pitchFamily="34" charset="0"/>
              <a:buChar char="•"/>
            </a:pPr>
            <a:r>
              <a:rPr lang="en-US" dirty="0"/>
              <a:t>Narrow Band Assisted UWB - transmission of 2MHz signal in the UNII3/5 bands to improve channel budget of the main UWB signal by providing synchronization base. On going discussion on </a:t>
            </a:r>
            <a:r>
              <a:rPr lang="en-US" dirty="0" err="1"/>
              <a:t>coex</a:t>
            </a:r>
            <a:r>
              <a:rPr lang="en-US" dirty="0"/>
              <a:t> and CCA mechanism.</a:t>
            </a:r>
          </a:p>
          <a:p>
            <a:pPr lvl="1">
              <a:buFont typeface="Arial" panose="020B0604020202020204" pitchFamily="34" charset="0"/>
              <a:buChar char="•"/>
            </a:pPr>
            <a:r>
              <a:rPr lang="en-US" dirty="0"/>
              <a:t>Additional modulation and coding schemes  - Currently HRP UWB limited to BPM-BPSK, providing </a:t>
            </a:r>
            <a:r>
              <a:rPr lang="en-US" dirty="0" err="1"/>
              <a:t>upto</a:t>
            </a:r>
            <a:r>
              <a:rPr lang="en-US" dirty="0"/>
              <a:t> 27.24Mbps, seeking support for QPSK as well as additional FEC schemes.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2965746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dirty="0"/>
              <a:t>Channelization schemes - Definition additional channels using partially overlapping channels for sensing purposes.</a:t>
            </a:r>
          </a:p>
          <a:p>
            <a:pPr lvl="1">
              <a:buFont typeface="Arial" panose="020B0604020202020204" pitchFamily="34" charset="0"/>
              <a:buChar char="•"/>
            </a:pPr>
            <a:r>
              <a:rPr lang="en-US" dirty="0"/>
              <a:t>Channel access mechanism - </a:t>
            </a:r>
            <a:r>
              <a:rPr lang="en-US" sz="2000" dirty="0"/>
              <a:t>SSBD – Spectrum Sensing Based Deferral, mechanism similar to exponential backoff  CSMA, but with linear window backoff.</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 2022</a:t>
            </a:r>
            <a:endParaRPr lang="en-GB" dirty="0"/>
          </a:p>
        </p:txBody>
      </p:sp>
    </p:spTree>
    <p:extLst>
      <p:ext uri="{BB962C8B-B14F-4D97-AF65-F5344CB8AC3E}">
        <p14:creationId xmlns:p14="http://schemas.microsoft.com/office/powerpoint/2010/main" val="12659577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3336</TotalTime>
  <Words>12915</Words>
  <Application>Microsoft Office PowerPoint</Application>
  <PresentationFormat>Widescreen</PresentationFormat>
  <Paragraphs>2285</Paragraphs>
  <Slides>141</Slides>
  <Notes>88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141</vt:i4>
      </vt:variant>
    </vt:vector>
  </HeadingPairs>
  <TitlesOfParts>
    <vt:vector size="152" baseType="lpstr">
      <vt:lpstr>微软雅黑</vt:lpstr>
      <vt:lpstr>Arial</vt:lpstr>
      <vt:lpstr>Arial Black</vt:lpstr>
      <vt:lpstr>Calibri</vt:lpstr>
      <vt:lpstr>Garamond</vt:lpstr>
      <vt:lpstr>Times</vt:lpstr>
      <vt:lpstr>Times New Roman</vt:lpstr>
      <vt:lpstr>Wingdings</vt:lpstr>
      <vt:lpstr>Office Theme</vt:lpstr>
      <vt:lpstr>Document</vt:lpstr>
      <vt:lpstr>Dokument</vt:lpstr>
      <vt:lpstr>802.11 WG September 2022 Session Report</vt:lpstr>
      <vt:lpstr>Abstract</vt:lpstr>
      <vt:lpstr>ATTENDANCE DATA</vt:lpstr>
      <vt:lpstr>PowerPoint Presentation</vt:lpstr>
      <vt:lpstr>PowerPoint Presentation</vt:lpstr>
      <vt:lpstr>Attendees by affiliation (attended at least one meeting July to September)</vt:lpstr>
      <vt:lpstr>Attendance by subgroup (July to September)</vt:lpstr>
      <vt:lpstr>Attendees by affiliation (September session)</vt:lpstr>
      <vt:lpstr>Attendance by breakout (September session)</vt:lpstr>
      <vt:lpstr>Closing Reports</vt:lpstr>
      <vt:lpstr>802.11 WG Editor’s Meeting (Sept 2022)</vt:lpstr>
      <vt:lpstr>Volunteer Editor Contacts</vt:lpstr>
      <vt:lpstr>September 13th roundtable status report</vt:lpstr>
      <vt:lpstr>WG Style Guide, 11be and REVme practice</vt:lpstr>
      <vt:lpstr>ANA assignments to Sept 10, 2022</vt:lpstr>
      <vt:lpstr>Clause 6 Re-Write</vt:lpstr>
      <vt:lpstr>REVme New Text in 22/0916r9</vt:lpstr>
      <vt:lpstr>REVme 22/1507r1 New Amendments</vt:lpstr>
      <vt:lpstr>802.11 Style Guide</vt:lpstr>
      <vt:lpstr>MIB Style, Visio and Frame Practices</vt:lpstr>
      <vt:lpstr>Editor Amendment Ordering</vt:lpstr>
      <vt:lpstr>Draft Development Snapshot</vt:lpstr>
      <vt:lpstr>ARC Closing Report </vt:lpstr>
      <vt:lpstr>Abstract</vt:lpstr>
      <vt:lpstr>Work Completed</vt:lpstr>
      <vt:lpstr>Monitoring/future activities</vt:lpstr>
      <vt:lpstr>Plans</vt:lpstr>
      <vt:lpstr>IEEE 802.11 Coexistence SC Sep 2022 (hybrid) closing report</vt:lpstr>
      <vt:lpstr>IEEE 802.11 Coexistence SC achieved its goals as a discussion forum for coexistence issues</vt:lpstr>
      <vt:lpstr>IEEE 802.11 Coexistence SC will continue promoting good coexistence with 802.11 in Nov 2022</vt:lpstr>
      <vt:lpstr>WNG SC Closing Report</vt:lpstr>
      <vt:lpstr>Abstract</vt:lpstr>
      <vt:lpstr>PowerPoint Presentation</vt:lpstr>
      <vt:lpstr>IEEE 802 JTC1 Standing Committee Sep 2022 (hybrid) closing report</vt:lpstr>
      <vt:lpstr>The IEEE 802 JTC1 SC reviewed the PSDO process status, including IPR issues holding up 802.11ax/ay/ba</vt:lpstr>
      <vt:lpstr>The IEEE 802 JTC1 SC will undertake its usual work at its hybrid meeting in Bangkok in Nov 2022</vt:lpstr>
      <vt:lpstr>REVme Closing Report – September 2022</vt:lpstr>
      <vt:lpstr>Work Completed</vt:lpstr>
      <vt:lpstr>New Text in 22/0916r9</vt:lpstr>
      <vt:lpstr>New Amendments</vt:lpstr>
      <vt:lpstr>Plans for November</vt:lpstr>
      <vt:lpstr>Recirculation LB Motion</vt:lpstr>
      <vt:lpstr>December Adhoc </vt:lpstr>
      <vt:lpstr>TGme Timeline</vt:lpstr>
      <vt:lpstr>TGaz Next Generation Positioning  September Interim Closing Report</vt:lpstr>
      <vt:lpstr>Abstract</vt:lpstr>
      <vt:lpstr>Sep. Progress and Targets Towards the Nov. Session</vt:lpstr>
      <vt:lpstr>Targets Towards the Nov. Session</vt:lpstr>
      <vt:lpstr>Timeline – updated</vt:lpstr>
      <vt:lpstr>Scheduled TGaz CRC telecons</vt:lpstr>
      <vt:lpstr>Light Communications Task Group (TGbb)  September 2022 Closing Report</vt:lpstr>
      <vt:lpstr>Abstract</vt:lpstr>
      <vt:lpstr>TGbb activities at the September 2022 session</vt:lpstr>
      <vt:lpstr>TGbb moving forward</vt:lpstr>
      <vt:lpstr>TGbc Closing Report</vt:lpstr>
      <vt:lpstr>Abstract</vt:lpstr>
      <vt:lpstr>Goals &amp; Accomplishments of the week</vt:lpstr>
      <vt:lpstr>TGbc schedule (revised)</vt:lpstr>
      <vt:lpstr>Motion for WG (TGbc CSD Re-Affirmation)</vt:lpstr>
      <vt:lpstr>Motion for WG (TGbc Unconditional SA Ballot)</vt:lpstr>
      <vt:lpstr>Plans for Next Session &amp; Upcoming Telcos</vt:lpstr>
      <vt:lpstr>References</vt:lpstr>
      <vt:lpstr>IEEE 802.11 Sep 2022 Interim TGbd Closing Report</vt:lpstr>
      <vt:lpstr>TGbd’s Progress during this week</vt:lpstr>
      <vt:lpstr>TGbd Timeline (updated)  </vt:lpstr>
      <vt:lpstr>IEEE 802.11 TGbd TC Plan</vt:lpstr>
      <vt:lpstr>TGbe September 2022 Closing Report</vt:lpstr>
      <vt:lpstr>TGbe (Extremely High Throughput)</vt:lpstr>
      <vt:lpstr>Teleconference Plan</vt:lpstr>
      <vt:lpstr>TGbe Timeline And Status</vt:lpstr>
      <vt:lpstr>PowerPoint Presentation</vt:lpstr>
      <vt:lpstr>Abstract</vt:lpstr>
      <vt:lpstr>TGbf (WLAN Sensing)– September 2022</vt:lpstr>
      <vt:lpstr>TGbf Timeline (Updated)</vt:lpstr>
      <vt:lpstr>PowerPoint Presentation</vt:lpstr>
      <vt:lpstr>TGbh Closing Report </vt:lpstr>
      <vt:lpstr>Abstract</vt:lpstr>
      <vt:lpstr>Work Completed</vt:lpstr>
      <vt:lpstr>Work Completed</vt:lpstr>
      <vt:lpstr>Timeline</vt:lpstr>
      <vt:lpstr>Teleconference(s)</vt:lpstr>
      <vt:lpstr>TGbi Closing Report</vt:lpstr>
      <vt:lpstr>IEEE 802.11 TGbi – September 2022</vt:lpstr>
      <vt:lpstr>IEEE 802.11 TGbi – September 2022</vt:lpstr>
      <vt:lpstr>Timeline</vt:lpstr>
      <vt:lpstr>September 2022 UHR SG Closing Report</vt:lpstr>
      <vt:lpstr>Work Completed</vt:lpstr>
      <vt:lpstr>Plans toward November</vt:lpstr>
      <vt:lpstr>September 2022 AIML TIG Closing Report</vt:lpstr>
      <vt:lpstr>Work Completed</vt:lpstr>
      <vt:lpstr>Plans toward November</vt:lpstr>
      <vt:lpstr>IEEE 802.11 Sep 2022 Interim AMP TIG Closing Report</vt:lpstr>
      <vt:lpstr>AMP TIG’s Progress during this week</vt:lpstr>
      <vt:lpstr>ITU AH (ITU Liaison)</vt:lpstr>
      <vt:lpstr>Internal Liaisons</vt:lpstr>
      <vt:lpstr>802.15 Liaison Report – Sep. 2022</vt:lpstr>
      <vt:lpstr>802.15.16t Narrow Band Licensed Operation (NB-Lic)</vt:lpstr>
      <vt:lpstr>802.15.4ab Next Generation UWB</vt:lpstr>
      <vt:lpstr>802.15.4ab Next Generation UWB</vt:lpstr>
      <vt:lpstr>802.15.13 Multi-Gbit/s Optical Wireless Communication</vt:lpstr>
      <vt:lpstr>802.15.6ma - Enhanced Dependability Body Area Network (ED-BAN)</vt:lpstr>
      <vt:lpstr>802.15.7a  Optical Camera Communication</vt:lpstr>
      <vt:lpstr>PowerPoint Presentation</vt:lpstr>
      <vt:lpstr>802.18 Liaison Report – September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September 2022 Liaison Report to 802.11</vt:lpstr>
      <vt:lpstr>May IEEE 802 Wireless Interim Session</vt:lpstr>
      <vt:lpstr>IEEE 802 Wireless Standards Table of Frequency Ranges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115 November 5-11, 2022</vt:lpstr>
      <vt:lpstr>IETF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172</cp:revision>
  <cp:lastPrinted>1601-01-01T00:00:00Z</cp:lastPrinted>
  <dcterms:created xsi:type="dcterms:W3CDTF">2018-05-10T15:59:06Z</dcterms:created>
  <dcterms:modified xsi:type="dcterms:W3CDTF">2022-09-16T07:20:45Z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