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0"/>
  </p:notesMasterIdLst>
  <p:handoutMasterIdLst>
    <p:handoutMasterId r:id="rId41"/>
  </p:handoutMasterIdLst>
  <p:sldIdLst>
    <p:sldId id="256" r:id="rId5"/>
    <p:sldId id="257" r:id="rId6"/>
    <p:sldId id="283" r:id="rId7"/>
    <p:sldId id="2350" r:id="rId8"/>
    <p:sldId id="258" r:id="rId9"/>
    <p:sldId id="259" r:id="rId10"/>
    <p:sldId id="1575" r:id="rId11"/>
    <p:sldId id="287" r:id="rId12"/>
    <p:sldId id="274" r:id="rId13"/>
    <p:sldId id="1573" r:id="rId14"/>
    <p:sldId id="1577" r:id="rId15"/>
    <p:sldId id="1574" r:id="rId16"/>
    <p:sldId id="2352" r:id="rId17"/>
    <p:sldId id="2353" r:id="rId18"/>
    <p:sldId id="2354" r:id="rId19"/>
    <p:sldId id="2355" r:id="rId20"/>
    <p:sldId id="2356" r:id="rId21"/>
    <p:sldId id="302" r:id="rId22"/>
    <p:sldId id="303" r:id="rId23"/>
    <p:sldId id="301" r:id="rId24"/>
    <p:sldId id="2359" r:id="rId25"/>
    <p:sldId id="2360" r:id="rId26"/>
    <p:sldId id="2361" r:id="rId27"/>
    <p:sldId id="2362" r:id="rId28"/>
    <p:sldId id="2363" r:id="rId29"/>
    <p:sldId id="271" r:id="rId30"/>
    <p:sldId id="2364" r:id="rId31"/>
    <p:sldId id="275" r:id="rId32"/>
    <p:sldId id="2365" r:id="rId33"/>
    <p:sldId id="2366" r:id="rId34"/>
    <p:sldId id="2367" r:id="rId35"/>
    <p:sldId id="2381" r:id="rId36"/>
    <p:sldId id="1578" r:id="rId37"/>
    <p:sldId id="2382" r:id="rId38"/>
    <p:sldId id="261" r:id="rId3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6" d="100"/>
          <a:sy n="86" d="100"/>
        </p:scale>
        <p:origin x="331"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bg1"/>
                </a:solidFill>
                <a:latin typeface="+mn-lt"/>
                <a:ea typeface="+mn-ea"/>
                <a:cs typeface="+mn-cs"/>
              </a:defRPr>
            </a:pPr>
            <a:r>
              <a:rPr lang="en-US"/>
              <a:t>P802.11az SA1 CR Status</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bg1"/>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0</c:v>
                </c:pt>
                <c:pt idx="1">
                  <c:v>0</c:v>
                </c:pt>
                <c:pt idx="2">
                  <c:v>21</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0</c:v>
                </c:pt>
                <c:pt idx="1">
                  <c:v>0</c:v>
                </c:pt>
                <c:pt idx="2">
                  <c:v>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bg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140</c:v>
                </c:pt>
                <c:pt idx="1">
                  <c:v>12</c:v>
                </c:pt>
                <c:pt idx="2">
                  <c:v>190</c:v>
                </c:pt>
              </c:numCache>
            </c:numRef>
          </c:val>
          <c:extLs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478178352"/>
        <c:axId val="-1478180528"/>
      </c:barChart>
      <c:catAx>
        <c:axId val="-147817835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1478180528"/>
        <c:crosses val="autoZero"/>
        <c:auto val="1"/>
        <c:lblAlgn val="ctr"/>
        <c:lblOffset val="100"/>
        <c:noMultiLvlLbl val="0"/>
      </c:catAx>
      <c:valAx>
        <c:axId val="-147818052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47817835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915628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45608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067000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294744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18050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449505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414602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24232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156912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32</a:t>
            </a:fld>
            <a:endParaRPr lang="en-US"/>
          </a:p>
        </p:txBody>
      </p:sp>
    </p:spTree>
    <p:extLst>
      <p:ext uri="{BB962C8B-B14F-4D97-AF65-F5344CB8AC3E}">
        <p14:creationId xmlns:p14="http://schemas.microsoft.com/office/powerpoint/2010/main" val="1928463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4061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4210519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46804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547747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B4B9B170-057F-4A23-8A0B-CDDC3FA258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79B9B49A-046A-4F6B-A595-0AE1F9328E9F}"/>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02414BCF-8D6D-4F8A-BA81-1B483602212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E5C9C0A3-2787-4A1B-A7D4-47C7B5B9467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30126824-DF28-4EF1-BA23-16C93154A846}" type="slidenum">
              <a:rPr lang="en-US" altLang="en-US" sz="1200" smtClean="0"/>
              <a:pPr/>
              <a:t>7</a:t>
            </a:fld>
            <a:endParaRPr lang="en-US" altLang="en-US" sz="1200"/>
          </a:p>
        </p:txBody>
      </p:sp>
      <p:sp>
        <p:nvSpPr>
          <p:cNvPr id="16390" name="Rectangle 2">
            <a:extLst>
              <a:ext uri="{FF2B5EF4-FFF2-40B4-BE49-F238E27FC236}">
                <a16:creationId xmlns:a16="http://schemas.microsoft.com/office/drawing/2014/main" id="{968EFB3C-79E3-4514-9570-0229B9B0B06F}"/>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2902035D-1902-4C7D-8108-CB1A582673D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13262499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0316E4E-9467-F658-E2F8-FDD2E4A6A65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727DC58B-0AD4-9385-1ED5-E2FC12C2AE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C0F7BCDB-B44F-D1BD-E4BE-EED865C6BA8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3821599-2418-8E63-AEC8-C977C053C4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3A83B2F-9E2C-4DE3-B48D-241AB7E3333A}" type="slidenum">
              <a:rPr lang="en-US" altLang="en-US" smtClean="0"/>
              <a:pPr>
                <a:spcBef>
                  <a:spcPct val="0"/>
                </a:spcBef>
              </a:pPr>
              <a:t>9</a:t>
            </a:fld>
            <a:endParaRPr lang="en-US" altLang="en-US"/>
          </a:p>
        </p:txBody>
      </p:sp>
      <p:sp>
        <p:nvSpPr>
          <p:cNvPr id="16390" name="Rectangle 2">
            <a:extLst>
              <a:ext uri="{FF2B5EF4-FFF2-40B4-BE49-F238E27FC236}">
                <a16:creationId xmlns:a16="http://schemas.microsoft.com/office/drawing/2014/main" id="{1C362020-B58F-82C5-129E-BA88D7284C11}"/>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0A840F7C-222D-CD07-413D-7FE493F35A41}"/>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719932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6D408F84-674D-4E60-AD2F-75C7DB1E610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A4E0D20B-8ECD-4457-AA17-BB7F2A828BA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0A24786B-5A10-49FF-B2E5-0E1B420A6BB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6601ABAB-9FD0-4C0C-93D0-5F39A3DF487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68A9F5D3-A017-4339-918F-CD2EA3B47F68}" type="slidenum">
              <a:rPr lang="en-US" altLang="en-US" sz="1200" smtClean="0"/>
              <a:pPr/>
              <a:t>10</a:t>
            </a:fld>
            <a:endParaRPr lang="en-US" altLang="en-US" sz="1200"/>
          </a:p>
        </p:txBody>
      </p:sp>
      <p:sp>
        <p:nvSpPr>
          <p:cNvPr id="16390" name="Rectangle 2">
            <a:extLst>
              <a:ext uri="{FF2B5EF4-FFF2-40B4-BE49-F238E27FC236}">
                <a16:creationId xmlns:a16="http://schemas.microsoft.com/office/drawing/2014/main" id="{C207D29C-471B-4F25-AF54-ADE994503E0F}"/>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7CBBC70E-5E7A-41F6-80E4-16C12D24A1E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1671144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1855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802.11-22/1285r0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802.org/11/Reports/tgm_update.ht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ocuments?is_dcn=1301&amp;is_group=00az&amp;is_year=2022"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1575-00-00bd-ieee-802-11bd-july-august-2022-tc-meeting-minutes.docx" TargetMode="External"/><Relationship Id="rId2" Type="http://schemas.openxmlformats.org/officeDocument/2006/relationships/hyperlink" Target="https://mentor.ieee.org/802.11/dcn/22/11-22-1096-00-00bd-ieee-802-11bd-july-2022-plenary-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421-10-00be-sept-mac-adhoc-agenda.docx" TargetMode="External"/><Relationship Id="rId2" Type="http://schemas.openxmlformats.org/officeDocument/2006/relationships/hyperlink" Target="https://mentor.ieee.org/802.11/dcn/22/11-22-1161-17-00be-july-sept-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hyperlink" Target="https://mentor.ieee.org/802.11/dcn/22/11-22-1246-01-00be-tgbe-september-2022-meeting-agenda.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1/11-21-1141-00-00bh-excerpts-of-wba-document-wi-fi-id-scope.pptx" TargetMode="External"/><Relationship Id="rId3" Type="http://schemas.openxmlformats.org/officeDocument/2006/relationships/hyperlink" Target="https://mentor.ieee.org/802.11/dcn/22/11-22-1282-00-00bh-agenda-tgbh-2022-sept-interim.pptx" TargetMode="External"/><Relationship Id="rId7"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mentor.ieee.org/802.11/dcn/22/11-22-0435-02-00bh-open-issues-from-issues-tracking.pptx" TargetMode="External"/><Relationship Id="rId5" Type="http://schemas.openxmlformats.org/officeDocument/2006/relationships/hyperlink" Target="https://mentor.ieee.org/802.11/dcn/21/11-21-0332-37-00bh-issues-tracking.docx" TargetMode="External"/><Relationship Id="rId10" Type="http://schemas.openxmlformats.org/officeDocument/2006/relationships/hyperlink" Target="https://mentor.ieee.org/802.11/dcn/22/11-22-0653-00-0000-2022-march-wba-whitepaper-re-device-identification.pdf" TargetMode="External"/><Relationship Id="rId4" Type="http://schemas.openxmlformats.org/officeDocument/2006/relationships/hyperlink" Target="https://mentor.ieee.org/802.11/dcn/22/11-22-0973-09-00bh-cc41-comments-against-d0-2.xlsx" TargetMode="External"/><Relationship Id="rId9" Type="http://schemas.openxmlformats.org/officeDocument/2006/relationships/hyperlink" Target="https://mentor.ieee.org/802.11/dcn/22/11-22-0668-00-0000-liaison-statement-from-wba-re-wi-fi-devices-identification-group.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2/11-22-1295-00-0uhr-uhr-sg-september-2022-meeting-agenda.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359-00-0amp-amp-tig-teleconference-minutes-aug-2022.docx" TargetMode="External"/><Relationship Id="rId2" Type="http://schemas.openxmlformats.org/officeDocument/2006/relationships/hyperlink" Target="https://mentor.ieee.org/802.11/dcn/22/11-22-1136-00-0amp-amp-tig-jul-plenary-2022-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www.itu.int/events/eventdetails.asp?eventid=19616" TargetMode="External"/><Relationship Id="rId3" Type="http://schemas.openxmlformats.org/officeDocument/2006/relationships/hyperlink" Target="https://www.itu.int/dms_pub/itu-r/md/19/wp5a/c/R19-WP5A-C-0597!N15!MSW-E.docx" TargetMode="External"/><Relationship Id="rId7" Type="http://schemas.openxmlformats.org/officeDocument/2006/relationships/hyperlink" Target="https://www.itu.int/events/eventdetails.asp?eventid=19471"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www.itu.int/dms_pub/itu-r/md/19/wp5a/c/R19-WP5A-C-0597!N17!MSW-E.docx" TargetMode="External"/><Relationship Id="rId5" Type="http://schemas.openxmlformats.org/officeDocument/2006/relationships/hyperlink" Target="https://www.itu.int/dms_pub/itu-r/md/19/wp5a/c/R19-WP5A-C-0597!N16!MSW-E.docx" TargetMode="External"/><Relationship Id="rId4" Type="http://schemas.openxmlformats.org/officeDocument/2006/relationships/hyperlink" Target="https://www.itu.int/dms_pub/itu-r/md/19/wp5a/c/R19-WP5A-C-0597!!MSW-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2/11-22-1283-00-0arc-arc-sc-agenda-sept-2022.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40-00-0wng-wng-meeting-minutes-2022-july-montreal-meeting.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September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2022-09-12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35"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3C981747-AA33-4141-9588-2AF434507076}"/>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a:t>IEEE 802 JTC1 SC will meet once on </a:t>
            </a:r>
            <a:r>
              <a:rPr lang="en-AU" altLang="en-US"/>
              <a:t>Tue, 13 Sep 2022 @ 1:30-3:30pm ET</a:t>
            </a:r>
            <a:endParaRPr lang="en-US" altLang="en-US"/>
          </a:p>
        </p:txBody>
      </p:sp>
      <p:sp>
        <p:nvSpPr>
          <p:cNvPr id="3078" name="Content Placeholder 2">
            <a:extLst>
              <a:ext uri="{FF2B5EF4-FFF2-40B4-BE49-F238E27FC236}">
                <a16:creationId xmlns:a16="http://schemas.microsoft.com/office/drawing/2014/main" id="{D5E3BA82-C182-4D27-AF48-3FB55BDB09FF}"/>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(11-22-1262) will include “the usual”:</a:t>
            </a:r>
          </a:p>
          <a:p>
            <a:pPr>
              <a:defRPr/>
            </a:pPr>
            <a:r>
              <a:rPr lang="en-AU" dirty="0"/>
              <a:t>Review of status of PSDO process</a:t>
            </a:r>
          </a:p>
          <a:p>
            <a:pPr lvl="1">
              <a:defRPr/>
            </a:pPr>
            <a:r>
              <a:rPr lang="en-AU" dirty="0"/>
              <a:t>Review liaisons &amp; notifications of projects to SC6</a:t>
            </a:r>
          </a:p>
          <a:p>
            <a:pPr lvl="1">
              <a:defRPr/>
            </a:pPr>
            <a:r>
              <a:rPr lang="en-AU" dirty="0"/>
              <a:t>Review status of ballots</a:t>
            </a:r>
          </a:p>
          <a:p>
            <a:pPr lvl="2">
              <a:defRPr/>
            </a:pPr>
            <a:r>
              <a:rPr lang="en-AU" dirty="0"/>
              <a:t>Update on response to IPR comments on 802.11ax/ay &amp; 802.11-2020</a:t>
            </a:r>
          </a:p>
          <a:p>
            <a:pPr>
              <a:defRPr/>
            </a:pPr>
            <a:r>
              <a:rPr lang="en-AU" dirty="0"/>
              <a:t>Review of recent SC6 activities</a:t>
            </a:r>
          </a:p>
          <a:p>
            <a:pPr lvl="1">
              <a:defRPr/>
            </a:pPr>
            <a:r>
              <a:rPr lang="en-AU" dirty="0"/>
              <a:t>Not much to report</a:t>
            </a:r>
          </a:p>
          <a:p>
            <a:pPr lvl="1">
              <a:defRPr/>
            </a:pPr>
            <a:endParaRPr lang="en-AU" dirty="0"/>
          </a:p>
          <a:p>
            <a:pPr lvl="1">
              <a:defRPr/>
            </a:pPr>
            <a:endParaRPr lang="en-AU" dirty="0"/>
          </a:p>
        </p:txBody>
      </p:sp>
      <p:sp>
        <p:nvSpPr>
          <p:cNvPr id="2" name="Footer Placeholder 1">
            <a:extLst>
              <a:ext uri="{FF2B5EF4-FFF2-40B4-BE49-F238E27FC236}">
                <a16:creationId xmlns:a16="http://schemas.microsoft.com/office/drawing/2014/main" id="{E065EB04-E102-48C9-894E-7CD968545BF3}"/>
              </a:ext>
            </a:extLst>
          </p:cNvPr>
          <p:cNvSpPr>
            <a:spLocks noGrp="1"/>
          </p:cNvSpPr>
          <p:nvPr>
            <p:ph type="ftr" idx="11"/>
          </p:nvPr>
        </p:nvSpPr>
        <p:spPr/>
        <p:txBody>
          <a:bodyPr/>
          <a:lstStyle/>
          <a:p>
            <a:r>
              <a:rPr lang="en-GB"/>
              <a:t>Andrew Myles, Cisco</a:t>
            </a:r>
          </a:p>
        </p:txBody>
      </p:sp>
      <p:sp>
        <p:nvSpPr>
          <p:cNvPr id="3" name="Slide Number Placeholder 2">
            <a:extLst>
              <a:ext uri="{FF2B5EF4-FFF2-40B4-BE49-F238E27FC236}">
                <a16:creationId xmlns:a16="http://schemas.microsoft.com/office/drawing/2014/main" id="{FA305A79-4BAE-47A8-A850-306B11AA0EBB}"/>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sp>
        <p:nvSpPr>
          <p:cNvPr id="4" name="Date Placeholder 3">
            <a:extLst>
              <a:ext uri="{FF2B5EF4-FFF2-40B4-BE49-F238E27FC236}">
                <a16:creationId xmlns:a16="http://schemas.microsoft.com/office/drawing/2014/main" id="{E3D138FA-5DF5-4C0C-A03E-B44471ED00D8}"/>
              </a:ext>
            </a:extLst>
          </p:cNvPr>
          <p:cNvSpPr>
            <a:spLocks noGrp="1"/>
          </p:cNvSpPr>
          <p:nvPr>
            <p:ph type="dt" idx="10"/>
          </p:nvPr>
        </p:nvSpPr>
        <p:spPr/>
        <p:txBody>
          <a:bodyPr/>
          <a:lstStyle/>
          <a:p>
            <a:r>
              <a:rPr lang="en-US"/>
              <a:t>September 2022</a:t>
            </a:r>
            <a:endParaRPr lang="en-GB"/>
          </a:p>
        </p:txBody>
      </p:sp>
    </p:spTree>
    <p:extLst>
      <p:ext uri="{BB962C8B-B14F-4D97-AF65-F5344CB8AC3E}">
        <p14:creationId xmlns:p14="http://schemas.microsoft.com/office/powerpoint/2010/main" val="76113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1EAF6A33-171C-44CB-99EF-0F3E746B5EC8}"/>
              </a:ext>
            </a:extLst>
          </p:cNvPr>
          <p:cNvSpPr>
            <a:spLocks noGrp="1" noChangeArrowheads="1"/>
          </p:cNvSpPr>
          <p:nvPr>
            <p:ph type="title"/>
          </p:nvPr>
        </p:nvSpPr>
        <p:spPr/>
        <p:txBody>
          <a:bodyPr/>
          <a:lstStyle/>
          <a:p>
            <a:r>
              <a:rPr lang="en-AU" altLang="en-US"/>
              <a:t>A large number of IEEE 802 submissions are in the PSDO balloting process</a:t>
            </a:r>
          </a:p>
        </p:txBody>
      </p:sp>
      <p:sp>
        <p:nvSpPr>
          <p:cNvPr id="7" name="Content Placeholder 2">
            <a:extLst>
              <a:ext uri="{FF2B5EF4-FFF2-40B4-BE49-F238E27FC236}">
                <a16:creationId xmlns:a16="http://schemas.microsoft.com/office/drawing/2014/main" id="{4DB79050-33FC-47E4-B176-30EBDA8EEDB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7415" name="Content Placeholder 2">
            <a:extLst>
              <a:ext uri="{FF2B5EF4-FFF2-40B4-BE49-F238E27FC236}">
                <a16:creationId xmlns:a16="http://schemas.microsoft.com/office/drawing/2014/main" id="{18865AEC-C5D4-47B2-9A47-BBD02AF5C8D9}"/>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2" name="Rectangle 11">
            <a:extLst>
              <a:ext uri="{FF2B5EF4-FFF2-40B4-BE49-F238E27FC236}">
                <a16:creationId xmlns:a16="http://schemas.microsoft.com/office/drawing/2014/main" id="{72D2DF24-3198-46DD-81C6-F13BADCD683F}"/>
              </a:ext>
            </a:extLst>
          </p:cNvPr>
          <p:cNvSpPr/>
          <p:nvPr/>
        </p:nvSpPr>
        <p:spPr bwMode="auto">
          <a:xfrm>
            <a:off x="2438400" y="5654676"/>
            <a:ext cx="1828800" cy="354013"/>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related issues</a:t>
            </a:r>
          </a:p>
        </p:txBody>
      </p:sp>
      <p:sp>
        <p:nvSpPr>
          <p:cNvPr id="15" name="Content Placeholder 2">
            <a:extLst>
              <a:ext uri="{FF2B5EF4-FFF2-40B4-BE49-F238E27FC236}">
                <a16:creationId xmlns:a16="http://schemas.microsoft.com/office/drawing/2014/main" id="{E9762712-CF41-419F-8DBF-CA9880C54D43}"/>
              </a:ext>
            </a:extLst>
          </p:cNvPr>
          <p:cNvSpPr txBox="1">
            <a:spLocks/>
          </p:cNvSpPr>
          <p:nvPr/>
        </p:nvSpPr>
        <p:spPr bwMode="auto">
          <a:xfrm>
            <a:off x="4876800" y="2219325"/>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spcBef>
                <a:spcPts val="200"/>
              </a:spcBef>
              <a:defRPr/>
            </a:pPr>
            <a:r>
              <a:rPr lang="en-AU" sz="1800" kern="0" dirty="0">
                <a:solidFill>
                  <a:schemeClr val="bg1"/>
                </a:solidFill>
              </a:rPr>
              <a:t>Failed 60-day ballot</a:t>
            </a:r>
          </a:p>
          <a:p>
            <a:pPr lvl="2">
              <a:spcBef>
                <a:spcPts val="200"/>
              </a:spcBef>
              <a:defRPr/>
            </a:pPr>
            <a:r>
              <a:rPr lang="en-AU" kern="0" dirty="0">
                <a:solidFill>
                  <a:schemeClr val="bg1"/>
                </a:solidFill>
              </a:rPr>
              <a:t>802.11ay</a:t>
            </a:r>
          </a:p>
          <a:p>
            <a:pPr lvl="1">
              <a:defRPr/>
            </a:pPr>
            <a:r>
              <a:rPr lang="en-AU" sz="1800" kern="0" dirty="0">
                <a:solidFill>
                  <a:schemeClr val="bg1"/>
                </a:solidFill>
              </a:rPr>
              <a:t>Waiting for FDIS</a:t>
            </a:r>
          </a:p>
          <a:p>
            <a:pPr lvl="2">
              <a:defRPr/>
            </a:pPr>
            <a:r>
              <a:rPr lang="en-AU" kern="0" dirty="0">
                <a:solidFill>
                  <a:schemeClr val="bg1"/>
                </a:solidFill>
              </a:rPr>
              <a:t>802.11ax</a:t>
            </a:r>
          </a:p>
          <a:p>
            <a:pPr lvl="2">
              <a:defRPr/>
            </a:pPr>
            <a:r>
              <a:rPr lang="en-AU" dirty="0">
                <a:solidFill>
                  <a:schemeClr val="bg1"/>
                </a:solidFill>
              </a:rPr>
              <a:t>802.1ABcu</a:t>
            </a:r>
          </a:p>
          <a:p>
            <a:pPr lvl="2">
              <a:defRPr/>
            </a:pPr>
            <a:r>
              <a:rPr lang="en-AU" dirty="0">
                <a:solidFill>
                  <a:schemeClr val="bg1"/>
                </a:solidFill>
              </a:rPr>
              <a:t>802.1CBdb</a:t>
            </a:r>
          </a:p>
          <a:p>
            <a:pPr lvl="2">
              <a:defRPr/>
            </a:pPr>
            <a:r>
              <a:rPr lang="en-AU" dirty="0">
                <a:solidFill>
                  <a:schemeClr val="bg1"/>
                </a:solidFill>
              </a:rPr>
              <a:t>802.1CBcv</a:t>
            </a:r>
          </a:p>
          <a:p>
            <a:pPr lvl="2">
              <a:defRPr/>
            </a:pPr>
            <a:r>
              <a:rPr lang="en-AU" kern="0" dirty="0">
                <a:solidFill>
                  <a:schemeClr val="bg1"/>
                </a:solidFill>
              </a:rPr>
              <a:t>802.1ABdh</a:t>
            </a:r>
          </a:p>
          <a:p>
            <a:pPr lvl="2">
              <a:defRPr/>
            </a:pPr>
            <a:r>
              <a:rPr lang="en-AU" kern="0" dirty="0">
                <a:solidFill>
                  <a:schemeClr val="bg1"/>
                </a:solidFill>
              </a:rPr>
              <a:t>802.1BA-Rev</a:t>
            </a:r>
          </a:p>
          <a:p>
            <a:pPr lvl="2">
              <a:defRPr/>
            </a:pPr>
            <a:r>
              <a:rPr lang="en-AU" kern="0" dirty="0">
                <a:solidFill>
                  <a:schemeClr val="bg1"/>
                </a:solidFill>
              </a:rPr>
              <a:t>802.1ACct</a:t>
            </a:r>
            <a:endParaRPr lang="en-AU" sz="1800" kern="0" dirty="0">
              <a:solidFill>
                <a:schemeClr val="bg1"/>
              </a:solidFill>
            </a:endParaRPr>
          </a:p>
          <a:p>
            <a:pPr lvl="1">
              <a:defRPr/>
            </a:pPr>
            <a:r>
              <a:rPr lang="en-AU" sz="1800" kern="0" dirty="0">
                <a:solidFill>
                  <a:schemeClr val="bg1"/>
                </a:solidFill>
              </a:rPr>
              <a:t>In FDIS</a:t>
            </a:r>
          </a:p>
        </p:txBody>
      </p:sp>
      <p:sp>
        <p:nvSpPr>
          <p:cNvPr id="16" name="Content Placeholder 2">
            <a:extLst>
              <a:ext uri="{FF2B5EF4-FFF2-40B4-BE49-F238E27FC236}">
                <a16:creationId xmlns:a16="http://schemas.microsoft.com/office/drawing/2014/main" id="{4385CD76-FF0F-40D8-89E9-32A5CBAB8BE1}"/>
              </a:ext>
            </a:extLst>
          </p:cNvPr>
          <p:cNvSpPr txBox="1">
            <a:spLocks/>
          </p:cNvSpPr>
          <p:nvPr/>
        </p:nvSpPr>
        <p:spPr bwMode="auto">
          <a:xfrm>
            <a:off x="7391400" y="2209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solidFill>
                  <a:schemeClr val="bg1"/>
                </a:solidFill>
              </a:rPr>
              <a:t>Passed FDIS ballot</a:t>
            </a:r>
            <a:br>
              <a:rPr lang="en-AU" sz="1800" kern="0" dirty="0">
                <a:solidFill>
                  <a:schemeClr val="bg1"/>
                </a:solidFill>
              </a:rPr>
            </a:br>
            <a:r>
              <a:rPr lang="en-AU" sz="1800" dirty="0">
                <a:solidFill>
                  <a:schemeClr val="bg1"/>
                </a:solidFill>
              </a:rPr>
              <a:t>(resolutions req)</a:t>
            </a:r>
          </a:p>
          <a:p>
            <a:pPr lvl="2">
              <a:defRPr/>
            </a:pPr>
            <a:r>
              <a:rPr lang="en-AU" dirty="0">
                <a:solidFill>
                  <a:schemeClr val="bg1"/>
                </a:solidFill>
              </a:rPr>
              <a:t>802.1AS-2020/Cor 1</a:t>
            </a:r>
          </a:p>
          <a:p>
            <a:pPr lvl="2">
              <a:defRPr/>
            </a:pPr>
            <a:r>
              <a:rPr lang="en-AU" dirty="0">
                <a:solidFill>
                  <a:schemeClr val="bg1"/>
                </a:solidFill>
              </a:rPr>
              <a:t>802.3ct</a:t>
            </a:r>
          </a:p>
          <a:p>
            <a:pPr lvl="2">
              <a:defRPr/>
            </a:pPr>
            <a:r>
              <a:rPr lang="en-AU" dirty="0">
                <a:solidFill>
                  <a:schemeClr val="bg1"/>
                </a:solidFill>
              </a:rPr>
              <a:t>802.3cv</a:t>
            </a:r>
          </a:p>
          <a:p>
            <a:pPr lvl="2">
              <a:defRPr/>
            </a:pPr>
            <a:r>
              <a:rPr lang="en-AU" dirty="0">
                <a:solidFill>
                  <a:schemeClr val="bg1"/>
                </a:solidFill>
              </a:rPr>
              <a:t>802.3cp</a:t>
            </a:r>
            <a:endParaRPr lang="en-AU" kern="0" dirty="0">
              <a:solidFill>
                <a:schemeClr val="bg1"/>
              </a:solidFill>
            </a:endParaRPr>
          </a:p>
          <a:p>
            <a:pPr lvl="1">
              <a:defRPr/>
            </a:pPr>
            <a:r>
              <a:rPr lang="en-AU" sz="1800" kern="0" dirty="0">
                <a:solidFill>
                  <a:schemeClr val="bg1"/>
                </a:solidFill>
              </a:rPr>
              <a:t>Waiting for publication</a:t>
            </a:r>
          </a:p>
          <a:p>
            <a:pPr lvl="1">
              <a:defRPr/>
            </a:pPr>
            <a:r>
              <a:rPr lang="en-AU" sz="1800" kern="0" dirty="0">
                <a:solidFill>
                  <a:schemeClr val="bg1"/>
                </a:solidFill>
              </a:rPr>
              <a:t>Published</a:t>
            </a:r>
          </a:p>
          <a:p>
            <a:pPr lvl="2">
              <a:spcBef>
                <a:spcPts val="200"/>
              </a:spcBef>
              <a:defRPr/>
            </a:pPr>
            <a:r>
              <a:rPr lang="en-AU" kern="0" dirty="0">
                <a:solidFill>
                  <a:schemeClr val="bg1"/>
                </a:solidFill>
              </a:rPr>
              <a:t>802.22</a:t>
            </a:r>
          </a:p>
          <a:p>
            <a:pPr lvl="2">
              <a:spcBef>
                <a:spcPts val="200"/>
              </a:spcBef>
              <a:defRPr/>
            </a:pPr>
            <a:r>
              <a:rPr lang="en-AU" kern="0" dirty="0">
                <a:solidFill>
                  <a:schemeClr val="bg1"/>
                </a:solidFill>
              </a:rPr>
              <a:t>802.3cr</a:t>
            </a:r>
          </a:p>
          <a:p>
            <a:pPr lvl="2">
              <a:spcBef>
                <a:spcPts val="200"/>
              </a:spcBef>
              <a:defRPr/>
            </a:pPr>
            <a:r>
              <a:rPr lang="en-AU" kern="0" dirty="0">
                <a:solidFill>
                  <a:schemeClr val="bg1"/>
                </a:solidFill>
              </a:rPr>
              <a:t>802.3cu</a:t>
            </a:r>
          </a:p>
          <a:p>
            <a:pPr lvl="2">
              <a:spcBef>
                <a:spcPts val="200"/>
              </a:spcBef>
              <a:defRPr/>
            </a:pPr>
            <a:r>
              <a:rPr lang="en-AU" kern="0" dirty="0">
                <a:solidFill>
                  <a:schemeClr val="bg1"/>
                </a:solidFill>
              </a:rPr>
              <a:t>IEEE 802.11-2020 </a:t>
            </a:r>
          </a:p>
          <a:p>
            <a:pPr lvl="2">
              <a:spcBef>
                <a:spcPts val="200"/>
              </a:spcBef>
              <a:defRPr/>
            </a:pPr>
            <a:endParaRPr lang="en-AU" kern="0" dirty="0">
              <a:solidFill>
                <a:schemeClr val="bg1"/>
              </a:solidFill>
            </a:endParaRPr>
          </a:p>
          <a:p>
            <a:pPr lvl="2">
              <a:defRPr/>
            </a:pPr>
            <a:endParaRPr lang="en-AU" kern="0" dirty="0">
              <a:solidFill>
                <a:schemeClr val="bg1"/>
              </a:solidFill>
            </a:endParaRPr>
          </a:p>
          <a:p>
            <a:pPr lvl="2">
              <a:defRPr/>
            </a:pPr>
            <a:endParaRPr lang="en-AU" kern="0" dirty="0">
              <a:solidFill>
                <a:schemeClr val="bg1"/>
              </a:solidFill>
            </a:endParaRPr>
          </a:p>
          <a:p>
            <a:pPr lvl="2">
              <a:defRPr/>
            </a:pPr>
            <a:endParaRPr lang="en-AU" kern="0" dirty="0">
              <a:solidFill>
                <a:schemeClr val="bg1"/>
              </a:solidFill>
            </a:endParaRPr>
          </a:p>
          <a:p>
            <a:pPr lvl="2">
              <a:defRPr/>
            </a:pPr>
            <a:endParaRPr lang="en-AU" kern="0" dirty="0">
              <a:solidFill>
                <a:schemeClr val="bg1"/>
              </a:solidFill>
            </a:endParaRPr>
          </a:p>
          <a:p>
            <a:pPr lvl="2">
              <a:defRPr/>
            </a:pPr>
            <a:endParaRPr lang="en-AU" kern="0" dirty="0">
              <a:solidFill>
                <a:schemeClr val="bg1"/>
              </a:solidFill>
            </a:endParaRPr>
          </a:p>
        </p:txBody>
      </p:sp>
      <p:sp>
        <p:nvSpPr>
          <p:cNvPr id="17" name="Content Placeholder 2">
            <a:extLst>
              <a:ext uri="{FF2B5EF4-FFF2-40B4-BE49-F238E27FC236}">
                <a16:creationId xmlns:a16="http://schemas.microsoft.com/office/drawing/2014/main" id="{0B66BEC8-EE36-441F-BE43-6A17B4F175EC}"/>
              </a:ext>
            </a:extLst>
          </p:cNvPr>
          <p:cNvSpPr txBox="1">
            <a:spLocks/>
          </p:cNvSpPr>
          <p:nvPr/>
        </p:nvSpPr>
        <p:spPr bwMode="auto">
          <a:xfrm>
            <a:off x="2247900" y="2211388"/>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solidFill>
                  <a:schemeClr val="bg1"/>
                </a:solidFill>
              </a:rPr>
              <a:t>Waiting for 60-day ballot</a:t>
            </a:r>
          </a:p>
          <a:p>
            <a:pPr lvl="2">
              <a:spcBef>
                <a:spcPts val="200"/>
              </a:spcBef>
              <a:defRPr/>
            </a:pPr>
            <a:r>
              <a:rPr lang="en-AU" dirty="0">
                <a:solidFill>
                  <a:schemeClr val="bg1"/>
                </a:solidFill>
              </a:rPr>
              <a:t>802.11ba</a:t>
            </a:r>
          </a:p>
          <a:p>
            <a:pPr lvl="1">
              <a:defRPr/>
            </a:pPr>
            <a:r>
              <a:rPr lang="en-AU" sz="1800" kern="0" dirty="0">
                <a:solidFill>
                  <a:schemeClr val="bg1"/>
                </a:solidFill>
              </a:rPr>
              <a:t>In 60-day ballot </a:t>
            </a:r>
          </a:p>
          <a:p>
            <a:pPr lvl="1">
              <a:spcBef>
                <a:spcPts val="200"/>
              </a:spcBef>
              <a:defRPr/>
            </a:pPr>
            <a:r>
              <a:rPr lang="en-AU" sz="1800" kern="0" dirty="0">
                <a:solidFill>
                  <a:schemeClr val="bg1"/>
                </a:solidFill>
              </a:rPr>
              <a:t>Passed 60-day ballot</a:t>
            </a:r>
            <a:br>
              <a:rPr lang="en-AU" sz="1800" kern="0" dirty="0">
                <a:solidFill>
                  <a:schemeClr val="bg1"/>
                </a:solidFill>
              </a:rPr>
            </a:br>
            <a:r>
              <a:rPr lang="en-AU" sz="1800" dirty="0">
                <a:solidFill>
                  <a:schemeClr val="bg1"/>
                </a:solidFill>
              </a:rPr>
              <a:t>(resolutions req)</a:t>
            </a:r>
            <a:endParaRPr lang="en-AU" sz="1800" kern="0" dirty="0">
              <a:solidFill>
                <a:schemeClr val="bg1"/>
              </a:solidFill>
            </a:endParaRPr>
          </a:p>
          <a:p>
            <a:pPr lvl="2">
              <a:spcBef>
                <a:spcPts val="200"/>
              </a:spcBef>
              <a:defRPr/>
            </a:pPr>
            <a:endParaRPr lang="en-AU" kern="0" dirty="0">
              <a:solidFill>
                <a:schemeClr val="bg1"/>
              </a:solidFill>
            </a:endParaRPr>
          </a:p>
          <a:p>
            <a:pPr lvl="1">
              <a:spcBef>
                <a:spcPts val="200"/>
              </a:spcBef>
              <a:defRPr/>
            </a:pPr>
            <a:endParaRPr lang="en-AU" sz="2600" kern="0" dirty="0">
              <a:solidFill>
                <a:schemeClr val="bg1"/>
              </a:solidFill>
            </a:endParaRPr>
          </a:p>
        </p:txBody>
      </p:sp>
      <p:sp>
        <p:nvSpPr>
          <p:cNvPr id="2" name="Footer Placeholder 1">
            <a:extLst>
              <a:ext uri="{FF2B5EF4-FFF2-40B4-BE49-F238E27FC236}">
                <a16:creationId xmlns:a16="http://schemas.microsoft.com/office/drawing/2014/main" id="{CEB190DB-CAF8-4ABC-B2EB-35E1CE9BB7B5}"/>
              </a:ext>
            </a:extLst>
          </p:cNvPr>
          <p:cNvSpPr>
            <a:spLocks noGrp="1"/>
          </p:cNvSpPr>
          <p:nvPr>
            <p:ph type="ftr" idx="14"/>
          </p:nvPr>
        </p:nvSpPr>
        <p:spPr/>
        <p:txBody>
          <a:bodyPr/>
          <a:lstStyle/>
          <a:p>
            <a:r>
              <a:rPr lang="en-GB"/>
              <a:t>Andrew Myles, Cisco</a:t>
            </a:r>
            <a:endParaRPr lang="en-GB" dirty="0"/>
          </a:p>
        </p:txBody>
      </p:sp>
      <p:sp>
        <p:nvSpPr>
          <p:cNvPr id="3" name="Slide Number Placeholder 2">
            <a:extLst>
              <a:ext uri="{FF2B5EF4-FFF2-40B4-BE49-F238E27FC236}">
                <a16:creationId xmlns:a16="http://schemas.microsoft.com/office/drawing/2014/main" id="{01496B02-5357-4493-A654-39A4EAB28A6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Date Placeholder 3">
            <a:extLst>
              <a:ext uri="{FF2B5EF4-FFF2-40B4-BE49-F238E27FC236}">
                <a16:creationId xmlns:a16="http://schemas.microsoft.com/office/drawing/2014/main" id="{22173F83-2708-4728-AD4F-D17A643CE8E9}"/>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3013127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9DEA9532-BCA8-4503-ACB4-0B4ED2E2E48B}"/>
              </a:ext>
            </a:extLst>
          </p:cNvPr>
          <p:cNvSpPr>
            <a:spLocks noGrp="1" noChangeArrowheads="1"/>
          </p:cNvSpPr>
          <p:nvPr>
            <p:ph type="title"/>
          </p:nvPr>
        </p:nvSpPr>
        <p:spPr/>
        <p:txBody>
          <a:bodyPr/>
          <a:lstStyle/>
          <a:p>
            <a:pPr algn="l"/>
            <a:r>
              <a:rPr lang="en-AU" altLang="en-US"/>
              <a:t>IEEE 802 has 128 standards in or through the PSDO pipeline</a:t>
            </a:r>
          </a:p>
        </p:txBody>
      </p:sp>
      <p:graphicFrame>
        <p:nvGraphicFramePr>
          <p:cNvPr id="8" name="Content Placeholder 5">
            <a:extLst>
              <a:ext uri="{FF2B5EF4-FFF2-40B4-BE49-F238E27FC236}">
                <a16:creationId xmlns:a16="http://schemas.microsoft.com/office/drawing/2014/main" id="{FA813FA8-3C27-43F7-943F-3C0A9A2AAB01}"/>
              </a:ext>
            </a:extLst>
          </p:cNvPr>
          <p:cNvGraphicFramePr>
            <a:graphicFrameLocks noGrp="1"/>
          </p:cNvGraphicFramePr>
          <p:nvPr>
            <p:ph idx="1"/>
          </p:nvPr>
        </p:nvGraphicFramePr>
        <p:xfrm>
          <a:off x="3238500" y="2149475"/>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20000"/>
                    </a:ext>
                  </a:extLst>
                </a:gridCol>
                <a:gridCol w="1930400">
                  <a:extLst>
                    <a:ext uri="{9D8B030D-6E8A-4147-A177-3AD203B41FA5}">
                      <a16:colId xmlns:a16="http://schemas.microsoft.com/office/drawing/2014/main" val="20001"/>
                    </a:ext>
                  </a:extLst>
                </a:gridCol>
                <a:gridCol w="1930400">
                  <a:extLst>
                    <a:ext uri="{9D8B030D-6E8A-4147-A177-3AD203B41FA5}">
                      <a16:colId xmlns:a16="http://schemas.microsoft.com/office/drawing/2014/main" val="20002"/>
                    </a:ext>
                  </a:extLst>
                </a:gridCol>
              </a:tblGrid>
              <a:tr h="370840">
                <a:tc>
                  <a:txBody>
                    <a:bodyPr/>
                    <a:lstStyle/>
                    <a:p>
                      <a:pPr algn="ctr"/>
                      <a:r>
                        <a:rPr lang="en-AU" dirty="0"/>
                        <a:t>WG</a:t>
                      </a:r>
                    </a:p>
                  </a:txBody>
                  <a:tcPr/>
                </a:tc>
                <a:tc>
                  <a:txBody>
                    <a:bodyPr/>
                    <a:lstStyle/>
                    <a:p>
                      <a:pPr algn="ctr"/>
                      <a:r>
                        <a:rPr lang="en-AU" dirty="0"/>
                        <a:t>Completed</a:t>
                      </a:r>
                    </a:p>
                  </a:txBody>
                  <a:tcPr/>
                </a:tc>
                <a:tc>
                  <a:txBody>
                    <a:bodyPr/>
                    <a:lstStyle/>
                    <a:p>
                      <a:pPr algn="ctr"/>
                      <a:r>
                        <a:rPr lang="en-AU" dirty="0"/>
                        <a:t>In-process</a:t>
                      </a:r>
                    </a:p>
                  </a:txBody>
                  <a:tcPr/>
                </a:tc>
                <a:extLst>
                  <a:ext uri="{0D108BD9-81ED-4DB2-BD59-A6C34878D82A}">
                    <a16:rowId xmlns:a16="http://schemas.microsoft.com/office/drawing/2014/main" val="10000"/>
                  </a:ext>
                </a:extLst>
              </a:tr>
              <a:tr h="370840">
                <a:tc>
                  <a:txBody>
                    <a:bodyPr/>
                    <a:lstStyle/>
                    <a:p>
                      <a:pPr algn="ctr"/>
                      <a:r>
                        <a:rPr lang="en-AU" b="1"/>
                        <a:t>802.1</a:t>
                      </a:r>
                      <a:endParaRPr lang="en-AU" b="1" dirty="0"/>
                    </a:p>
                  </a:txBody>
                  <a:tcPr/>
                </a:tc>
                <a:tc>
                  <a:txBody>
                    <a:bodyPr/>
                    <a:lstStyle/>
                    <a:p>
                      <a:pPr algn="ctr"/>
                      <a:r>
                        <a:rPr lang="en-AU"/>
                        <a:t>43</a:t>
                      </a:r>
                      <a:endParaRPr lang="en-AU" dirty="0"/>
                    </a:p>
                  </a:txBody>
                  <a:tcPr/>
                </a:tc>
                <a:tc>
                  <a:txBody>
                    <a:bodyPr/>
                    <a:lstStyle/>
                    <a:p>
                      <a:pPr algn="ctr"/>
                      <a:r>
                        <a:rPr lang="en-US"/>
                        <a:t>1</a:t>
                      </a:r>
                      <a:r>
                        <a:rPr lang="en-AU"/>
                        <a:t>2</a:t>
                      </a:r>
                      <a:endParaRPr lang="en-AU" dirty="0"/>
                    </a:p>
                  </a:txBody>
                  <a:tcPr/>
                </a:tc>
                <a:extLst>
                  <a:ext uri="{0D108BD9-81ED-4DB2-BD59-A6C34878D82A}">
                    <a16:rowId xmlns:a16="http://schemas.microsoft.com/office/drawing/2014/main" val="10001"/>
                  </a:ext>
                </a:extLst>
              </a:tr>
              <a:tr h="370840">
                <a:tc>
                  <a:txBody>
                    <a:bodyPr/>
                    <a:lstStyle/>
                    <a:p>
                      <a:pPr algn="ctr"/>
                      <a:r>
                        <a:rPr lang="en-AU" b="1"/>
                        <a:t>802.3</a:t>
                      </a:r>
                      <a:endParaRPr lang="en-AU" b="1" dirty="0"/>
                    </a:p>
                  </a:txBody>
                  <a:tcPr/>
                </a:tc>
                <a:tc>
                  <a:txBody>
                    <a:bodyPr/>
                    <a:lstStyle/>
                    <a:p>
                      <a:pPr algn="ctr"/>
                      <a:r>
                        <a:rPr lang="en-AU"/>
                        <a:t>27</a:t>
                      </a:r>
                      <a:endParaRPr lang="en-AU" dirty="0"/>
                    </a:p>
                  </a:txBody>
                  <a:tcPr/>
                </a:tc>
                <a:tc>
                  <a:txBody>
                    <a:bodyPr/>
                    <a:lstStyle/>
                    <a:p>
                      <a:pPr algn="ctr"/>
                      <a:r>
                        <a:rPr lang="en-AU"/>
                        <a:t>6</a:t>
                      </a:r>
                      <a:endParaRPr lang="en-AU" dirty="0"/>
                    </a:p>
                  </a:txBody>
                  <a:tcPr/>
                </a:tc>
                <a:extLst>
                  <a:ext uri="{0D108BD9-81ED-4DB2-BD59-A6C34878D82A}">
                    <a16:rowId xmlns:a16="http://schemas.microsoft.com/office/drawing/2014/main" val="10002"/>
                  </a:ext>
                </a:extLst>
              </a:tr>
              <a:tr h="370840">
                <a:tc>
                  <a:txBody>
                    <a:bodyPr/>
                    <a:lstStyle/>
                    <a:p>
                      <a:pPr algn="ctr"/>
                      <a:r>
                        <a:rPr lang="en-AU" b="1"/>
                        <a:t>802.11</a:t>
                      </a:r>
                      <a:endParaRPr lang="en-AU" b="1" dirty="0"/>
                    </a:p>
                  </a:txBody>
                  <a:tcPr/>
                </a:tc>
                <a:tc>
                  <a:txBody>
                    <a:bodyPr/>
                    <a:lstStyle/>
                    <a:p>
                      <a:pPr algn="ctr"/>
                      <a:r>
                        <a:rPr lang="en-AU"/>
                        <a:t>12</a:t>
                      </a:r>
                      <a:endParaRPr lang="en-AU" dirty="0"/>
                    </a:p>
                  </a:txBody>
                  <a:tcPr/>
                </a:tc>
                <a:tc>
                  <a:txBody>
                    <a:bodyPr/>
                    <a:lstStyle/>
                    <a:p>
                      <a:pPr algn="ctr"/>
                      <a:r>
                        <a:rPr lang="en-AU"/>
                        <a:t>9</a:t>
                      </a:r>
                      <a:endParaRPr lang="en-AU" dirty="0"/>
                    </a:p>
                  </a:txBody>
                  <a:tcPr/>
                </a:tc>
                <a:extLst>
                  <a:ext uri="{0D108BD9-81ED-4DB2-BD59-A6C34878D82A}">
                    <a16:rowId xmlns:a16="http://schemas.microsoft.com/office/drawing/2014/main" val="10003"/>
                  </a:ext>
                </a:extLst>
              </a:tr>
              <a:tr h="370840">
                <a:tc>
                  <a:txBody>
                    <a:bodyPr/>
                    <a:lstStyle/>
                    <a:p>
                      <a:pPr algn="ctr"/>
                      <a:r>
                        <a:rPr lang="en-AU" b="1"/>
                        <a:t>802.15</a:t>
                      </a:r>
                      <a:endParaRPr lang="en-AU" b="1" dirty="0"/>
                    </a:p>
                  </a:txBody>
                  <a:tcPr/>
                </a:tc>
                <a:tc>
                  <a:txBody>
                    <a:bodyPr/>
                    <a:lstStyle/>
                    <a:p>
                      <a:pPr algn="ctr"/>
                      <a:r>
                        <a:rPr lang="en-AU"/>
                        <a:t>3</a:t>
                      </a:r>
                      <a:endParaRPr lang="en-AU" dirty="0"/>
                    </a:p>
                  </a:txBody>
                  <a:tcPr/>
                </a:tc>
                <a:tc>
                  <a:txBody>
                    <a:bodyPr/>
                    <a:lstStyle/>
                    <a:p>
                      <a:pPr algn="ctr"/>
                      <a:r>
                        <a:rPr lang="en-AU"/>
                        <a:t>9</a:t>
                      </a:r>
                      <a:endParaRPr lang="en-AU" dirty="0"/>
                    </a:p>
                  </a:txBody>
                  <a:tcPr/>
                </a:tc>
                <a:extLst>
                  <a:ext uri="{0D108BD9-81ED-4DB2-BD59-A6C34878D82A}">
                    <a16:rowId xmlns:a16="http://schemas.microsoft.com/office/drawing/2014/main" val="10004"/>
                  </a:ext>
                </a:extLst>
              </a:tr>
              <a:tr h="370840">
                <a:tc>
                  <a:txBody>
                    <a:bodyPr/>
                    <a:lstStyle/>
                    <a:p>
                      <a:pPr algn="ctr"/>
                      <a:r>
                        <a:rPr lang="en-AU" b="1"/>
                        <a:t>802.16</a:t>
                      </a:r>
                      <a:endParaRPr lang="en-AU" b="1" dirty="0"/>
                    </a:p>
                  </a:txBody>
                  <a:tcPr/>
                </a:tc>
                <a:tc>
                  <a:txBody>
                    <a:bodyPr/>
                    <a:lstStyle/>
                    <a:p>
                      <a:pPr algn="ctr"/>
                      <a:r>
                        <a:rPr lang="en-AU"/>
                        <a:t>0</a:t>
                      </a:r>
                      <a:endParaRPr lang="en-AU" dirty="0"/>
                    </a:p>
                  </a:txBody>
                  <a:tcPr/>
                </a:tc>
                <a:tc>
                  <a:txBody>
                    <a:bodyPr/>
                    <a:lstStyle/>
                    <a:p>
                      <a:pPr algn="ctr"/>
                      <a:r>
                        <a:rPr lang="en-AU"/>
                        <a:t>0</a:t>
                      </a:r>
                      <a:endParaRPr lang="en-AU" dirty="0"/>
                    </a:p>
                  </a:txBody>
                  <a:tcPr/>
                </a:tc>
                <a:extLst>
                  <a:ext uri="{0D108BD9-81ED-4DB2-BD59-A6C34878D82A}">
                    <a16:rowId xmlns:a16="http://schemas.microsoft.com/office/drawing/2014/main" val="10005"/>
                  </a:ext>
                </a:extLst>
              </a:tr>
              <a:tr h="370840">
                <a:tc>
                  <a:txBody>
                    <a:bodyPr/>
                    <a:lstStyle/>
                    <a:p>
                      <a:pPr algn="ctr"/>
                      <a:r>
                        <a:rPr lang="en-AU" b="1"/>
                        <a:t>802.19</a:t>
                      </a:r>
                      <a:endParaRPr lang="en-AU" b="1" dirty="0"/>
                    </a:p>
                  </a:txBody>
                  <a:tcPr/>
                </a:tc>
                <a:tc>
                  <a:txBody>
                    <a:bodyPr/>
                    <a:lstStyle/>
                    <a:p>
                      <a:pPr algn="ctr"/>
                      <a:r>
                        <a:rPr lang="en-AU"/>
                        <a:t>0</a:t>
                      </a:r>
                      <a:endParaRPr lang="en-AU" dirty="0"/>
                    </a:p>
                  </a:txBody>
                  <a:tcPr/>
                </a:tc>
                <a:tc>
                  <a:txBody>
                    <a:bodyPr/>
                    <a:lstStyle/>
                    <a:p>
                      <a:pPr algn="ctr"/>
                      <a:r>
                        <a:rPr lang="en-AU"/>
                        <a:t>0</a:t>
                      </a:r>
                      <a:endParaRPr lang="en-AU" dirty="0"/>
                    </a:p>
                  </a:txBody>
                  <a:tcPr/>
                </a:tc>
                <a:extLst>
                  <a:ext uri="{0D108BD9-81ED-4DB2-BD59-A6C34878D82A}">
                    <a16:rowId xmlns:a16="http://schemas.microsoft.com/office/drawing/2014/main" val="10006"/>
                  </a:ext>
                </a:extLst>
              </a:tr>
              <a:tr h="370840">
                <a:tc>
                  <a:txBody>
                    <a:bodyPr/>
                    <a:lstStyle/>
                    <a:p>
                      <a:pPr algn="ctr"/>
                      <a:r>
                        <a:rPr lang="en-AU" b="1"/>
                        <a:t>802.21</a:t>
                      </a:r>
                      <a:endParaRPr lang="en-AU" b="1" dirty="0"/>
                    </a:p>
                  </a:txBody>
                  <a:tcPr/>
                </a:tc>
                <a:tc>
                  <a:txBody>
                    <a:bodyPr/>
                    <a:lstStyle/>
                    <a:p>
                      <a:pPr algn="ctr"/>
                      <a:r>
                        <a:rPr lang="en-AU"/>
                        <a:t>3</a:t>
                      </a:r>
                      <a:endParaRPr lang="en-AU" dirty="0"/>
                    </a:p>
                  </a:txBody>
                  <a:tcPr/>
                </a:tc>
                <a:tc>
                  <a:txBody>
                    <a:bodyPr/>
                    <a:lstStyle/>
                    <a:p>
                      <a:pPr algn="ctr"/>
                      <a:r>
                        <a:rPr lang="en-AU"/>
                        <a:t>0</a:t>
                      </a:r>
                      <a:endParaRPr lang="en-AU" dirty="0"/>
                    </a:p>
                  </a:txBody>
                  <a:tcPr/>
                </a:tc>
                <a:extLst>
                  <a:ext uri="{0D108BD9-81ED-4DB2-BD59-A6C34878D82A}">
                    <a16:rowId xmlns:a16="http://schemas.microsoft.com/office/drawing/2014/main" val="10007"/>
                  </a:ext>
                </a:extLst>
              </a:tr>
              <a:tr h="370840">
                <a:tc>
                  <a:txBody>
                    <a:bodyPr/>
                    <a:lstStyle/>
                    <a:p>
                      <a:pPr algn="ctr"/>
                      <a:r>
                        <a:rPr lang="en-AU" b="1"/>
                        <a:t>802.22</a:t>
                      </a:r>
                      <a:endParaRPr lang="en-AU" b="1" dirty="0"/>
                    </a:p>
                  </a:txBody>
                  <a:tcPr/>
                </a:tc>
                <a:tc>
                  <a:txBody>
                    <a:bodyPr/>
                    <a:lstStyle/>
                    <a:p>
                      <a:pPr algn="ctr"/>
                      <a:r>
                        <a:rPr lang="en-AU"/>
                        <a:t>3</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a:t>1</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pPr algn="ctr"/>
                      <a:r>
                        <a:rPr lang="en-AU" b="1"/>
                        <a:t>All</a:t>
                      </a:r>
                      <a:endParaRPr lang="en-AU" b="1" dirty="0"/>
                    </a:p>
                  </a:txBody>
                  <a:tcPr/>
                </a:tc>
                <a:tc>
                  <a:txBody>
                    <a:bodyPr/>
                    <a:lstStyle/>
                    <a:p>
                      <a:pPr algn="ctr"/>
                      <a:r>
                        <a:rPr lang="en-AU" b="1"/>
                        <a:t>91</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US" b="1" dirty="0"/>
                        <a:t>37</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9"/>
                  </a:ext>
                </a:extLst>
              </a:tr>
            </a:tbl>
          </a:graphicData>
        </a:graphic>
      </p:graphicFrame>
      <p:sp>
        <p:nvSpPr>
          <p:cNvPr id="2" name="Footer Placeholder 1">
            <a:extLst>
              <a:ext uri="{FF2B5EF4-FFF2-40B4-BE49-F238E27FC236}">
                <a16:creationId xmlns:a16="http://schemas.microsoft.com/office/drawing/2014/main" id="{3E143AF2-7F5A-41A5-8478-50C2462C4834}"/>
              </a:ext>
            </a:extLst>
          </p:cNvPr>
          <p:cNvSpPr>
            <a:spLocks noGrp="1"/>
          </p:cNvSpPr>
          <p:nvPr>
            <p:ph type="ftr" idx="14"/>
          </p:nvPr>
        </p:nvSpPr>
        <p:spPr/>
        <p:txBody>
          <a:bodyPr/>
          <a:lstStyle/>
          <a:p>
            <a:r>
              <a:rPr lang="en-GB"/>
              <a:t>Andrew Myles, Cisco</a:t>
            </a:r>
            <a:endParaRPr lang="en-GB" dirty="0"/>
          </a:p>
        </p:txBody>
      </p:sp>
      <p:sp>
        <p:nvSpPr>
          <p:cNvPr id="3" name="Slide Number Placeholder 2">
            <a:extLst>
              <a:ext uri="{FF2B5EF4-FFF2-40B4-BE49-F238E27FC236}">
                <a16:creationId xmlns:a16="http://schemas.microsoft.com/office/drawing/2014/main" id="{E1AD1FF2-F743-48D5-AB9F-F7D59AFF29D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4" name="Date Placeholder 3">
            <a:extLst>
              <a:ext uri="{FF2B5EF4-FFF2-40B4-BE49-F238E27FC236}">
                <a16:creationId xmlns:a16="http://schemas.microsoft.com/office/drawing/2014/main" id="{31811C62-7205-40E5-A9F1-84670E10EBFF}"/>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311410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REVme</a:t>
            </a:r>
            <a:r>
              <a:rPr lang="en-US" altLang="en-US"/>
              <a:t> (Maintenance) Summary </a:t>
            </a:r>
            <a:endParaRPr lang="en-GB" dirty="0"/>
          </a:p>
        </p:txBody>
      </p:sp>
      <p:sp>
        <p:nvSpPr>
          <p:cNvPr id="5122" name="Rectangle 2"/>
          <p:cNvSpPr>
            <a:spLocks noGrp="1" noChangeArrowheads="1"/>
          </p:cNvSpPr>
          <p:nvPr>
            <p:ph idx="1"/>
          </p:nvPr>
        </p:nvSpPr>
        <p:spPr>
          <a:xfrm>
            <a:off x="914401" y="1447800"/>
            <a:ext cx="10361084" cy="4876799"/>
          </a:xfrm>
          <a:ln/>
        </p:spPr>
        <p:txBody>
          <a:bodyPr/>
          <a:lstStyle/>
          <a:p>
            <a:pPr>
              <a:buFontTx/>
              <a:buNone/>
              <a:defRPr/>
            </a:pPr>
            <a:r>
              <a:rPr lang="en-US" altLang="en-US" sz="2000" dirty="0">
                <a:ea typeface="ＭＳ Ｐゴシック" panose="020B0600070205080204" pitchFamily="34" charset="-128"/>
              </a:rPr>
              <a:t>Status:</a:t>
            </a:r>
          </a:p>
          <a:p>
            <a:pPr lvl="1">
              <a:buFont typeface="Arial" panose="020B0604020202020204" pitchFamily="34" charset="0"/>
              <a:buChar char="•"/>
              <a:defRPr/>
            </a:pPr>
            <a:r>
              <a:rPr lang="en-US" altLang="en-US" sz="1600" dirty="0">
                <a:ea typeface="ＭＳ Ｐゴシック" panose="020B0600070205080204" pitchFamily="34" charset="-128"/>
              </a:rPr>
              <a:t>LB 258 comment spreadsheet status: </a:t>
            </a:r>
            <a:r>
              <a:rPr lang="en-US" altLang="en-US" sz="1600" dirty="0">
                <a:ea typeface="ＭＳ Ｐゴシック" panose="020B0600070205080204" pitchFamily="34" charset="-128"/>
                <a:hlinkClick r:id="rId3"/>
              </a:rPr>
              <a:t>https://www.ieee802.org/11/Reports/tgm_update.htm</a:t>
            </a:r>
            <a:endParaRPr lang="en-US" altLang="en-US" sz="1600" dirty="0">
              <a:ea typeface="ＭＳ Ｐゴシック" panose="020B0600070205080204" pitchFamily="34" charset="-128"/>
            </a:endParaRPr>
          </a:p>
          <a:p>
            <a:pPr lvl="1">
              <a:buFont typeface="Arial" panose="020B0604020202020204" pitchFamily="34" charset="0"/>
              <a:buChar char="•"/>
              <a:defRPr/>
            </a:pPr>
            <a:r>
              <a:rPr lang="en-US" altLang="en-US" sz="1600" dirty="0">
                <a:ea typeface="ＭＳ Ｐゴシック" panose="020B0600070205080204" pitchFamily="34" charset="-128"/>
              </a:rPr>
              <a:t>993 comments out of 1392 resolved</a:t>
            </a:r>
          </a:p>
          <a:p>
            <a:pPr marL="0" indent="0">
              <a:buFontTx/>
              <a:buNone/>
              <a:defRPr/>
            </a:pPr>
            <a:r>
              <a:rPr lang="en-US" altLang="en-US" sz="2000" dirty="0">
                <a:ea typeface="ＭＳ Ｐゴシック" panose="020B0600070205080204" pitchFamily="34" charset="-128"/>
              </a:rPr>
              <a:t>Objectives:</a:t>
            </a:r>
          </a:p>
          <a:p>
            <a:pPr lvl="1">
              <a:buFont typeface="Arial" panose="020B0604020202020204" pitchFamily="34" charset="0"/>
              <a:buChar char="•"/>
              <a:defRPr/>
            </a:pPr>
            <a:r>
              <a:rPr lang="en-US" altLang="en-US" sz="1600" dirty="0">
                <a:ea typeface="ＭＳ Ｐゴシック" panose="020B0600070205080204" pitchFamily="34" charset="-128"/>
              </a:rPr>
              <a:t>Resolve remaining comments and approve to recirculation LB </a:t>
            </a:r>
          </a:p>
          <a:p>
            <a:pPr lvl="1">
              <a:buFont typeface="Arial" panose="020B0604020202020204" pitchFamily="34" charset="0"/>
              <a:buChar char="•"/>
              <a:defRPr/>
            </a:pPr>
            <a:r>
              <a:rPr lang="en-US" altLang="en-US" sz="1600" dirty="0">
                <a:ea typeface="ＭＳ Ｐゴシック" panose="020B0600070205080204" pitchFamily="34" charset="-128"/>
              </a:rPr>
              <a:t>Note on the proposal for restructuring clause 6 – document 11-22/1137r1 and 11-22/916</a:t>
            </a:r>
          </a:p>
          <a:p>
            <a:pPr lvl="2">
              <a:buFont typeface="Arial" panose="020B0604020202020204" pitchFamily="34" charset="0"/>
              <a:buChar char="•"/>
              <a:defRPr/>
            </a:pPr>
            <a:r>
              <a:rPr lang="en-US" altLang="en-US" sz="1400" dirty="0">
                <a:ea typeface="ＭＳ Ｐゴシック" panose="020B0600070205080204" pitchFamily="34" charset="-128"/>
              </a:rPr>
              <a:t>Proposes restructuring of MLME primitives clauses</a:t>
            </a:r>
          </a:p>
          <a:p>
            <a:pPr lvl="2">
              <a:buFont typeface="Arial" panose="020B0604020202020204" pitchFamily="34" charset="0"/>
              <a:buChar char="•"/>
              <a:defRPr/>
            </a:pPr>
            <a:r>
              <a:rPr lang="en-US" altLang="en-US" sz="1400" dirty="0">
                <a:ea typeface="ＭＳ Ｐゴシック" panose="020B0600070205080204" pitchFamily="34" charset="-128"/>
              </a:rPr>
              <a:t>Will be discussed in the Tues AM1 session of </a:t>
            </a:r>
            <a:r>
              <a:rPr lang="en-US" altLang="en-US" sz="1400" dirty="0" err="1">
                <a:ea typeface="ＭＳ Ｐゴシック" panose="020B0600070205080204" pitchFamily="34" charset="-128"/>
              </a:rPr>
              <a:t>TGme</a:t>
            </a:r>
            <a:r>
              <a:rPr lang="en-US" altLang="en-US" sz="1400" dirty="0">
                <a:ea typeface="ＭＳ Ｐゴシック" panose="020B0600070205080204" pitchFamily="34" charset="-128"/>
              </a:rPr>
              <a:t>. and presentation during mid-week plenary</a:t>
            </a:r>
          </a:p>
          <a:p>
            <a:pPr marL="0" indent="0">
              <a:buFontTx/>
              <a:buNone/>
              <a:defRPr/>
            </a:pPr>
            <a:r>
              <a:rPr lang="en-US" altLang="en-US" sz="2000" dirty="0">
                <a:ea typeface="ＭＳ Ｐゴシック" panose="020B0600070205080204" pitchFamily="34" charset="-128"/>
              </a:rPr>
              <a:t>Sessions: </a:t>
            </a:r>
          </a:p>
          <a:p>
            <a:pPr lvl="1">
              <a:buFont typeface="Arial" panose="020B0604020202020204" pitchFamily="34" charset="0"/>
              <a:buChar char="•"/>
              <a:defRPr/>
            </a:pPr>
            <a:r>
              <a:rPr lang="en-US" altLang="en-US" sz="1600" dirty="0">
                <a:ea typeface="ＭＳ Ｐゴシック" panose="020B0600070205080204" pitchFamily="34" charset="-128"/>
              </a:rPr>
              <a:t>Tuesday September 13, 8-10am HI</a:t>
            </a:r>
          </a:p>
          <a:p>
            <a:pPr lvl="1">
              <a:buFont typeface="Arial" panose="020B0604020202020204" pitchFamily="34" charset="0"/>
              <a:buChar char="•"/>
              <a:defRPr/>
            </a:pPr>
            <a:r>
              <a:rPr lang="en-US" altLang="en-US" sz="1600" dirty="0">
                <a:ea typeface="ＭＳ Ｐゴシック" panose="020B0600070205080204" pitchFamily="34" charset="-128"/>
              </a:rPr>
              <a:t>Tuesday September 13, 4-6pm HI </a:t>
            </a:r>
          </a:p>
          <a:p>
            <a:pPr lvl="1">
              <a:buFont typeface="Arial" panose="020B0604020202020204" pitchFamily="34" charset="0"/>
              <a:buChar char="•"/>
              <a:defRPr/>
            </a:pPr>
            <a:r>
              <a:rPr lang="en-US" altLang="en-US" sz="1600" dirty="0">
                <a:ea typeface="ＭＳ Ｐゴシック" panose="020B0600070205080204" pitchFamily="34" charset="-128"/>
              </a:rPr>
              <a:t>Wednesday September 14, 4-6pm HI</a:t>
            </a:r>
          </a:p>
          <a:p>
            <a:pPr lvl="1">
              <a:buFont typeface="Arial" panose="020B0604020202020204" pitchFamily="34" charset="0"/>
              <a:buChar char="•"/>
              <a:defRPr/>
            </a:pPr>
            <a:r>
              <a:rPr lang="en-US" altLang="en-US" sz="1600" dirty="0">
                <a:ea typeface="ＭＳ Ｐゴシック" panose="020B0600070205080204" pitchFamily="34" charset="-128"/>
              </a:rPr>
              <a:t>Wednesday September 14, 8-10am HI</a:t>
            </a:r>
          </a:p>
          <a:p>
            <a:pPr lvl="1">
              <a:buFont typeface="Arial" panose="020B0604020202020204" pitchFamily="34" charset="0"/>
              <a:buChar char="•"/>
              <a:defRPr/>
            </a:pPr>
            <a:r>
              <a:rPr lang="en-US" altLang="en-US" sz="1600" dirty="0">
                <a:ea typeface="ＭＳ Ｐゴシック" panose="020B0600070205080204" pitchFamily="34" charset="-128"/>
              </a:rPr>
              <a:t>Thursday September 15, 10:30am-12:30pm HI</a:t>
            </a:r>
          </a:p>
          <a:p>
            <a:pPr lvl="1">
              <a:buFont typeface="Arial" panose="020B0604020202020204" pitchFamily="34" charset="0"/>
              <a:buChar char="•"/>
              <a:defRPr/>
            </a:pPr>
            <a:r>
              <a:rPr lang="en-US" altLang="en-US" sz="1600" dirty="0">
                <a:ea typeface="ＭＳ Ｐゴシック" panose="020B0600070205080204" pitchFamily="34" charset="-128"/>
              </a:rPr>
              <a:t>Thursday September 15, 1:30-3:30pm HI</a:t>
            </a:r>
          </a:p>
          <a:p>
            <a:pPr lvl="1">
              <a:buFont typeface="Arial" panose="020B0604020202020204" pitchFamily="34" charset="0"/>
              <a:buChar char="•"/>
              <a:defRPr/>
            </a:pPr>
            <a:r>
              <a:rPr lang="en-US" altLang="en-US" sz="1600" dirty="0">
                <a:ea typeface="ＭＳ Ｐゴシック" panose="020B0600070205080204" pitchFamily="34" charset="-128"/>
              </a:rPr>
              <a:t>Thursday September 15, 4-6pm HI</a:t>
            </a:r>
            <a:endParaRPr lang="en-US" sz="2400" dirty="0"/>
          </a:p>
        </p:txBody>
      </p:sp>
      <p:sp>
        <p:nvSpPr>
          <p:cNvPr id="2" name="Footer Placeholder 1">
            <a:extLst>
              <a:ext uri="{FF2B5EF4-FFF2-40B4-BE49-F238E27FC236}">
                <a16:creationId xmlns:a16="http://schemas.microsoft.com/office/drawing/2014/main" id="{4441AB26-F2CC-44B0-8297-F3FC7FEB3FB9}"/>
              </a:ext>
            </a:extLst>
          </p:cNvPr>
          <p:cNvSpPr>
            <a:spLocks noGrp="1"/>
          </p:cNvSpPr>
          <p:nvPr>
            <p:ph type="ftr" idx="14"/>
          </p:nvPr>
        </p:nvSpPr>
        <p:spPr/>
        <p:txBody>
          <a:bodyPr/>
          <a:lstStyle/>
          <a:p>
            <a:r>
              <a:rPr lang="en-GB"/>
              <a:t>Mike Montemurro, Huawei</a:t>
            </a:r>
            <a:endParaRPr lang="en-GB" dirty="0"/>
          </a:p>
        </p:txBody>
      </p:sp>
      <p:sp>
        <p:nvSpPr>
          <p:cNvPr id="3" name="Slide Number Placeholder 2">
            <a:extLst>
              <a:ext uri="{FF2B5EF4-FFF2-40B4-BE49-F238E27FC236}">
                <a16:creationId xmlns:a16="http://schemas.microsoft.com/office/drawing/2014/main" id="{BBE8C33A-6011-472C-A6CD-CC7BFF1D888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7" name="Date Placeholder 6">
            <a:extLst>
              <a:ext uri="{FF2B5EF4-FFF2-40B4-BE49-F238E27FC236}">
                <a16:creationId xmlns:a16="http://schemas.microsoft.com/office/drawing/2014/main" id="{886159B8-EA80-4479-A960-B4E0FBD6281D}"/>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494749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July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Completed response to first SA recirculation, published P802.11az D6.0 and approved 2</a:t>
            </a:r>
            <a:r>
              <a:rPr lang="en-US" baseline="30000" dirty="0"/>
              <a:t>nd</a:t>
            </a:r>
            <a:r>
              <a:rPr lang="en-US" dirty="0"/>
              <a:t> SA recirculation ballot.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2</a:t>
            </a:r>
            <a:r>
              <a:rPr lang="en-US" baseline="30000" dirty="0"/>
              <a:t>nd</a:t>
            </a:r>
            <a:r>
              <a:rPr lang="en-US" dirty="0"/>
              <a:t> SA recirculation 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98.9% APPROVE / 1.1% DISAPPROVE / 3.8% ABSTAIN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Total: 21</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Technical: 0</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General: 0</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Editorial: 21</a:t>
            </a:r>
          </a:p>
        </p:txBody>
      </p:sp>
      <p:graphicFrame>
        <p:nvGraphicFramePr>
          <p:cNvPr id="7" name="Chart 6">
            <a:extLst>
              <a:ext uri="{FF2B5EF4-FFF2-40B4-BE49-F238E27FC236}">
                <a16:creationId xmlns:a16="http://schemas.microsoft.com/office/drawing/2014/main" id="{C0807CB6-20C1-45B5-8F67-26150D548148}"/>
              </a:ext>
            </a:extLst>
          </p:cNvPr>
          <p:cNvGraphicFramePr/>
          <p:nvPr>
            <p:extLst>
              <p:ext uri="{D42A27DB-BD31-4B8C-83A1-F6EECF244321}">
                <p14:modId xmlns:p14="http://schemas.microsoft.com/office/powerpoint/2010/main" val="161178474"/>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F3EFE6AC-F320-4719-AC78-086BCF17251C}"/>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2DD03D35-9F7E-41D3-BCE9-593F2DF9425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8" name="Date Placeholder 7">
            <a:extLst>
              <a:ext uri="{FF2B5EF4-FFF2-40B4-BE49-F238E27FC236}">
                <a16:creationId xmlns:a16="http://schemas.microsoft.com/office/drawing/2014/main" id="{2CBE5F25-0C0D-4E34-B7AF-B7EFCD051F80}"/>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34173975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751015"/>
            <a:ext cx="1116124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Status and Work completed since July meeting (con.):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320MHz channels are introduced as part of 11be, however no expansion to the Positioning protocol, while competing technologies on the rise.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Following the discussion on the need during the July meeting, </a:t>
            </a:r>
            <a:r>
              <a:rPr lang="en-US" sz="2200" dirty="0" err="1"/>
              <a:t>TGaz</a:t>
            </a:r>
            <a:r>
              <a:rPr lang="en-US" sz="2200" dirty="0"/>
              <a:t> reviewed and refined a 320MHz PAR CSD proposal.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dirty="0"/>
              <a:t>Expect TG to consider and WNG presentation to inform members during the week.</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the Sep. IEEE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Consider response for SAB 2</a:t>
            </a:r>
            <a:r>
              <a:rPr lang="en-US" baseline="30000" dirty="0"/>
              <a:t>nd</a:t>
            </a:r>
            <a:r>
              <a:rPr lang="en-US" dirty="0"/>
              <a:t> recirculation ballot, possibly having technically unchanged draft, request WG approval to forward to </a:t>
            </a:r>
            <a:r>
              <a:rPr lang="en-US" dirty="0" err="1"/>
              <a:t>REVcom</a:t>
            </a:r>
            <a:r>
              <a:rPr lang="en-US"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Consider PAR and CSD for EHT 320MHz waveform support for positioning protocol.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2" name="Footer Placeholder 1">
            <a:extLst>
              <a:ext uri="{FF2B5EF4-FFF2-40B4-BE49-F238E27FC236}">
                <a16:creationId xmlns:a16="http://schemas.microsoft.com/office/drawing/2014/main" id="{ABE467F9-ED2B-44AC-AE15-F15BDBDDEA80}"/>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B01C84E4-7B26-4890-9545-268B661A149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Date Placeholder 6">
            <a:extLst>
              <a:ext uri="{FF2B5EF4-FFF2-40B4-BE49-F238E27FC236}">
                <a16:creationId xmlns:a16="http://schemas.microsoft.com/office/drawing/2014/main" id="{82C0231E-C488-471C-A2BA-C71690A74131}"/>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6629114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484784"/>
            <a:ext cx="11161240" cy="4609631"/>
          </a:xfrm>
          <a:ln/>
        </p:spPr>
        <p:txBody>
          <a:bodyPr/>
          <a:lstStyle/>
          <a:p>
            <a:pPr>
              <a:buFont typeface="Times New Roman" pitchFamily="16" charset="0"/>
              <a:buChar char="•"/>
            </a:pPr>
            <a:r>
              <a:rPr lang="en-US" sz="2000" b="0" dirty="0"/>
              <a:t>TG scheduled to meet for 3 meeting slots during the IEEE electronic meeting week:</a:t>
            </a:r>
          </a:p>
          <a:p>
            <a:pPr lvl="1">
              <a:buFont typeface="Arial" panose="020B0604020202020204" pitchFamily="34" charset="0"/>
              <a:buChar char="•"/>
            </a:pPr>
            <a:r>
              <a:rPr lang="en-US" altLang="en-US" sz="1800" dirty="0"/>
              <a:t>Sep. 12</a:t>
            </a:r>
            <a:r>
              <a:rPr lang="en-US" altLang="en-US" sz="1800" baseline="30000" dirty="0"/>
              <a:t>th</a:t>
            </a:r>
            <a:r>
              <a:rPr lang="en-US" altLang="en-US" sz="1800" dirty="0"/>
              <a:t>  </a:t>
            </a:r>
            <a:r>
              <a:rPr lang="en-US" altLang="en-US" sz="1800" b="0" dirty="0"/>
              <a:t> 		Mon.	</a:t>
            </a:r>
            <a:r>
              <a:rPr lang="en-US" altLang="en-US" sz="1800" dirty="0"/>
              <a:t>PM1</a:t>
            </a:r>
            <a:endParaRPr lang="en-US" altLang="en-US" sz="1800" b="0" dirty="0"/>
          </a:p>
          <a:p>
            <a:pPr lvl="1">
              <a:buFont typeface="Arial" panose="020B0604020202020204" pitchFamily="34" charset="0"/>
              <a:buChar char="•"/>
            </a:pPr>
            <a:r>
              <a:rPr lang="en-US" altLang="en-US" sz="1800" dirty="0"/>
              <a:t>Sep. 13</a:t>
            </a:r>
            <a:r>
              <a:rPr lang="en-US" altLang="en-US" sz="1800" baseline="30000" dirty="0"/>
              <a:t>th</a:t>
            </a:r>
            <a:r>
              <a:rPr lang="en-US" altLang="en-US" sz="1800" dirty="0"/>
              <a:t> 		Tue. 	AM1</a:t>
            </a:r>
          </a:p>
          <a:p>
            <a:pPr lvl="1">
              <a:buFont typeface="Arial" panose="020B0604020202020204" pitchFamily="34" charset="0"/>
              <a:buChar char="•"/>
            </a:pPr>
            <a:r>
              <a:rPr lang="en-US" altLang="en-US" sz="1800" dirty="0"/>
              <a:t>Sep. 15</a:t>
            </a:r>
            <a:r>
              <a:rPr lang="en-US" altLang="en-US" sz="1800" baseline="30000" dirty="0"/>
              <a:t>th</a:t>
            </a:r>
            <a:r>
              <a:rPr lang="en-US" altLang="en-US" sz="1800" dirty="0"/>
              <a:t> 		Thu. 	PM1</a:t>
            </a:r>
          </a:p>
          <a:p>
            <a:pPr lvl="1">
              <a:buFont typeface="Arial" panose="020B0604020202020204" pitchFamily="34" charset="0"/>
              <a:buChar char="•"/>
            </a:pPr>
            <a:endParaRPr lang="en-US" altLang="en-US" sz="600" b="0" dirty="0"/>
          </a:p>
          <a:p>
            <a:pPr>
              <a:buFont typeface="Times New Roman" pitchFamily="16" charset="0"/>
              <a:buChar char="•"/>
            </a:pPr>
            <a:r>
              <a:rPr lang="en-US" sz="2000" b="0" dirty="0"/>
              <a:t>Agenda document is submission: 11-22/1301, for latest revision use </a:t>
            </a:r>
            <a:r>
              <a:rPr lang="en-US" sz="2000" b="0" dirty="0">
                <a:hlinkClick r:id="rId3"/>
              </a:rPr>
              <a:t>link</a:t>
            </a:r>
            <a:r>
              <a:rPr lang="en-US" sz="2000" b="0" dirty="0"/>
              <a:t>.</a:t>
            </a:r>
          </a:p>
          <a:p>
            <a:pPr lvl="1">
              <a:buFont typeface="Arial" panose="020B0604020202020204" pitchFamily="34" charset="0"/>
              <a:buChar char="•"/>
            </a:pPr>
            <a:endParaRPr lang="en-US" sz="180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2" name="Footer Placeholder 1">
            <a:extLst>
              <a:ext uri="{FF2B5EF4-FFF2-40B4-BE49-F238E27FC236}">
                <a16:creationId xmlns:a16="http://schemas.microsoft.com/office/drawing/2014/main" id="{EC955E8C-DEB6-4330-9E42-81A474E565F8}"/>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333E9BF1-52F8-447B-8F73-E816A9CAB6F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7" name="Date Placeholder 6">
            <a:extLst>
              <a:ext uri="{FF2B5EF4-FFF2-40B4-BE49-F238E27FC236}">
                <a16:creationId xmlns:a16="http://schemas.microsoft.com/office/drawing/2014/main" id="{C24291A7-CE87-4F07-867F-B5E8A2B4AC84}"/>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3151400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62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a:t>
            </a:r>
            <a:r>
              <a:rPr lang="en-GB" dirty="0" err="1"/>
              <a:t>TGbb</a:t>
            </a:r>
            <a:endParaRPr lang="en-GB" dirty="0"/>
          </a:p>
        </p:txBody>
      </p:sp>
      <p:sp>
        <p:nvSpPr>
          <p:cNvPr id="4098" name="Rectangle 2"/>
          <p:cNvSpPr>
            <a:spLocks noGrp="1" noChangeArrowheads="1"/>
          </p:cNvSpPr>
          <p:nvPr>
            <p:ph idx="1"/>
          </p:nvPr>
        </p:nvSpPr>
        <p:spPr>
          <a:xfrm>
            <a:off x="914401" y="1412776"/>
            <a:ext cx="10361084" cy="468164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Progress since July 2022</a:t>
            </a:r>
          </a:p>
          <a:p>
            <a:pPr marL="800100" lvl="1" indent="-342900" algn="just">
              <a:buFont typeface="Arial" panose="020B0604020202020204" pitchFamily="34" charset="0"/>
              <a:buChar char="•"/>
            </a:pPr>
            <a:r>
              <a:rPr lang="en-GB" altLang="en-US" sz="1800" dirty="0"/>
              <a:t>D3.0 Comment Collection completed with 95% approval rate and 65 comments </a:t>
            </a:r>
          </a:p>
          <a:p>
            <a:pPr marL="1200150" lvl="2" indent="-342900" algn="just">
              <a:buFont typeface="Arial" panose="020B0604020202020204" pitchFamily="34" charset="0"/>
              <a:buChar char="•"/>
            </a:pPr>
            <a:r>
              <a:rPr lang="en-GB" altLang="en-US" sz="1600" dirty="0"/>
              <a:t>14 General</a:t>
            </a:r>
          </a:p>
          <a:p>
            <a:pPr marL="1200150" lvl="2" indent="-342900" algn="just">
              <a:buFont typeface="Arial" panose="020B0604020202020204" pitchFamily="34" charset="0"/>
              <a:buChar char="•"/>
            </a:pPr>
            <a:r>
              <a:rPr lang="en-GB" altLang="en-US" sz="1600" dirty="0"/>
              <a:t>29 Technical</a:t>
            </a:r>
          </a:p>
          <a:p>
            <a:pPr marL="1200150" lvl="2" indent="-342900" algn="just">
              <a:buFont typeface="Arial" panose="020B0604020202020204" pitchFamily="34" charset="0"/>
              <a:buChar char="•"/>
            </a:pPr>
            <a:r>
              <a:rPr lang="en-GB" altLang="en-US" sz="1600" dirty="0"/>
              <a:t>21 Editorial </a:t>
            </a:r>
          </a:p>
          <a:p>
            <a:pPr marL="400050" algn="just">
              <a:buFont typeface="Arial" panose="020B0604020202020204" pitchFamily="34" charset="0"/>
              <a:buChar char="•"/>
            </a:pPr>
            <a:endParaRPr lang="en-GB" altLang="en-US" sz="2000" dirty="0"/>
          </a:p>
          <a:p>
            <a:pPr marL="400050" algn="just">
              <a:buFont typeface="Arial" panose="020B0604020202020204" pitchFamily="34" charset="0"/>
              <a:buChar char="•"/>
            </a:pPr>
            <a:r>
              <a:rPr lang="en-GB" altLang="en-US" sz="2000" dirty="0"/>
              <a:t>Goals for September 2022 meeting (agenda in doc. 11-22/1314)</a:t>
            </a:r>
          </a:p>
          <a:p>
            <a:pPr marL="800100" lvl="1" algn="just">
              <a:buFont typeface="Arial" panose="020B0604020202020204" pitchFamily="34" charset="0"/>
              <a:buChar char="•"/>
            </a:pPr>
            <a:r>
              <a:rPr lang="en-GB" altLang="en-US" sz="1800" dirty="0"/>
              <a:t>Review and resolve comments against D3.0</a:t>
            </a:r>
          </a:p>
          <a:p>
            <a:pPr marL="800100" lvl="1" algn="just">
              <a:buFont typeface="Arial" panose="020B0604020202020204" pitchFamily="34" charset="0"/>
              <a:buChar char="•"/>
            </a:pPr>
            <a:r>
              <a:rPr lang="en-GB" altLang="en-US" sz="1800" dirty="0"/>
              <a:t>Move for D4.0 re-circulation and conditional </a:t>
            </a:r>
            <a:r>
              <a:rPr lang="en-GB" altLang="en-US" sz="1800"/>
              <a:t>SA ballot</a:t>
            </a:r>
            <a:endParaRPr lang="en-GB" altLang="en-US" sz="1800" dirty="0"/>
          </a:p>
          <a:p>
            <a:pPr marL="514350" lvl="1" indent="0" algn="just"/>
            <a:endParaRPr lang="en-GB" altLang="en-US" sz="1800" dirty="0"/>
          </a:p>
          <a:p>
            <a:pPr marL="800100" lvl="1" algn="just">
              <a:buFont typeface="Arial" panose="020B0604020202020204" pitchFamily="34" charset="0"/>
              <a:buChar char="•"/>
            </a:pPr>
            <a:endParaRPr lang="en-GB" altLang="en-US" sz="1600" dirty="0"/>
          </a:p>
        </p:txBody>
      </p:sp>
      <p:sp>
        <p:nvSpPr>
          <p:cNvPr id="2" name="Footer Placeholder 1">
            <a:extLst>
              <a:ext uri="{FF2B5EF4-FFF2-40B4-BE49-F238E27FC236}">
                <a16:creationId xmlns:a16="http://schemas.microsoft.com/office/drawing/2014/main" id="{5584665F-9602-4F45-8F71-40D0C3D8F949}"/>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C1AC52AD-A77B-40D5-B497-F7161D4C332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Date Placeholder 6">
            <a:extLst>
              <a:ext uri="{FF2B5EF4-FFF2-40B4-BE49-F238E27FC236}">
                <a16:creationId xmlns:a16="http://schemas.microsoft.com/office/drawing/2014/main" id="{9184C835-BD00-474B-9EDF-52EF2CE4BEFC}"/>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3880210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908720"/>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276872"/>
            <a:ext cx="10361084" cy="4113213"/>
          </a:xfrm>
        </p:spPr>
        <p:txBody>
          <a:bodyPr/>
          <a:lstStyle/>
          <a:p>
            <a:pPr>
              <a:buFont typeface="Arial"/>
              <a:buChar char="•"/>
            </a:pPr>
            <a:r>
              <a:rPr lang="en-US" sz="1600" dirty="0">
                <a:solidFill>
                  <a:schemeClr val="bg1"/>
                </a:solidFill>
              </a:rPr>
              <a:t>Progress since last meeting:</a:t>
            </a:r>
          </a:p>
          <a:p>
            <a:pPr lvl="1">
              <a:buFont typeface="Arial"/>
              <a:buChar char="•"/>
            </a:pPr>
            <a:r>
              <a:rPr lang="en-US" sz="1600" dirty="0">
                <a:solidFill>
                  <a:schemeClr val="bg1"/>
                </a:solidFill>
              </a:rPr>
              <a:t>Prepared D4.0</a:t>
            </a:r>
          </a:p>
          <a:p>
            <a:pPr lvl="1">
              <a:buFont typeface="Arial"/>
              <a:buChar char="•"/>
            </a:pPr>
            <a:r>
              <a:rPr lang="en-US" sz="1600" dirty="0">
                <a:solidFill>
                  <a:schemeClr val="bg1"/>
                </a:solidFill>
              </a:rPr>
              <a:t>TG-internal cross check of implementation of comment resolutions</a:t>
            </a:r>
          </a:p>
          <a:p>
            <a:pPr lvl="1">
              <a:buFont typeface="Arial"/>
              <a:buChar char="•"/>
            </a:pPr>
            <a:r>
              <a:rPr lang="en-US" sz="1600" dirty="0">
                <a:solidFill>
                  <a:schemeClr val="bg1"/>
                </a:solidFill>
              </a:rPr>
              <a:t>Two telcos to assign comments and discuss comment resolutions</a:t>
            </a:r>
            <a:endParaRPr lang="en-US" sz="1400" dirty="0">
              <a:solidFill>
                <a:schemeClr val="bg1"/>
              </a:solidFill>
            </a:endParaRPr>
          </a:p>
          <a:p>
            <a:pPr lvl="1">
              <a:buFont typeface="Arial"/>
              <a:buChar char="•"/>
            </a:pPr>
            <a:r>
              <a:rPr lang="en-US" sz="1600" dirty="0">
                <a:solidFill>
                  <a:schemeClr val="bg1"/>
                </a:solidFill>
              </a:rPr>
              <a:t>WG Recirculation ballot on D4.0</a:t>
            </a:r>
          </a:p>
          <a:p>
            <a:pPr lvl="2">
              <a:buFont typeface="Arial"/>
              <a:buChar char="•"/>
            </a:pPr>
            <a:r>
              <a:rPr lang="en-US" sz="1400" dirty="0">
                <a:solidFill>
                  <a:schemeClr val="bg1"/>
                </a:solidFill>
              </a:rPr>
              <a:t>LB268 results: 95% approval rate / 12 standing disapprove</a:t>
            </a:r>
          </a:p>
          <a:p>
            <a:pPr lvl="2">
              <a:buFont typeface="Arial"/>
              <a:buChar char="•"/>
            </a:pPr>
            <a:r>
              <a:rPr lang="en-US" sz="1400" dirty="0">
                <a:solidFill>
                  <a:schemeClr val="bg1"/>
                </a:solidFill>
              </a:rPr>
              <a:t>56 comments (6 G – 39 E – 11 T) received</a:t>
            </a:r>
          </a:p>
          <a:p>
            <a:pPr lvl="2">
              <a:buFont typeface="Arial"/>
              <a:buChar char="•"/>
            </a:pPr>
            <a:r>
              <a:rPr lang="en-US" sz="1400" dirty="0">
                <a:solidFill>
                  <a:schemeClr val="bg1"/>
                </a:solidFill>
              </a:rPr>
              <a:t>all comments are NOT “must be satisfied” / they come from “approve voters”</a:t>
            </a:r>
          </a:p>
          <a:p>
            <a:pPr lvl="1">
              <a:buFont typeface="Arial"/>
              <a:buChar char="•"/>
            </a:pPr>
            <a:r>
              <a:rPr lang="en-US" sz="1600" dirty="0">
                <a:solidFill>
                  <a:schemeClr val="bg1"/>
                </a:solidFill>
              </a:rPr>
              <a:t>Post-ballot vote changes</a:t>
            </a:r>
          </a:p>
          <a:p>
            <a:pPr lvl="2">
              <a:buFont typeface="Arial"/>
              <a:buChar char="•"/>
            </a:pPr>
            <a:r>
              <a:rPr lang="en-US" sz="1400" dirty="0">
                <a:solidFill>
                  <a:schemeClr val="bg1"/>
                </a:solidFill>
              </a:rPr>
              <a:t>Contacted several times all disapprove voters over the last 10 weeks.</a:t>
            </a:r>
          </a:p>
          <a:p>
            <a:pPr lvl="2">
              <a:buFont typeface="Arial"/>
              <a:buChar char="•"/>
            </a:pPr>
            <a:r>
              <a:rPr lang="en-US" sz="1400" dirty="0">
                <a:solidFill>
                  <a:schemeClr val="bg1"/>
                </a:solidFill>
              </a:rPr>
              <a:t>8 post-ballot vote changes to “approve”</a:t>
            </a:r>
          </a:p>
          <a:p>
            <a:pPr lvl="2">
              <a:buFont typeface="Arial"/>
              <a:buChar char="•"/>
            </a:pPr>
            <a:r>
              <a:rPr lang="en-US" sz="1400" dirty="0">
                <a:solidFill>
                  <a:schemeClr val="bg1"/>
                </a:solidFill>
              </a:rPr>
              <a:t>4 standing disapprove votes left (as of 2022-09-11) </a:t>
            </a:r>
            <a:r>
              <a:rPr lang="en-US" sz="1400" dirty="0">
                <a:solidFill>
                  <a:schemeClr val="bg1"/>
                </a:solidFill>
                <a:sym typeface="Wingdings" pitchFamily="2" charset="2"/>
              </a:rPr>
              <a:t> </a:t>
            </a:r>
            <a:r>
              <a:rPr lang="en-US" sz="1400" b="1" dirty="0">
                <a:solidFill>
                  <a:schemeClr val="bg1"/>
                </a:solidFill>
                <a:sym typeface="Wingdings" pitchFamily="2" charset="2"/>
              </a:rPr>
              <a:t>98% approval rate</a:t>
            </a:r>
            <a:endParaRPr lang="en-US" sz="1400" b="1" dirty="0">
              <a:solidFill>
                <a:schemeClr val="bg1"/>
              </a:solidFill>
            </a:endParaRPr>
          </a:p>
          <a:p>
            <a:pPr lvl="1">
              <a:buFont typeface="Arial"/>
              <a:buChar char="•"/>
            </a:pPr>
            <a:r>
              <a:rPr lang="en-US" sz="1600" dirty="0">
                <a:solidFill>
                  <a:schemeClr val="bg1"/>
                </a:solidFill>
              </a:rPr>
              <a:t>All but one technical comment resolved during a telco; commenter is satisfied</a:t>
            </a:r>
          </a:p>
          <a:p>
            <a:pPr lvl="1">
              <a:buFont typeface="Arial"/>
              <a:buChar char="•"/>
            </a:pPr>
            <a:r>
              <a:rPr lang="en-US" sz="1600" dirty="0">
                <a:solidFill>
                  <a:schemeClr val="bg1"/>
                </a:solidFill>
              </a:rPr>
              <a:t>Prepared resolutions for G and T comments; ready for discussion and approval this week</a:t>
            </a:r>
          </a:p>
        </p:txBody>
      </p:sp>
      <p:sp>
        <p:nvSpPr>
          <p:cNvPr id="7" name="Footer Placeholder 6">
            <a:extLst>
              <a:ext uri="{FF2B5EF4-FFF2-40B4-BE49-F238E27FC236}">
                <a16:creationId xmlns:a16="http://schemas.microsoft.com/office/drawing/2014/main" id="{62A98632-D618-482E-B996-C5D06ACF9E02}"/>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F94784DA-6F5A-497B-9960-43F3B26F17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9" name="Date Placeholder 8">
            <a:extLst>
              <a:ext uri="{FF2B5EF4-FFF2-40B4-BE49-F238E27FC236}">
                <a16:creationId xmlns:a16="http://schemas.microsoft.com/office/drawing/2014/main" id="{650D254D-BBB8-4C9A-879F-D52BF8C88AA9}"/>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956113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908720"/>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276872"/>
            <a:ext cx="10361084" cy="4113213"/>
          </a:xfrm>
        </p:spPr>
        <p:txBody>
          <a:bodyPr/>
          <a:lstStyle/>
          <a:p>
            <a:pPr>
              <a:buFont typeface="Arial"/>
              <a:buChar char="•"/>
            </a:pPr>
            <a:r>
              <a:rPr lang="en-US" sz="1800" dirty="0">
                <a:solidFill>
                  <a:schemeClr val="bg1"/>
                </a:solidFill>
              </a:rPr>
              <a:t>Goals for this meeting:</a:t>
            </a:r>
          </a:p>
          <a:p>
            <a:pPr lvl="1">
              <a:buFont typeface="Arial"/>
              <a:buChar char="•"/>
            </a:pPr>
            <a:r>
              <a:rPr lang="en-US" sz="1600" dirty="0">
                <a:solidFill>
                  <a:schemeClr val="bg1"/>
                </a:solidFill>
              </a:rPr>
              <a:t>Resolve all comments</a:t>
            </a:r>
          </a:p>
          <a:p>
            <a:pPr lvl="2">
              <a:buFont typeface="Arial"/>
              <a:buChar char="•"/>
            </a:pPr>
            <a:r>
              <a:rPr lang="en-US" sz="1400" dirty="0">
                <a:solidFill>
                  <a:schemeClr val="bg1"/>
                </a:solidFill>
              </a:rPr>
              <a:t>Review editorial comment resolutions and approve them</a:t>
            </a:r>
          </a:p>
          <a:p>
            <a:pPr lvl="2">
              <a:buFont typeface="Arial"/>
              <a:buChar char="•"/>
            </a:pPr>
            <a:r>
              <a:rPr lang="en-US" sz="1400" dirty="0">
                <a:solidFill>
                  <a:schemeClr val="bg1"/>
                </a:solidFill>
              </a:rPr>
              <a:t>Review comment resolution for one (1) technical comment</a:t>
            </a:r>
          </a:p>
          <a:p>
            <a:pPr lvl="1">
              <a:buFont typeface="Arial"/>
              <a:buChar char="•"/>
            </a:pPr>
            <a:r>
              <a:rPr lang="en-US" sz="1600" dirty="0">
                <a:solidFill>
                  <a:schemeClr val="bg1"/>
                </a:solidFill>
              </a:rPr>
              <a:t>Create D5.0 &amp; start a WG recirculation ballot</a:t>
            </a:r>
          </a:p>
          <a:p>
            <a:pPr lvl="2">
              <a:buFont typeface="Arial"/>
              <a:buChar char="•"/>
            </a:pPr>
            <a:r>
              <a:rPr lang="en-US" sz="1400" dirty="0">
                <a:solidFill>
                  <a:schemeClr val="bg1"/>
                </a:solidFill>
              </a:rPr>
              <a:t>Editorial tweaks and minimal technical changes</a:t>
            </a:r>
          </a:p>
          <a:p>
            <a:pPr lvl="2">
              <a:buFont typeface="Arial"/>
              <a:buChar char="•"/>
            </a:pPr>
            <a:r>
              <a:rPr lang="en-US" sz="1400" dirty="0">
                <a:solidFill>
                  <a:schemeClr val="bg1"/>
                </a:solidFill>
              </a:rPr>
              <a:t>Intend of TG is that D5.0 is the last draft with changes</a:t>
            </a:r>
          </a:p>
          <a:p>
            <a:pPr lvl="1">
              <a:buFont typeface="Arial"/>
              <a:buChar char="•"/>
            </a:pPr>
            <a:r>
              <a:rPr lang="en-US" sz="1600" dirty="0">
                <a:solidFill>
                  <a:schemeClr val="bg1"/>
                </a:solidFill>
              </a:rPr>
              <a:t>Report to the EC on (un)conditional approval for SA ballot</a:t>
            </a:r>
          </a:p>
          <a:p>
            <a:pPr lvl="1">
              <a:buFont typeface="Arial"/>
              <a:buChar char="•"/>
            </a:pPr>
            <a:r>
              <a:rPr lang="en-US" sz="1600" dirty="0">
                <a:solidFill>
                  <a:schemeClr val="bg1"/>
                </a:solidFill>
              </a:rPr>
              <a:t>Try to directly catch and talk to members having standing disapprove votes to identify unsatisfied comments</a:t>
            </a:r>
          </a:p>
        </p:txBody>
      </p:sp>
      <p:sp>
        <p:nvSpPr>
          <p:cNvPr id="7" name="Footer Placeholder 6">
            <a:extLst>
              <a:ext uri="{FF2B5EF4-FFF2-40B4-BE49-F238E27FC236}">
                <a16:creationId xmlns:a16="http://schemas.microsoft.com/office/drawing/2014/main" id="{CFFED027-23A1-4800-8F5E-AA444C84EC2A}"/>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27C235B1-C3A8-4E0D-A51D-C4D9F5EBDD0E}"/>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9" name="Date Placeholder 8">
            <a:extLst>
              <a:ext uri="{FF2B5EF4-FFF2-40B4-BE49-F238E27FC236}">
                <a16:creationId xmlns:a16="http://schemas.microsoft.com/office/drawing/2014/main" id="{336008BA-B571-445F-AFD4-2A2D5F1A50DF}"/>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668834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lnSpcReduction="20000"/>
          </a:bodyPr>
          <a:lstStyle/>
          <a:p>
            <a:pPr>
              <a:buFont typeface="Arial" panose="020B0604020202020204" pitchFamily="34" charset="0"/>
              <a:buChar char="•"/>
            </a:pPr>
            <a:r>
              <a:rPr lang="en-US" altLang="en-US"/>
              <a:t>Editors Meeting
ANA
ARC SC (Architecture)
Coex SC
PAR Review SC
WNG SC (Wireless Next Generation)
JTC1 802 SC
TGme (Maintenance)
TGaz (Next Generation Positioning)
TGbb (Light Communication)
TGbc (Broadcast Services)
TGbd (Next Gen V2X)
TGbe (Extremely High Throughput)
TGbf (WLAN Sensing)
TGbh (Random and Changing MAC Addresses)
TGbi (Enhanced Data Privacy)
UHR SG (Ultra High Reliability)
AIML TIG (AI and ML)
AMP TIG (Ambient power IoT devices)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September 2022 session:</a:t>
            </a:r>
            <a:endParaRPr lang="en-US" altLang="en-US"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836712"/>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124099"/>
            <a:ext cx="10361084" cy="4113213"/>
          </a:xfrm>
        </p:spPr>
        <p:txBody>
          <a:bodyPr/>
          <a:lstStyle/>
          <a:p>
            <a:pPr>
              <a:buFont typeface="Arial"/>
              <a:buChar char="•"/>
            </a:pPr>
            <a:r>
              <a:rPr lang="en-US" dirty="0">
                <a:solidFill>
                  <a:schemeClr val="bg1"/>
                </a:solidFill>
              </a:rPr>
              <a:t>This week 3 meeting slots:  </a:t>
            </a:r>
          </a:p>
          <a:p>
            <a:pPr lvl="1">
              <a:buFont typeface="Arial"/>
              <a:buChar char="•"/>
            </a:pPr>
            <a:r>
              <a:rPr lang="en-US" dirty="0">
                <a:solidFill>
                  <a:schemeClr val="bg1"/>
                </a:solidFill>
              </a:rPr>
              <a:t>Mon 10:30 – 12:30h (AM2)</a:t>
            </a:r>
          </a:p>
          <a:p>
            <a:pPr lvl="1">
              <a:buFont typeface="Arial"/>
              <a:buChar char="•"/>
            </a:pPr>
            <a:r>
              <a:rPr lang="en-US" dirty="0">
                <a:solidFill>
                  <a:schemeClr val="bg1"/>
                </a:solidFill>
              </a:rPr>
              <a:t>Tue 08:00 – 10:00h (AM1)</a:t>
            </a:r>
          </a:p>
          <a:p>
            <a:pPr lvl="1">
              <a:buFont typeface="Arial"/>
              <a:buChar char="•"/>
            </a:pPr>
            <a:r>
              <a:rPr lang="en-US" dirty="0">
                <a:solidFill>
                  <a:schemeClr val="bg1"/>
                </a:solidFill>
              </a:rPr>
              <a:t>Thu 08:00 – 10:00h (AM1)</a:t>
            </a:r>
          </a:p>
          <a:p>
            <a:pPr>
              <a:buFont typeface="Arial"/>
              <a:buChar char="•"/>
            </a:pPr>
            <a:r>
              <a:rPr lang="en-US" dirty="0">
                <a:solidFill>
                  <a:schemeClr val="bg1"/>
                </a:solidFill>
              </a:rPr>
              <a:t>Agenda: 11-22/1299</a:t>
            </a:r>
          </a:p>
          <a:p>
            <a:pPr>
              <a:buFont typeface="Arial"/>
              <a:buChar char="•"/>
            </a:pPr>
            <a:endParaRPr lang="en-US" dirty="0">
              <a:solidFill>
                <a:schemeClr val="bg1"/>
              </a:solidFill>
            </a:endParaRPr>
          </a:p>
          <a:p>
            <a:pPr>
              <a:buFont typeface="Arial"/>
              <a:buChar char="•"/>
            </a:pPr>
            <a:r>
              <a:rPr lang="en-US" dirty="0">
                <a:solidFill>
                  <a:schemeClr val="bg1"/>
                </a:solidFill>
              </a:rPr>
              <a:t>Note – </a:t>
            </a:r>
            <a:r>
              <a:rPr lang="en-US" dirty="0" err="1">
                <a:solidFill>
                  <a:schemeClr val="bg1"/>
                </a:solidFill>
              </a:rPr>
              <a:t>TGbc</a:t>
            </a:r>
            <a:r>
              <a:rPr lang="en-US" dirty="0">
                <a:solidFill>
                  <a:schemeClr val="bg1"/>
                </a:solidFill>
              </a:rPr>
              <a:t> Telco Schedule</a:t>
            </a:r>
          </a:p>
          <a:p>
            <a:pPr lvl="1">
              <a:buFont typeface="Arial"/>
              <a:buChar char="•"/>
            </a:pPr>
            <a:r>
              <a:rPr lang="en-US" dirty="0">
                <a:solidFill>
                  <a:schemeClr val="bg1"/>
                </a:solidFill>
              </a:rPr>
              <a:t>Weekly 1-hour </a:t>
            </a:r>
            <a:r>
              <a:rPr lang="en-US" dirty="0" err="1">
                <a:solidFill>
                  <a:schemeClr val="bg1"/>
                </a:solidFill>
              </a:rPr>
              <a:t>telcos</a:t>
            </a:r>
            <a:endParaRPr lang="en-US" dirty="0">
              <a:solidFill>
                <a:schemeClr val="bg1"/>
              </a:solidFill>
            </a:endParaRPr>
          </a:p>
          <a:p>
            <a:pPr lvl="1">
              <a:buFont typeface="Arial"/>
              <a:buChar char="•"/>
            </a:pPr>
            <a:r>
              <a:rPr lang="en-US" dirty="0">
                <a:solidFill>
                  <a:schemeClr val="bg1"/>
                </a:solidFill>
              </a:rPr>
              <a:t>Tuesdays 10:00h – 11:00h ET</a:t>
            </a:r>
          </a:p>
        </p:txBody>
      </p:sp>
      <p:sp>
        <p:nvSpPr>
          <p:cNvPr id="7" name="Footer Placeholder 6">
            <a:extLst>
              <a:ext uri="{FF2B5EF4-FFF2-40B4-BE49-F238E27FC236}">
                <a16:creationId xmlns:a16="http://schemas.microsoft.com/office/drawing/2014/main" id="{F0AC537C-DF3B-45B7-8283-484ADD3A4720}"/>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80FE3976-92A9-4651-8914-02565971E85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9" name="Date Placeholder 8">
            <a:extLst>
              <a:ext uri="{FF2B5EF4-FFF2-40B4-BE49-F238E27FC236}">
                <a16:creationId xmlns:a16="http://schemas.microsoft.com/office/drawing/2014/main" id="{19E61ADE-163D-44BA-BC50-5BA17E4ABAFB}"/>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35998166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for Sep 2022 IEEE 802.11 Interim</a:t>
            </a:r>
            <a:endParaRPr lang="zh-CN" altLang="en-US" dirty="0"/>
          </a:p>
        </p:txBody>
      </p:sp>
      <p:sp>
        <p:nvSpPr>
          <p:cNvPr id="3" name="内容占位符 2"/>
          <p:cNvSpPr>
            <a:spLocks noGrp="1"/>
          </p:cNvSpPr>
          <p:nvPr>
            <p:ph idx="1"/>
          </p:nvPr>
        </p:nvSpPr>
        <p:spPr>
          <a:xfrm>
            <a:off x="914400" y="2058990"/>
            <a:ext cx="10361295" cy="4189410"/>
          </a:xfrm>
        </p:spPr>
        <p:txBody>
          <a:bodyPr>
            <a:normAutofit fontScale="87500" lnSpcReduction="10000"/>
          </a:bodyPr>
          <a:lstStyle/>
          <a:p>
            <a:r>
              <a:rPr lang="en-GB" altLang="en-US" sz="1800" dirty="0"/>
              <a:t>Since Jul 2022 </a:t>
            </a:r>
            <a:r>
              <a:rPr lang="en-US" altLang="en-GB" sz="1800" dirty="0"/>
              <a:t>IEEE 802.11 plenary </a:t>
            </a:r>
            <a:r>
              <a:rPr lang="en-GB" altLang="en-US" sz="1800" dirty="0"/>
              <a:t>meeting</a:t>
            </a:r>
          </a:p>
          <a:p>
            <a:pPr marL="800100" lvl="1">
              <a:buFontTx/>
              <a:buChar char="-"/>
            </a:pPr>
            <a:r>
              <a:rPr lang="en-US" altLang="en-GB" sz="1400" dirty="0"/>
              <a:t>2 TCs were organized for CRC discussion. All comments collected from 2</a:t>
            </a:r>
            <a:r>
              <a:rPr lang="en-US" altLang="en-GB" sz="1400" baseline="30000" dirty="0"/>
              <a:t>nd</a:t>
            </a:r>
            <a:r>
              <a:rPr lang="en-US" altLang="en-GB" sz="1400" dirty="0"/>
              <a:t> SA ballot were solved and D6.0 was approved to incorporate all approved comment resolutions.</a:t>
            </a:r>
          </a:p>
          <a:p>
            <a:pPr marL="800100" lvl="1">
              <a:buFontTx/>
              <a:buChar char="-"/>
            </a:pPr>
            <a:r>
              <a:rPr lang="en-US" altLang="en-GB" sz="1400" dirty="0"/>
              <a:t>A 15-day SA recirculation ballot (3</a:t>
            </a:r>
            <a:r>
              <a:rPr lang="en-US" altLang="en-GB" sz="1400" baseline="30000" dirty="0"/>
              <a:t>rd</a:t>
            </a:r>
            <a:r>
              <a:rPr lang="en-US" altLang="en-GB" sz="1400" dirty="0"/>
              <a:t> SA Ballot) on D6.0 were approved and conducted from Aug 16 to Aug 30.</a:t>
            </a:r>
          </a:p>
          <a:p>
            <a:pPr marL="800100" lvl="1">
              <a:buFontTx/>
              <a:buChar char="-"/>
            </a:pPr>
            <a:r>
              <a:rPr lang="en-US" altLang="en-GB" sz="1400" dirty="0"/>
              <a:t>The 3</a:t>
            </a:r>
            <a:r>
              <a:rPr lang="en-US" altLang="en-GB" sz="1400" baseline="30000" dirty="0"/>
              <a:t>rd</a:t>
            </a:r>
            <a:r>
              <a:rPr lang="en-US" altLang="en-GB" sz="1400" dirty="0"/>
              <a:t> STA Ballot closed on Aug 30 with 94% approval rate and totally 4 comments received</a:t>
            </a:r>
          </a:p>
          <a:p>
            <a:pPr marL="800100" lvl="1">
              <a:buFontTx/>
              <a:buChar char="-"/>
            </a:pPr>
            <a:r>
              <a:rPr lang="en-US" altLang="en-GB" sz="1400" dirty="0"/>
              <a:t>The minutes for Jul plenary meeting and following </a:t>
            </a:r>
            <a:r>
              <a:rPr lang="en-US" altLang="en-GB" sz="1400" dirty="0" err="1"/>
              <a:t>TGbd</a:t>
            </a:r>
            <a:r>
              <a:rPr lang="en-US" altLang="en-GB" sz="1400" dirty="0"/>
              <a:t> CRC teleconferences are listed below:</a:t>
            </a:r>
          </a:p>
          <a:p>
            <a:pPr marL="1085850" lvl="2" indent="-342900">
              <a:buFontTx/>
              <a:buChar char="-"/>
            </a:pPr>
            <a:r>
              <a:rPr lang="en-US" altLang="zh-CN" sz="1400" dirty="0">
                <a:latin typeface="Calibri" panose="020F0502020204030204" pitchFamily="34" charset="0"/>
                <a:cs typeface="Calibri" panose="020F0502020204030204" pitchFamily="34" charset="0"/>
                <a:hlinkClick r:id="rId2"/>
              </a:rPr>
              <a:t>https://mentor.ieee.org/802.11/dcn/22/11-22-1096-00-00bd-ieee-802-11bd-july-2022-plenary-meeting-minutes.docx</a:t>
            </a:r>
            <a:endParaRPr lang="en-US" altLang="zh-CN" sz="1400" dirty="0">
              <a:latin typeface="Calibri" panose="020F0502020204030204" pitchFamily="34" charset="0"/>
              <a:cs typeface="Calibri" panose="020F0502020204030204" pitchFamily="34" charset="0"/>
            </a:endParaRPr>
          </a:p>
          <a:p>
            <a:pPr marL="1085850" lvl="2" indent="-342900">
              <a:buFontTx/>
              <a:buChar char="-"/>
            </a:pPr>
            <a:r>
              <a:rPr lang="en-US" altLang="zh-CN" sz="1400" dirty="0">
                <a:latin typeface="Calibri" panose="020F0502020204030204" pitchFamily="34" charset="0"/>
                <a:cs typeface="Calibri" panose="020F0502020204030204" pitchFamily="34" charset="0"/>
                <a:hlinkClick r:id="rId3"/>
              </a:rPr>
              <a:t>https://mentor.ieee.org/802.11/dcn/22/11-22-1575-00-00bd-ieee-802-11bd-july-august-2022-tc-meeting-minutes</a:t>
            </a:r>
            <a:r>
              <a:rPr lang="en-US" altLang="zh-CN" sz="1600" dirty="0">
                <a:latin typeface="Calibri" panose="020F0502020204030204" pitchFamily="34" charset="0"/>
                <a:cs typeface="Calibri" panose="020F0502020204030204" pitchFamily="34" charset="0"/>
                <a:hlinkClick r:id="rId3"/>
              </a:rPr>
              <a:t>.docx</a:t>
            </a:r>
            <a:endParaRPr lang="en-US" altLang="zh-CN" sz="1600" dirty="0">
              <a:latin typeface="Calibri" panose="020F0502020204030204" pitchFamily="34" charset="0"/>
              <a:cs typeface="Calibri" panose="020F0502020204030204" pitchFamily="34" charset="0"/>
            </a:endParaRPr>
          </a:p>
          <a:p>
            <a:pPr marL="742950" lvl="2" indent="0"/>
            <a:endParaRPr lang="en-US" altLang="en-GB" sz="1400" dirty="0"/>
          </a:p>
          <a:p>
            <a:pPr marL="0" indent="0"/>
            <a:r>
              <a:rPr lang="en-US" altLang="en-GB" sz="1800" dirty="0"/>
              <a:t>During the IEEE 802.11 Sep interim week,  2 </a:t>
            </a:r>
            <a:r>
              <a:rPr lang="en-US" altLang="en-GB" sz="1800" dirty="0" err="1"/>
              <a:t>TGbd</a:t>
            </a:r>
            <a:r>
              <a:rPr lang="en-US" altLang="en-GB" sz="1800" dirty="0"/>
              <a:t> sessions are planned on Tuesday and Thursday individually. The </a:t>
            </a:r>
            <a:r>
              <a:rPr lang="en-US" altLang="en-GB" sz="1800" dirty="0" err="1"/>
              <a:t>TGbd</a:t>
            </a:r>
            <a:r>
              <a:rPr lang="en-US" altLang="en-GB" sz="1800" dirty="0"/>
              <a:t> agenda for Sep interim week is included in the latest revision of 11-22/1290.</a:t>
            </a:r>
          </a:p>
          <a:p>
            <a:pPr marL="57150" indent="0"/>
            <a:endParaRPr lang="en-US" altLang="en-GB" sz="1800" dirty="0"/>
          </a:p>
          <a:p>
            <a:pPr marL="57150" indent="0"/>
            <a:r>
              <a:rPr lang="en-US" altLang="en-GB" sz="1800" dirty="0"/>
              <a:t>Goal for IEEE 802.11 Sep interim week: </a:t>
            </a:r>
          </a:p>
          <a:p>
            <a:pPr marL="800100" lvl="1" indent="-342900">
              <a:buFontTx/>
              <a:buChar char="-"/>
            </a:pPr>
            <a:r>
              <a:rPr lang="en-US" altLang="en-GB" sz="1600" dirty="0"/>
              <a:t>CRC CR discussion</a:t>
            </a:r>
          </a:p>
          <a:p>
            <a:pPr marL="800100" lvl="1" indent="-342900">
              <a:buFontTx/>
              <a:buChar char="-"/>
            </a:pPr>
            <a:r>
              <a:rPr lang="en-US" altLang="en-GB" sz="1600" dirty="0"/>
              <a:t>Approval of D7.0 and start another SA Ballot for D7.0</a:t>
            </a:r>
          </a:p>
          <a:p>
            <a:pPr marL="800100" lvl="1" indent="-342900">
              <a:buFontTx/>
              <a:buChar char="-"/>
            </a:pPr>
            <a:r>
              <a:rPr lang="en-US" altLang="en-GB" sz="1600" dirty="0"/>
              <a:t>Approve Report to EC for forwarding draft D7.0 to </a:t>
            </a:r>
            <a:r>
              <a:rPr lang="en-US" altLang="en-GB" sz="1600" dirty="0" err="1"/>
              <a:t>RevCom</a:t>
            </a:r>
            <a:endParaRPr lang="en-US" altLang="en-GB" sz="1600" dirty="0"/>
          </a:p>
        </p:txBody>
      </p:sp>
      <p:sp>
        <p:nvSpPr>
          <p:cNvPr id="7" name="Footer Placeholder 6">
            <a:extLst>
              <a:ext uri="{FF2B5EF4-FFF2-40B4-BE49-F238E27FC236}">
                <a16:creationId xmlns:a16="http://schemas.microsoft.com/office/drawing/2014/main" id="{0918BFC1-A49C-4D10-A142-29BE20A4E16D}"/>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8DADE514-A531-4616-AF08-92CF2A9091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FF87DFEE-7DE9-4E58-B944-9AF33F6D23A5}"/>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459589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Sessions in Sep Interim Week</a:t>
            </a:r>
            <a:endParaRPr lang="zh-CN" altLang="en-US" dirty="0"/>
          </a:p>
        </p:txBody>
      </p:sp>
      <p:sp>
        <p:nvSpPr>
          <p:cNvPr id="3" name="内容占位符 2"/>
          <p:cNvSpPr>
            <a:spLocks noGrp="1"/>
          </p:cNvSpPr>
          <p:nvPr>
            <p:ph idx="1"/>
          </p:nvPr>
        </p:nvSpPr>
        <p:spPr>
          <a:xfrm>
            <a:off x="1066801" y="2209800"/>
            <a:ext cx="10322984" cy="3200400"/>
          </a:xfrm>
        </p:spPr>
        <p:txBody>
          <a:bodyPr>
            <a:normAutofit/>
          </a:bodyPr>
          <a:lstStyle/>
          <a:p>
            <a:pPr>
              <a:spcAft>
                <a:spcPts val="600"/>
              </a:spcAft>
              <a:buFont typeface="Arial" panose="020B0604020202020204" pitchFamily="34" charset="0"/>
              <a:buChar char="•"/>
            </a:pPr>
            <a:r>
              <a:rPr lang="en-US" altLang="zh-CN" dirty="0">
                <a:solidFill>
                  <a:schemeClr val="bg1"/>
                </a:solidFill>
                <a:cs typeface="+mn-ea"/>
                <a:sym typeface="+mn-ea"/>
              </a:rPr>
              <a:t>Sep 12</a:t>
            </a:r>
            <a:r>
              <a:rPr lang="en-US" altLang="zh-CN" baseline="30000" dirty="0">
                <a:solidFill>
                  <a:schemeClr val="bg1"/>
                </a:solidFill>
                <a:cs typeface="+mn-ea"/>
                <a:sym typeface="+mn-ea"/>
              </a:rPr>
              <a:t>th</a:t>
            </a:r>
            <a:r>
              <a:rPr lang="en-US" altLang="zh-CN" dirty="0">
                <a:solidFill>
                  <a:schemeClr val="bg1"/>
                </a:solidFill>
                <a:cs typeface="+mn-ea"/>
                <a:sym typeface="+mn-ea"/>
              </a:rPr>
              <a:t> (Monday), 2022, 13:30 ~ 15:30, Hawaii time</a:t>
            </a:r>
          </a:p>
          <a:p>
            <a:pPr>
              <a:spcAft>
                <a:spcPts val="600"/>
              </a:spcAft>
              <a:buFont typeface="Arial" panose="020B0604020202020204" pitchFamily="34" charset="0"/>
              <a:buChar char="•"/>
            </a:pPr>
            <a:endParaRPr lang="en-US" altLang="zh-CN" dirty="0">
              <a:solidFill>
                <a:schemeClr val="bg1"/>
              </a:solidFill>
              <a:cs typeface="+mn-ea"/>
              <a:sym typeface="+mn-ea"/>
            </a:endParaRPr>
          </a:p>
          <a:p>
            <a:pPr>
              <a:spcAft>
                <a:spcPts val="600"/>
              </a:spcAft>
              <a:buFont typeface="Arial" panose="020B0604020202020204" pitchFamily="34" charset="0"/>
              <a:buChar char="•"/>
            </a:pPr>
            <a:r>
              <a:rPr lang="en-US" altLang="zh-CN" dirty="0">
                <a:solidFill>
                  <a:schemeClr val="bg1"/>
                </a:solidFill>
                <a:cs typeface="+mn-ea"/>
                <a:sym typeface="+mn-ea"/>
              </a:rPr>
              <a:t>Sep 15</a:t>
            </a:r>
            <a:r>
              <a:rPr lang="en-US" altLang="zh-CN" baseline="30000" dirty="0">
                <a:solidFill>
                  <a:schemeClr val="bg1"/>
                </a:solidFill>
                <a:cs typeface="+mn-ea"/>
                <a:sym typeface="+mn-ea"/>
              </a:rPr>
              <a:t>th</a:t>
            </a:r>
            <a:r>
              <a:rPr lang="en-US" altLang="zh-CN" dirty="0">
                <a:solidFill>
                  <a:schemeClr val="bg1"/>
                </a:solidFill>
                <a:cs typeface="+mn-ea"/>
                <a:sym typeface="+mn-ea"/>
              </a:rPr>
              <a:t> (Thursday), 2022, 13:30 ~ 15:30, Hawaii time</a:t>
            </a:r>
          </a:p>
        </p:txBody>
      </p:sp>
      <p:sp>
        <p:nvSpPr>
          <p:cNvPr id="6" name="Footer Placeholder 5">
            <a:extLst>
              <a:ext uri="{FF2B5EF4-FFF2-40B4-BE49-F238E27FC236}">
                <a16:creationId xmlns:a16="http://schemas.microsoft.com/office/drawing/2014/main" id="{1DC2622C-E13B-4DCB-BFE8-9B0D2CB4B5BF}"/>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E2D7691F-8833-496C-8517-D8DC6B8EC5D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9" name="Date Placeholder 8">
            <a:extLst>
              <a:ext uri="{FF2B5EF4-FFF2-40B4-BE49-F238E27FC236}">
                <a16:creationId xmlns:a16="http://schemas.microsoft.com/office/drawing/2014/main" id="{B7A2F348-F91C-4B5C-8A08-D35D530A2F47}"/>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7624775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Timeline</a:t>
            </a:r>
            <a:endParaRPr lang="zh-CN" altLang="en-US" dirty="0"/>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bg1"/>
                </a:solidFill>
                <a:sym typeface="+mn-ea"/>
              </a:rPr>
              <a:t>Final 802.11 WG approval				Sep</a:t>
            </a:r>
            <a:r>
              <a:rPr lang="en-US" altLang="en-US" sz="2000" kern="0" dirty="0">
                <a:solidFill>
                  <a:schemeClr val="bg1"/>
                </a:solidFill>
                <a:cs typeface="+mn-ea"/>
                <a:sym typeface="Wingdings" panose="05000000000000000000" pitchFamily="2" charset="2"/>
              </a:rPr>
              <a:t> 2022</a:t>
            </a:r>
            <a:endParaRPr lang="en-US" altLang="en-US" sz="2000" kern="0" dirty="0">
              <a:solidFill>
                <a:schemeClr val="bg1"/>
              </a:solidFill>
            </a:endParaRPr>
          </a:p>
          <a:p>
            <a:pPr lvl="1" defTabSz="337185">
              <a:buFont typeface="Arial" panose="020B0604020202020204" pitchFamily="34" charset="0"/>
              <a:buChar char="•"/>
              <a:defRPr/>
            </a:pPr>
            <a:r>
              <a:rPr lang="en-US" altLang="en-US" sz="2000" kern="0" dirty="0">
                <a:solidFill>
                  <a:schemeClr val="bg1"/>
                </a:solidFill>
                <a:sym typeface="+mn-ea"/>
              </a:rPr>
              <a:t>802 EC approval							</a:t>
            </a:r>
            <a:r>
              <a:rPr lang="en-US" altLang="en-US" sz="2000" kern="0" dirty="0">
                <a:solidFill>
                  <a:schemeClr val="bg1"/>
                </a:solidFill>
                <a:cs typeface="+mn-ea"/>
                <a:sym typeface="Wingdings" panose="05000000000000000000" pitchFamily="2" charset="2"/>
              </a:rPr>
              <a:t>Oct 2022</a:t>
            </a:r>
            <a:endParaRPr lang="en-US" altLang="en-US" sz="2000" kern="0" dirty="0">
              <a:solidFill>
                <a:schemeClr val="bg1"/>
              </a:solidFill>
            </a:endParaRPr>
          </a:p>
          <a:p>
            <a:pPr lvl="1" defTabSz="337185">
              <a:buFont typeface="Arial" panose="020B0604020202020204" pitchFamily="34" charset="0"/>
              <a:buChar char="•"/>
              <a:defRPr/>
            </a:pPr>
            <a:r>
              <a:rPr lang="en-US" altLang="en-US" sz="2000" kern="0" dirty="0" err="1">
                <a:solidFill>
                  <a:schemeClr val="bg1"/>
                </a:solidFill>
                <a:sym typeface="+mn-ea"/>
              </a:rPr>
              <a:t>RevCom</a:t>
            </a:r>
            <a:r>
              <a:rPr lang="en-US" altLang="en-US" sz="2000" kern="0" dirty="0">
                <a:solidFill>
                  <a:schemeClr val="bg1"/>
                </a:solidFill>
                <a:sym typeface="+mn-ea"/>
              </a:rPr>
              <a:t> and SASB approval			</a:t>
            </a:r>
            <a:r>
              <a:rPr lang="en-US" altLang="en-US" sz="2000" kern="0" dirty="0">
                <a:solidFill>
                  <a:schemeClr val="bg1"/>
                </a:solidFill>
                <a:cs typeface="+mn-ea"/>
                <a:sym typeface="Wingdings" panose="05000000000000000000" pitchFamily="2" charset="2"/>
              </a:rPr>
              <a:t>Dec 2022</a:t>
            </a:r>
          </a:p>
        </p:txBody>
      </p:sp>
      <p:sp>
        <p:nvSpPr>
          <p:cNvPr id="3" name="Footer Placeholder 2">
            <a:extLst>
              <a:ext uri="{FF2B5EF4-FFF2-40B4-BE49-F238E27FC236}">
                <a16:creationId xmlns:a16="http://schemas.microsoft.com/office/drawing/2014/main" id="{1B4FF796-B532-4E44-854E-CEF0383AD34F}"/>
              </a:ext>
            </a:extLst>
          </p:cNvPr>
          <p:cNvSpPr>
            <a:spLocks noGrp="1"/>
          </p:cNvSpPr>
          <p:nvPr>
            <p:ph type="ftr" idx="14"/>
          </p:nvPr>
        </p:nvSpPr>
        <p:spPr/>
        <p:txBody>
          <a:bodyPr/>
          <a:lstStyle/>
          <a:p>
            <a:r>
              <a:rPr lang="en-GB"/>
              <a:t>Bo Sun, ZTE Corporation</a:t>
            </a:r>
            <a:endParaRPr lang="en-GB" dirty="0"/>
          </a:p>
        </p:txBody>
      </p:sp>
      <p:sp>
        <p:nvSpPr>
          <p:cNvPr id="6" name="Slide Number Placeholder 5">
            <a:extLst>
              <a:ext uri="{FF2B5EF4-FFF2-40B4-BE49-F238E27FC236}">
                <a16:creationId xmlns:a16="http://schemas.microsoft.com/office/drawing/2014/main" id="{6412C4A0-D396-4627-8274-D21F80EC600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9" name="Date Placeholder 8">
            <a:extLst>
              <a:ext uri="{FF2B5EF4-FFF2-40B4-BE49-F238E27FC236}">
                <a16:creationId xmlns:a16="http://schemas.microsoft.com/office/drawing/2014/main" id="{EE6ACFCC-550E-4F7D-946A-0109ECDF1A83}"/>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162825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751014"/>
            <a:ext cx="10361084" cy="4773611"/>
          </a:xfrm>
        </p:spPr>
        <p:txBody>
          <a:bodyPr/>
          <a:lstStyle/>
          <a:p>
            <a:pPr>
              <a:buFont typeface="Arial" panose="020B0604020202020204" pitchFamily="34" charset="0"/>
              <a:buChar char="•"/>
            </a:pPr>
            <a:r>
              <a:rPr lang="en-US" sz="1800" dirty="0"/>
              <a:t>Since the July plenary</a:t>
            </a:r>
          </a:p>
          <a:p>
            <a:pPr lvl="1">
              <a:buFont typeface="Arial" panose="020B0604020202020204" pitchFamily="34" charset="0"/>
              <a:buChar char="•"/>
            </a:pPr>
            <a:r>
              <a:rPr lang="en-US" sz="1600" dirty="0"/>
              <a:t>Delivered IEEE802.11be D2.1, available in the members area</a:t>
            </a:r>
          </a:p>
          <a:p>
            <a:pPr lvl="1">
              <a:buFont typeface="Arial" panose="020B0604020202020204" pitchFamily="34" charset="0"/>
              <a:buChar char="•"/>
            </a:pPr>
            <a:r>
              <a:rPr lang="en-US" sz="1600" dirty="0"/>
              <a:t>Held 12 teleconferences between July and August (</a:t>
            </a:r>
            <a:r>
              <a:rPr lang="en-US" sz="1600" dirty="0">
                <a:hlinkClick r:id="rId2"/>
              </a:rPr>
              <a:t>1161r17</a:t>
            </a:r>
            <a:r>
              <a:rPr lang="en-US" sz="1600" dirty="0"/>
              <a:t>)</a:t>
            </a:r>
          </a:p>
          <a:p>
            <a:pPr marL="1200150" lvl="2" indent="-285750">
              <a:buFont typeface="Arial" panose="020B0604020202020204" pitchFamily="34" charset="0"/>
              <a:buChar char="•"/>
            </a:pPr>
            <a:r>
              <a:rPr lang="en-US" sz="1400" dirty="0"/>
              <a:t>3 Joint, 3 parallel MAC/PHY, and 6 MAC telcos</a:t>
            </a:r>
          </a:p>
          <a:p>
            <a:pPr marL="1200150" lvl="2" indent="-285750">
              <a:buFont typeface="Arial" panose="020B0604020202020204" pitchFamily="34" charset="0"/>
              <a:buChar char="•"/>
            </a:pPr>
            <a:r>
              <a:rPr lang="en-US" sz="1400" dirty="0"/>
              <a:t>Around 640 comments resolved*</a:t>
            </a:r>
          </a:p>
          <a:p>
            <a:pPr lvl="1">
              <a:buFont typeface="Arial" panose="020B0604020202020204" pitchFamily="34" charset="0"/>
              <a:buChar char="•"/>
            </a:pPr>
            <a:r>
              <a:rPr lang="en-US" sz="1600" dirty="0"/>
              <a:t>Held a 3-day MAC ad-hoc in San Diego, CA (</a:t>
            </a:r>
            <a:r>
              <a:rPr lang="en-US" sz="1600" dirty="0">
                <a:hlinkClick r:id="rId3"/>
              </a:rPr>
              <a:t>1421r10</a:t>
            </a:r>
            <a:r>
              <a:rPr lang="en-US" sz="1600" dirty="0"/>
              <a:t>)</a:t>
            </a:r>
          </a:p>
          <a:p>
            <a:pPr marL="1200150" lvl="2" indent="-285750">
              <a:buFont typeface="Arial" panose="020B0604020202020204" pitchFamily="34" charset="0"/>
              <a:buChar char="•"/>
            </a:pPr>
            <a:r>
              <a:rPr lang="en-US" sz="1400" dirty="0"/>
              <a:t>Around 460 comments resolved*</a:t>
            </a:r>
          </a:p>
          <a:p>
            <a:pPr>
              <a:buFont typeface="Arial" panose="020B0604020202020204" pitchFamily="34" charset="0"/>
              <a:buChar char="•"/>
            </a:pPr>
            <a:r>
              <a:rPr lang="en-US" sz="1800" dirty="0"/>
              <a:t>Latest CR status: ~40% of LB266 comments resolved*</a:t>
            </a:r>
          </a:p>
          <a:p>
            <a:pPr lvl="1">
              <a:buFont typeface="Arial" panose="020B0604020202020204" pitchFamily="34" charset="0"/>
              <a:buChar char="•"/>
            </a:pPr>
            <a:r>
              <a:rPr lang="en-US" sz="1600" dirty="0"/>
              <a:t>See figure for more details</a:t>
            </a:r>
          </a:p>
          <a:p>
            <a:pPr marL="0" indent="0"/>
            <a:r>
              <a:rPr lang="en-US" sz="1400" b="0" dirty="0"/>
              <a:t>*either motioned or ready for motion</a:t>
            </a:r>
          </a:p>
          <a:p>
            <a:pPr>
              <a:buFont typeface="Arial" panose="020B0604020202020204" pitchFamily="34" charset="0"/>
              <a:buChar char="•"/>
            </a:pPr>
            <a:r>
              <a:rPr lang="en-US" sz="1800" dirty="0"/>
              <a:t>Targets for September interim</a:t>
            </a:r>
          </a:p>
          <a:p>
            <a:pPr lvl="1">
              <a:buFont typeface="Arial" panose="020B0604020202020204" pitchFamily="34" charset="0"/>
              <a:buChar char="•"/>
            </a:pPr>
            <a:r>
              <a:rPr lang="en-US" sz="1600" dirty="0"/>
              <a:t>Continue resolving comments that were received from both ballots (LB266 and CAD)</a:t>
            </a:r>
          </a:p>
          <a:p>
            <a:pPr lvl="1">
              <a:buFont typeface="Arial" panose="020B0604020202020204" pitchFamily="34" charset="0"/>
              <a:buChar char="•"/>
            </a:pPr>
            <a:r>
              <a:rPr lang="en-US" sz="1600" dirty="0"/>
              <a:t>Discuss any technical presentations</a:t>
            </a:r>
          </a:p>
          <a:p>
            <a:pPr>
              <a:buFont typeface="Arial" panose="020B0604020202020204" pitchFamily="34" charset="0"/>
              <a:buChar char="•"/>
            </a:pPr>
            <a:r>
              <a:rPr lang="en-US" sz="1800" dirty="0"/>
              <a:t>Agenda is available in </a:t>
            </a:r>
            <a:r>
              <a:rPr lang="en-US" sz="1800" dirty="0">
                <a:hlinkClick r:id="rId4"/>
              </a:rPr>
              <a:t>11-22/1246</a:t>
            </a:r>
            <a:endParaRPr lang="en-US" sz="1800" dirty="0"/>
          </a:p>
          <a:p>
            <a:pPr lvl="1">
              <a:buFont typeface="Arial" panose="020B0604020202020204" pitchFamily="34" charset="0"/>
              <a:buChar char="•"/>
            </a:pPr>
            <a:r>
              <a:rPr lang="en-US" sz="1600" dirty="0"/>
              <a:t>Schedule is provided in the next slide</a:t>
            </a:r>
          </a:p>
        </p:txBody>
      </p:sp>
      <p:grpSp>
        <p:nvGrpSpPr>
          <p:cNvPr id="11" name="Group 10">
            <a:extLst>
              <a:ext uri="{FF2B5EF4-FFF2-40B4-BE49-F238E27FC236}">
                <a16:creationId xmlns:a16="http://schemas.microsoft.com/office/drawing/2014/main" id="{8DE90360-D941-43D1-853B-3415B3A0ED7E}"/>
              </a:ext>
            </a:extLst>
          </p:cNvPr>
          <p:cNvGrpSpPr/>
          <p:nvPr/>
        </p:nvGrpSpPr>
        <p:grpSpPr>
          <a:xfrm>
            <a:off x="8686800" y="5181755"/>
            <a:ext cx="3116365" cy="1043858"/>
            <a:chOff x="9314474" y="5383231"/>
            <a:chExt cx="2574867" cy="1006577"/>
          </a:xfrm>
        </p:grpSpPr>
        <p:sp>
          <p:nvSpPr>
            <p:cNvPr id="2" name="Rectangle 1">
              <a:extLst>
                <a:ext uri="{FF2B5EF4-FFF2-40B4-BE49-F238E27FC236}">
                  <a16:creationId xmlns:a16="http://schemas.microsoft.com/office/drawing/2014/main" id="{24DBDADD-EFD5-4EBD-8722-F83530F3A109}"/>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F1036C4B-10F5-4228-BB94-1D0325C95929}"/>
                </a:ext>
              </a:extLst>
            </p:cNvPr>
            <p:cNvSpPr txBox="1"/>
            <p:nvPr/>
          </p:nvSpPr>
          <p:spPr>
            <a:xfrm>
              <a:off x="9663399" y="6093023"/>
              <a:ext cx="1711476" cy="296785"/>
            </a:xfrm>
            <a:prstGeom prst="rect">
              <a:avLst/>
            </a:prstGeom>
            <a:noFill/>
          </p:spPr>
          <p:txBody>
            <a:bodyPr wrap="none" rtlCol="0">
              <a:spAutoFit/>
            </a:bodyPr>
            <a:lstStyle/>
            <a:p>
              <a:r>
                <a:rPr lang="en-US" sz="1400" dirty="0">
                  <a:solidFill>
                    <a:schemeClr val="tx1"/>
                  </a:solidFill>
                </a:rPr>
                <a:t> CID Distribution (~4120)</a:t>
              </a:r>
            </a:p>
          </p:txBody>
        </p:sp>
        <p:sp>
          <p:nvSpPr>
            <p:cNvPr id="12" name="Rectangle 11">
              <a:extLst>
                <a:ext uri="{FF2B5EF4-FFF2-40B4-BE49-F238E27FC236}">
                  <a16:creationId xmlns:a16="http://schemas.microsoft.com/office/drawing/2014/main" id="{3CABFFB5-EB33-496A-8B11-9F178DE319A0}"/>
                </a:ext>
              </a:extLst>
            </p:cNvPr>
            <p:cNvSpPr/>
            <p:nvPr/>
          </p:nvSpPr>
          <p:spPr bwMode="auto">
            <a:xfrm>
              <a:off x="9370965" y="5578368"/>
              <a:ext cx="241884"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0C08FBFF-CEAD-49D5-BC69-DCF68E787267}"/>
                </a:ext>
              </a:extLst>
            </p:cNvPr>
            <p:cNvSpPr/>
            <p:nvPr/>
          </p:nvSpPr>
          <p:spPr bwMode="auto">
            <a:xfrm>
              <a:off x="9612853" y="5578368"/>
              <a:ext cx="1917802"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7FE48AD9-9D43-4965-A380-828DB24EF4E0}"/>
                </a:ext>
              </a:extLst>
            </p:cNvPr>
            <p:cNvSpPr/>
            <p:nvPr/>
          </p:nvSpPr>
          <p:spPr bwMode="auto">
            <a:xfrm>
              <a:off x="11530651" y="5578368"/>
              <a:ext cx="356546"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TextBox 9">
              <a:extLst>
                <a:ext uri="{FF2B5EF4-FFF2-40B4-BE49-F238E27FC236}">
                  <a16:creationId xmlns:a16="http://schemas.microsoft.com/office/drawing/2014/main" id="{13AC7F5B-8E05-46E5-8A8C-8CA361E79753}"/>
                </a:ext>
              </a:extLst>
            </p:cNvPr>
            <p:cNvSpPr txBox="1"/>
            <p:nvPr/>
          </p:nvSpPr>
          <p:spPr>
            <a:xfrm>
              <a:off x="11532795" y="5388508"/>
              <a:ext cx="356546" cy="244848"/>
            </a:xfrm>
            <a:prstGeom prst="rect">
              <a:avLst/>
            </a:prstGeom>
            <a:noFill/>
          </p:spPr>
          <p:txBody>
            <a:bodyPr wrap="none" rtlCol="0">
              <a:spAutoFit/>
            </a:bodyPr>
            <a:lstStyle/>
            <a:p>
              <a:r>
                <a:rPr lang="en-US" sz="1050" dirty="0">
                  <a:solidFill>
                    <a:schemeClr val="tx1"/>
                  </a:solidFill>
                </a:rPr>
                <a:t>16%</a:t>
              </a:r>
            </a:p>
          </p:txBody>
        </p:sp>
        <p:sp>
          <p:nvSpPr>
            <p:cNvPr id="23" name="TextBox 22">
              <a:extLst>
                <a:ext uri="{FF2B5EF4-FFF2-40B4-BE49-F238E27FC236}">
                  <a16:creationId xmlns:a16="http://schemas.microsoft.com/office/drawing/2014/main" id="{50D181A5-EDC2-4175-8345-CCC7A324853D}"/>
                </a:ext>
              </a:extLst>
            </p:cNvPr>
            <p:cNvSpPr txBox="1"/>
            <p:nvPr/>
          </p:nvSpPr>
          <p:spPr>
            <a:xfrm>
              <a:off x="10421491" y="5388507"/>
              <a:ext cx="356546" cy="244848"/>
            </a:xfrm>
            <a:prstGeom prst="rect">
              <a:avLst/>
            </a:prstGeom>
            <a:noFill/>
          </p:spPr>
          <p:txBody>
            <a:bodyPr wrap="none" rtlCol="0">
              <a:spAutoFit/>
            </a:bodyPr>
            <a:lstStyle/>
            <a:p>
              <a:r>
                <a:rPr lang="en-US" sz="1050" dirty="0">
                  <a:solidFill>
                    <a:schemeClr val="tx1"/>
                  </a:solidFill>
                </a:rPr>
                <a:t>73%</a:t>
              </a:r>
            </a:p>
          </p:txBody>
        </p:sp>
        <p:sp>
          <p:nvSpPr>
            <p:cNvPr id="24" name="TextBox 23">
              <a:extLst>
                <a:ext uri="{FF2B5EF4-FFF2-40B4-BE49-F238E27FC236}">
                  <a16:creationId xmlns:a16="http://schemas.microsoft.com/office/drawing/2014/main" id="{AAA1AB56-3428-4FAA-B81A-51FE57AE3119}"/>
                </a:ext>
              </a:extLst>
            </p:cNvPr>
            <p:cNvSpPr txBox="1"/>
            <p:nvPr/>
          </p:nvSpPr>
          <p:spPr>
            <a:xfrm>
              <a:off x="9314474" y="5383231"/>
              <a:ext cx="356546" cy="244848"/>
            </a:xfrm>
            <a:prstGeom prst="rect">
              <a:avLst/>
            </a:prstGeom>
            <a:noFill/>
          </p:spPr>
          <p:txBody>
            <a:bodyPr wrap="none" rtlCol="0">
              <a:spAutoFit/>
            </a:bodyPr>
            <a:lstStyle/>
            <a:p>
              <a:r>
                <a:rPr lang="en-US" sz="1050" dirty="0">
                  <a:solidFill>
                    <a:schemeClr val="tx1"/>
                  </a:solidFill>
                </a:rPr>
                <a:t>11%</a:t>
              </a:r>
            </a:p>
          </p:txBody>
        </p:sp>
      </p:grpSp>
      <p:sp>
        <p:nvSpPr>
          <p:cNvPr id="22" name="TextBox 21">
            <a:extLst>
              <a:ext uri="{FF2B5EF4-FFF2-40B4-BE49-F238E27FC236}">
                <a16:creationId xmlns:a16="http://schemas.microsoft.com/office/drawing/2014/main" id="{E1139043-43E5-B97C-4B52-0CD55CF29C3C}"/>
              </a:ext>
            </a:extLst>
          </p:cNvPr>
          <p:cNvSpPr txBox="1"/>
          <p:nvPr/>
        </p:nvSpPr>
        <p:spPr>
          <a:xfrm>
            <a:off x="8668921"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33" name="TextBox 32">
            <a:extLst>
              <a:ext uri="{FF2B5EF4-FFF2-40B4-BE49-F238E27FC236}">
                <a16:creationId xmlns:a16="http://schemas.microsoft.com/office/drawing/2014/main" id="{BD911947-3F10-DC44-B977-0E11C4E945ED}"/>
              </a:ext>
            </a:extLst>
          </p:cNvPr>
          <p:cNvSpPr txBox="1"/>
          <p:nvPr/>
        </p:nvSpPr>
        <p:spPr>
          <a:xfrm>
            <a:off x="9994236" y="5510553"/>
            <a:ext cx="652456" cy="261610"/>
          </a:xfrm>
          <a:prstGeom prst="rect">
            <a:avLst/>
          </a:prstGeom>
          <a:noFill/>
        </p:spPr>
        <p:txBody>
          <a:bodyPr wrap="square">
            <a:spAutoFit/>
          </a:bodyPr>
          <a:lstStyle/>
          <a:p>
            <a:r>
              <a:rPr lang="en-US" sz="1100" b="1" dirty="0">
                <a:solidFill>
                  <a:schemeClr val="tx1"/>
                </a:solidFill>
              </a:rPr>
              <a:t>MAC</a:t>
            </a:r>
          </a:p>
        </p:txBody>
      </p:sp>
      <p:sp>
        <p:nvSpPr>
          <p:cNvPr id="34" name="TextBox 33">
            <a:extLst>
              <a:ext uri="{FF2B5EF4-FFF2-40B4-BE49-F238E27FC236}">
                <a16:creationId xmlns:a16="http://schemas.microsoft.com/office/drawing/2014/main" id="{22CAA85B-14A2-2477-3BED-CFDE4FF457CE}"/>
              </a:ext>
            </a:extLst>
          </p:cNvPr>
          <p:cNvSpPr txBox="1"/>
          <p:nvPr/>
        </p:nvSpPr>
        <p:spPr>
          <a:xfrm>
            <a:off x="11290648" y="5510553"/>
            <a:ext cx="652456" cy="261610"/>
          </a:xfrm>
          <a:prstGeom prst="rect">
            <a:avLst/>
          </a:prstGeom>
          <a:noFill/>
        </p:spPr>
        <p:txBody>
          <a:bodyPr wrap="square">
            <a:spAutoFit/>
          </a:bodyPr>
          <a:lstStyle/>
          <a:p>
            <a:r>
              <a:rPr lang="en-US" sz="1100" b="1" dirty="0">
                <a:solidFill>
                  <a:schemeClr val="tx1"/>
                </a:solidFill>
              </a:rPr>
              <a:t>JOINT</a:t>
            </a:r>
          </a:p>
        </p:txBody>
      </p:sp>
      <p:grpSp>
        <p:nvGrpSpPr>
          <p:cNvPr id="16" name="Group 15">
            <a:extLst>
              <a:ext uri="{FF2B5EF4-FFF2-40B4-BE49-F238E27FC236}">
                <a16:creationId xmlns:a16="http://schemas.microsoft.com/office/drawing/2014/main" id="{C39F8A49-86C1-4362-609B-CB1D25CC562D}"/>
              </a:ext>
            </a:extLst>
          </p:cNvPr>
          <p:cNvGrpSpPr/>
          <p:nvPr/>
        </p:nvGrpSpPr>
        <p:grpSpPr>
          <a:xfrm>
            <a:off x="8132132" y="1688079"/>
            <a:ext cx="4059868" cy="3044901"/>
            <a:chOff x="8132132" y="1688079"/>
            <a:chExt cx="4059868" cy="3044901"/>
          </a:xfrm>
        </p:grpSpPr>
        <p:pic>
          <p:nvPicPr>
            <p:cNvPr id="13" name="Picture 12">
              <a:extLst>
                <a:ext uri="{FF2B5EF4-FFF2-40B4-BE49-F238E27FC236}">
                  <a16:creationId xmlns:a16="http://schemas.microsoft.com/office/drawing/2014/main" id="{82C6E476-72A9-53DB-E876-58F614D8A70D}"/>
                </a:ext>
              </a:extLst>
            </p:cNvPr>
            <p:cNvPicPr>
              <a:picLocks noChangeAspect="1"/>
            </p:cNvPicPr>
            <p:nvPr/>
          </p:nvPicPr>
          <p:blipFill>
            <a:blip r:embed="rId5"/>
            <a:stretch>
              <a:fillRect/>
            </a:stretch>
          </p:blipFill>
          <p:spPr>
            <a:xfrm>
              <a:off x="8132132" y="1688079"/>
              <a:ext cx="4059868" cy="3044901"/>
            </a:xfrm>
            <a:prstGeom prst="rect">
              <a:avLst/>
            </a:prstGeom>
          </p:spPr>
        </p:pic>
        <p:sp>
          <p:nvSpPr>
            <p:cNvPr id="30" name="Rectangle 29">
              <a:extLst>
                <a:ext uri="{FF2B5EF4-FFF2-40B4-BE49-F238E27FC236}">
                  <a16:creationId xmlns:a16="http://schemas.microsoft.com/office/drawing/2014/main" id="{C3491974-C436-AEF8-8CC6-1E9D358DBAF9}"/>
                </a:ext>
              </a:extLst>
            </p:cNvPr>
            <p:cNvSpPr/>
            <p:nvPr/>
          </p:nvSpPr>
          <p:spPr bwMode="auto">
            <a:xfrm>
              <a:off x="8736121" y="3466958"/>
              <a:ext cx="632161" cy="92615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C39B7A47-DE8C-73A9-E06B-312E77D69E77}"/>
                </a:ext>
              </a:extLst>
            </p:cNvPr>
            <p:cNvSpPr/>
            <p:nvPr/>
          </p:nvSpPr>
          <p:spPr bwMode="auto">
            <a:xfrm>
              <a:off x="9529906" y="3352800"/>
              <a:ext cx="632160" cy="104031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E2AEB631-6455-A94C-8603-01B17F1E98D4}"/>
                </a:ext>
              </a:extLst>
            </p:cNvPr>
            <p:cNvSpPr/>
            <p:nvPr/>
          </p:nvSpPr>
          <p:spPr bwMode="auto">
            <a:xfrm>
              <a:off x="11102640" y="3429000"/>
              <a:ext cx="632160" cy="96411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
        <p:nvSpPr>
          <p:cNvPr id="3" name="Footer Placeholder 2">
            <a:extLst>
              <a:ext uri="{FF2B5EF4-FFF2-40B4-BE49-F238E27FC236}">
                <a16:creationId xmlns:a16="http://schemas.microsoft.com/office/drawing/2014/main" id="{C48407DE-EA86-4546-AB15-8C7BA5E7351F}"/>
              </a:ext>
            </a:extLst>
          </p:cNvPr>
          <p:cNvSpPr>
            <a:spLocks noGrp="1"/>
          </p:cNvSpPr>
          <p:nvPr>
            <p:ph type="ftr" idx="14"/>
          </p:nvPr>
        </p:nvSpPr>
        <p:spPr/>
        <p:txBody>
          <a:bodyPr/>
          <a:lstStyle/>
          <a:p>
            <a:r>
              <a:rPr lang="en-GB"/>
              <a:t>Alfred Asterjadhi, Qualcomm</a:t>
            </a:r>
            <a:endParaRPr lang="en-GB" dirty="0"/>
          </a:p>
        </p:txBody>
      </p:sp>
      <p:sp>
        <p:nvSpPr>
          <p:cNvPr id="14" name="Slide Number Placeholder 13">
            <a:extLst>
              <a:ext uri="{FF2B5EF4-FFF2-40B4-BE49-F238E27FC236}">
                <a16:creationId xmlns:a16="http://schemas.microsoft.com/office/drawing/2014/main" id="{55D09297-2F75-452E-9DCC-2498E1ACD9B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15" name="Date Placeholder 14">
            <a:extLst>
              <a:ext uri="{FF2B5EF4-FFF2-40B4-BE49-F238E27FC236}">
                <a16:creationId xmlns:a16="http://schemas.microsoft.com/office/drawing/2014/main" id="{880B26DA-B25D-4F82-8C03-3C270E04DAD1}"/>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639626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p:txBody>
          <a:bodyPr/>
          <a:lstStyle/>
          <a:p>
            <a:r>
              <a:rPr lang="en-US" dirty="0"/>
              <a:t>TGbe September F2F Schedule</a:t>
            </a:r>
          </a:p>
        </p:txBody>
      </p:sp>
      <p:graphicFrame>
        <p:nvGraphicFramePr>
          <p:cNvPr id="8" name="Table 7">
            <a:extLst>
              <a:ext uri="{FF2B5EF4-FFF2-40B4-BE49-F238E27FC236}">
                <a16:creationId xmlns:a16="http://schemas.microsoft.com/office/drawing/2014/main" id="{102824E2-FE73-18CB-0265-3692F8748DB6}"/>
              </a:ext>
            </a:extLst>
          </p:cNvPr>
          <p:cNvGraphicFramePr>
            <a:graphicFrameLocks noGrp="1"/>
          </p:cNvGraphicFramePr>
          <p:nvPr>
            <p:extLst>
              <p:ext uri="{D42A27DB-BD31-4B8C-83A1-F6EECF244321}">
                <p14:modId xmlns:p14="http://schemas.microsoft.com/office/powerpoint/2010/main" val="2264489117"/>
              </p:ext>
            </p:extLst>
          </p:nvPr>
        </p:nvGraphicFramePr>
        <p:xfrm>
          <a:off x="2438400" y="2313305"/>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solidFill>
                          <a:schemeClr val="bg1"/>
                        </a:solidFill>
                      </a:endParaRPr>
                    </a:p>
                  </a:txBody>
                  <a:tcPr/>
                </a:tc>
                <a:tc>
                  <a:txBody>
                    <a:bodyPr/>
                    <a:lstStyle/>
                    <a:p>
                      <a:pPr algn="ctr"/>
                      <a:r>
                        <a:rPr lang="en-US" b="1" dirty="0">
                          <a:solidFill>
                            <a:schemeClr val="bg1"/>
                          </a:solidFill>
                        </a:rPr>
                        <a:t>Monday</a:t>
                      </a:r>
                    </a:p>
                  </a:txBody>
                  <a:tcPr/>
                </a:tc>
                <a:tc>
                  <a:txBody>
                    <a:bodyPr/>
                    <a:lstStyle/>
                    <a:p>
                      <a:pPr algn="ctr"/>
                      <a:r>
                        <a:rPr lang="en-US" b="1" dirty="0">
                          <a:solidFill>
                            <a:schemeClr val="bg1"/>
                          </a:solidFill>
                        </a:rPr>
                        <a:t>Tuesday</a:t>
                      </a:r>
                    </a:p>
                  </a:txBody>
                  <a:tcPr/>
                </a:tc>
                <a:tc>
                  <a:txBody>
                    <a:bodyPr/>
                    <a:lstStyle/>
                    <a:p>
                      <a:pPr algn="ctr"/>
                      <a:r>
                        <a:rPr lang="en-US" b="1" dirty="0">
                          <a:solidFill>
                            <a:schemeClr val="bg1"/>
                          </a:solidFill>
                        </a:rPr>
                        <a:t>Wednesday</a:t>
                      </a:r>
                    </a:p>
                  </a:txBody>
                  <a:tcPr/>
                </a:tc>
                <a:tc>
                  <a:txBody>
                    <a:bodyPr/>
                    <a:lstStyle/>
                    <a:p>
                      <a:pPr algn="ctr"/>
                      <a:r>
                        <a:rPr lang="en-US" b="1" dirty="0">
                          <a:solidFill>
                            <a:schemeClr val="bg1"/>
                          </a:solidFill>
                        </a:rPr>
                        <a:t>Thursday</a:t>
                      </a:r>
                    </a:p>
                  </a:txBody>
                  <a:tcPr/>
                </a:tc>
                <a:extLst>
                  <a:ext uri="{0D108BD9-81ED-4DB2-BD59-A6C34878D82A}">
                    <a16:rowId xmlns:a16="http://schemas.microsoft.com/office/drawing/2014/main" val="10000"/>
                  </a:ext>
                </a:extLst>
              </a:tr>
              <a:tr h="340451">
                <a:tc>
                  <a:txBody>
                    <a:bodyPr/>
                    <a:lstStyle/>
                    <a:p>
                      <a:pPr algn="ctr"/>
                      <a:r>
                        <a:rPr lang="en-US" b="1" dirty="0">
                          <a:solidFill>
                            <a:schemeClr val="bg1"/>
                          </a:solidFill>
                        </a:rPr>
                        <a:t>AM 1</a:t>
                      </a:r>
                    </a:p>
                  </a:txBody>
                  <a:tcPr/>
                </a:tc>
                <a:tc>
                  <a:txBody>
                    <a:bodyPr/>
                    <a:lstStyle/>
                    <a:p>
                      <a:pPr algn="ctr"/>
                      <a:endParaRPr lang="en-US" sz="1800" b="0" dirty="0">
                        <a:solidFill>
                          <a:schemeClr val="bg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bg1"/>
                          </a:solidFill>
                        </a:rPr>
                        <a:t> </a:t>
                      </a:r>
                      <a:r>
                        <a:rPr lang="en-US" sz="1800" b="0" dirty="0">
                          <a:solidFill>
                            <a:schemeClr val="bg1"/>
                          </a:solidFill>
                        </a:rPr>
                        <a:t>TGbe</a:t>
                      </a:r>
                      <a:endParaRPr lang="en-US" b="0" dirty="0">
                        <a:solidFill>
                          <a:schemeClr val="bg1"/>
                        </a:solidFill>
                      </a:endParaRPr>
                    </a:p>
                  </a:txBody>
                  <a:tcPr/>
                </a:tc>
                <a:extLst>
                  <a:ext uri="{0D108BD9-81ED-4DB2-BD59-A6C34878D82A}">
                    <a16:rowId xmlns:a16="http://schemas.microsoft.com/office/drawing/2014/main" val="10001"/>
                  </a:ext>
                </a:extLst>
              </a:tr>
              <a:tr h="396240">
                <a:tc>
                  <a:txBody>
                    <a:bodyPr/>
                    <a:lstStyle/>
                    <a:p>
                      <a:pPr algn="ctr"/>
                      <a:r>
                        <a:rPr lang="en-US" b="1" dirty="0">
                          <a:solidFill>
                            <a:schemeClr val="bg1"/>
                          </a:solidFill>
                        </a:rPr>
                        <a:t>AM 2</a:t>
                      </a:r>
                    </a:p>
                  </a:txBody>
                  <a:tcPr/>
                </a:tc>
                <a:tc>
                  <a:txBody>
                    <a:bodyPr/>
                    <a:lstStyle/>
                    <a:p>
                      <a:pPr algn="ctr"/>
                      <a:r>
                        <a:rPr lang="en-US" sz="1800" b="0" dirty="0">
                          <a:solidFill>
                            <a:schemeClr val="bg1"/>
                          </a:solidFill>
                        </a:rPr>
                        <a:t>TGbe Ad-Hoc</a:t>
                      </a:r>
                    </a:p>
                    <a:p>
                      <a:pPr algn="ctr"/>
                      <a:r>
                        <a:rPr lang="en-US" sz="1800" b="0" dirty="0">
                          <a:solidFill>
                            <a:schemeClr val="bg1"/>
                          </a:solidFill>
                        </a:rPr>
                        <a:t>[MAC/PHY]</a:t>
                      </a:r>
                    </a:p>
                  </a:txBody>
                  <a:tcPr/>
                </a:tc>
                <a:tc>
                  <a:txBody>
                    <a:bodyPr/>
                    <a:lstStyle/>
                    <a:p>
                      <a:pPr algn="ctr"/>
                      <a:endParaRPr lang="en-US" sz="1200" b="0" dirty="0">
                        <a:solidFill>
                          <a:schemeClr val="bg1"/>
                        </a:solidFill>
                      </a:endParaRPr>
                    </a:p>
                  </a:txBody>
                  <a:tcPr/>
                </a:tc>
                <a:tc>
                  <a:txBody>
                    <a:bodyPr/>
                    <a:lstStyle/>
                    <a:p>
                      <a:pPr algn="ctr"/>
                      <a:endParaRPr lang="en-US" sz="1800" b="0" dirty="0">
                        <a:solidFill>
                          <a:schemeClr val="bg1"/>
                        </a:solidFill>
                      </a:endParaRPr>
                    </a:p>
                  </a:txBody>
                  <a:tcPr/>
                </a:tc>
                <a:tc>
                  <a:txBody>
                    <a:bodyPr/>
                    <a:lstStyle/>
                    <a:p>
                      <a:pPr algn="ctr"/>
                      <a:r>
                        <a:rPr lang="en-US" sz="1800" b="0" dirty="0">
                          <a:solidFill>
                            <a:schemeClr val="bg1"/>
                          </a:solidFill>
                        </a:rPr>
                        <a:t>TGbe Ad-Hoc</a:t>
                      </a:r>
                    </a:p>
                    <a:p>
                      <a:pPr algn="ctr"/>
                      <a:r>
                        <a:rPr lang="en-US" sz="1800" b="0" dirty="0">
                          <a:solidFill>
                            <a:schemeClr val="bg1"/>
                          </a:solidFill>
                        </a:rPr>
                        <a:t>[MAC/PHY]</a:t>
                      </a:r>
                      <a:r>
                        <a:rPr lang="en-US" b="0" dirty="0">
                          <a:solidFill>
                            <a:schemeClr val="bg1"/>
                          </a:solidFill>
                        </a:rPr>
                        <a:t> </a:t>
                      </a:r>
                    </a:p>
                  </a:txBody>
                  <a:tcPr/>
                </a:tc>
                <a:extLst>
                  <a:ext uri="{0D108BD9-81ED-4DB2-BD59-A6C34878D82A}">
                    <a16:rowId xmlns:a16="http://schemas.microsoft.com/office/drawing/2014/main" val="10002"/>
                  </a:ext>
                </a:extLst>
              </a:tr>
              <a:tr h="365759">
                <a:tc>
                  <a:txBody>
                    <a:bodyPr/>
                    <a:lstStyle/>
                    <a:p>
                      <a:pPr algn="ctr"/>
                      <a:r>
                        <a:rPr lang="en-US" b="1" dirty="0">
                          <a:solidFill>
                            <a:schemeClr val="bg1"/>
                          </a:solidFill>
                        </a:rPr>
                        <a:t>PM 1</a:t>
                      </a:r>
                    </a:p>
                  </a:txBody>
                  <a:tcPr/>
                </a:tc>
                <a:tc>
                  <a:txBody>
                    <a:bodyPr/>
                    <a:lstStyle/>
                    <a:p>
                      <a:pPr algn="ctr"/>
                      <a:r>
                        <a:rPr lang="en-US" sz="1800" b="0" dirty="0">
                          <a:solidFill>
                            <a:schemeClr val="bg1"/>
                          </a:solidFill>
                        </a:rPr>
                        <a:t>TGbe</a:t>
                      </a:r>
                    </a:p>
                  </a:txBody>
                  <a:tcPr/>
                </a:tc>
                <a:tc>
                  <a:txBody>
                    <a:bodyPr/>
                    <a:lstStyle/>
                    <a:p>
                      <a:pPr algn="ctr"/>
                      <a:r>
                        <a:rPr lang="en-US" sz="1800" b="0" dirty="0">
                          <a:solidFill>
                            <a:schemeClr val="bg1"/>
                          </a:solidFill>
                        </a:rPr>
                        <a:t>TGbe Ad-Hoc</a:t>
                      </a:r>
                    </a:p>
                    <a:p>
                      <a:pPr algn="ctr"/>
                      <a:r>
                        <a:rPr lang="en-US" sz="1800" b="0" dirty="0">
                          <a:solidFill>
                            <a:schemeClr val="bg1"/>
                          </a:solidFill>
                        </a:rPr>
                        <a:t>[MAC/PHY]</a:t>
                      </a:r>
                    </a:p>
                  </a:txBody>
                  <a:tcPr/>
                </a:tc>
                <a:tc>
                  <a:txBody>
                    <a:bodyPr/>
                    <a:lstStyle/>
                    <a:p>
                      <a:pPr algn="ctr"/>
                      <a:endParaRPr lang="en-US" sz="1800" b="0" dirty="0">
                        <a:solidFill>
                          <a:schemeClr val="bg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solidFill>
                        </a:rPr>
                        <a:t>TGbe</a:t>
                      </a:r>
                      <a:endParaRPr lang="en-US" b="0" dirty="0">
                        <a:solidFill>
                          <a:schemeClr val="bg1"/>
                        </a:solidFill>
                      </a:endParaRPr>
                    </a:p>
                  </a:txBody>
                  <a:tcPr/>
                </a:tc>
                <a:extLst>
                  <a:ext uri="{0D108BD9-81ED-4DB2-BD59-A6C34878D82A}">
                    <a16:rowId xmlns:a16="http://schemas.microsoft.com/office/drawing/2014/main" val="10003"/>
                  </a:ext>
                </a:extLst>
              </a:tr>
              <a:tr h="365759">
                <a:tc>
                  <a:txBody>
                    <a:bodyPr/>
                    <a:lstStyle/>
                    <a:p>
                      <a:pPr algn="ctr"/>
                      <a:r>
                        <a:rPr lang="en-US" b="1" dirty="0">
                          <a:solidFill>
                            <a:schemeClr val="bg1"/>
                          </a:solidFill>
                        </a:rPr>
                        <a:t>PM</a:t>
                      </a:r>
                      <a:r>
                        <a:rPr lang="en-US" b="1" baseline="0" dirty="0">
                          <a:solidFill>
                            <a:schemeClr val="bg1"/>
                          </a:solidFill>
                        </a:rPr>
                        <a:t> 2</a:t>
                      </a:r>
                      <a:endParaRPr lang="en-US" b="1" dirty="0">
                        <a:solidFill>
                          <a:schemeClr val="bg1"/>
                        </a:solidFill>
                      </a:endParaRPr>
                    </a:p>
                  </a:txBody>
                  <a:tcPr/>
                </a:tc>
                <a:tc>
                  <a:txBody>
                    <a:bodyPr/>
                    <a:lstStyle/>
                    <a:p>
                      <a:pPr algn="ctr"/>
                      <a:r>
                        <a:rPr lang="en-US" sz="1800" b="0" dirty="0">
                          <a:solidFill>
                            <a:schemeClr val="bg1"/>
                          </a:solidFill>
                        </a:rPr>
                        <a:t>TGbe Ad-Hoc</a:t>
                      </a:r>
                    </a:p>
                    <a:p>
                      <a:pPr algn="ctr"/>
                      <a:r>
                        <a:rPr lang="en-US" sz="1800" b="0" dirty="0">
                          <a:solidFill>
                            <a:schemeClr val="bg1"/>
                          </a:solidFill>
                        </a:rPr>
                        <a:t>[MAC/PHY]</a:t>
                      </a:r>
                      <a:r>
                        <a:rPr lang="en-US" b="0" dirty="0">
                          <a:solidFill>
                            <a:schemeClr val="bg1"/>
                          </a:solidFill>
                        </a:rPr>
                        <a:t> </a:t>
                      </a:r>
                      <a:endParaRPr lang="en-US" sz="1800" b="0" dirty="0">
                        <a:solidFill>
                          <a:schemeClr val="bg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bg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bg1"/>
                          </a:solidFill>
                        </a:rPr>
                        <a:t>[MAC/PHY]</a:t>
                      </a:r>
                      <a:endParaRPr lang="en-US" sz="1800" b="0" kern="1200" noProof="0" dirty="0">
                        <a:solidFill>
                          <a:schemeClr val="bg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bg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bg1"/>
                          </a:solidFill>
                        </a:rPr>
                        <a:t>[MAC/PHY]</a:t>
                      </a:r>
                      <a:endParaRPr lang="en-US" sz="1800" b="0" kern="1200" noProof="0" dirty="0">
                        <a:solidFill>
                          <a:schemeClr val="bg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bg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solidFill>
                            <a:schemeClr val="bg1"/>
                          </a:solidFill>
                        </a:rPr>
                        <a:t>EVE</a:t>
                      </a:r>
                    </a:p>
                  </a:txBody>
                  <a:tcPr/>
                </a:tc>
                <a:tc>
                  <a:txBody>
                    <a:bodyPr/>
                    <a:lstStyle/>
                    <a:p>
                      <a:pPr algn="ctr"/>
                      <a:endParaRPr lang="en-US" b="0" dirty="0">
                        <a:solidFill>
                          <a:schemeClr val="bg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bg1"/>
                        </a:solidFill>
                      </a:endParaRPr>
                    </a:p>
                  </a:txBody>
                  <a:tcPr/>
                </a:tc>
                <a:tc>
                  <a:txBody>
                    <a:bodyPr/>
                    <a:lstStyle/>
                    <a:p>
                      <a:pPr algn="ctr"/>
                      <a:endParaRPr lang="en-US" b="0" dirty="0">
                        <a:solidFill>
                          <a:schemeClr val="bg1"/>
                        </a:solidFill>
                      </a:endParaRPr>
                    </a:p>
                  </a:txBody>
                  <a:tcPr/>
                </a:tc>
                <a:tc>
                  <a:txBody>
                    <a:bodyPr/>
                    <a:lstStyle/>
                    <a:p>
                      <a:pPr algn="ctr"/>
                      <a:endParaRPr lang="en-US" b="0" dirty="0">
                        <a:solidFill>
                          <a:schemeClr val="bg1"/>
                        </a:solidFill>
                      </a:endParaRPr>
                    </a:p>
                  </a:txBody>
                  <a:tcPr/>
                </a:tc>
                <a:extLst>
                  <a:ext uri="{0D108BD9-81ED-4DB2-BD59-A6C34878D82A}">
                    <a16:rowId xmlns:a16="http://schemas.microsoft.com/office/drawing/2014/main" val="10005"/>
                  </a:ext>
                </a:extLst>
              </a:tr>
            </a:tbl>
          </a:graphicData>
        </a:graphic>
      </p:graphicFrame>
      <p:sp>
        <p:nvSpPr>
          <p:cNvPr id="3" name="Footer Placeholder 2">
            <a:extLst>
              <a:ext uri="{FF2B5EF4-FFF2-40B4-BE49-F238E27FC236}">
                <a16:creationId xmlns:a16="http://schemas.microsoft.com/office/drawing/2014/main" id="{5BF68A2A-0702-4A9D-A5F0-93426428BC1A}"/>
              </a:ext>
            </a:extLst>
          </p:cNvPr>
          <p:cNvSpPr>
            <a:spLocks noGrp="1"/>
          </p:cNvSpPr>
          <p:nvPr>
            <p:ph type="ftr" idx="14"/>
          </p:nvPr>
        </p:nvSpPr>
        <p:spPr/>
        <p:txBody>
          <a:bodyPr/>
          <a:lstStyle/>
          <a:p>
            <a:r>
              <a:rPr lang="en-GB"/>
              <a:t>Alfred Asterjadhi, Qualcomm</a:t>
            </a:r>
            <a:endParaRPr lang="en-GB" dirty="0"/>
          </a:p>
        </p:txBody>
      </p:sp>
      <p:sp>
        <p:nvSpPr>
          <p:cNvPr id="7" name="Slide Number Placeholder 6">
            <a:extLst>
              <a:ext uri="{FF2B5EF4-FFF2-40B4-BE49-F238E27FC236}">
                <a16:creationId xmlns:a16="http://schemas.microsoft.com/office/drawing/2014/main" id="{F9FD8192-32D1-444D-8457-1112DF3F155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9" name="Date Placeholder 8">
            <a:extLst>
              <a:ext uri="{FF2B5EF4-FFF2-40B4-BE49-F238E27FC236}">
                <a16:creationId xmlns:a16="http://schemas.microsoft.com/office/drawing/2014/main" id="{F7F706C7-7A7C-4391-B3C9-8895B2FD96BE}"/>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5968251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r>
              <a:rPr lang="en-US" dirty="0"/>
              <a:t>–</a:t>
            </a:r>
            <a:r>
              <a:rPr lang="en-US" altLang="zh-CN" dirty="0"/>
              <a:t> </a:t>
            </a:r>
            <a:r>
              <a:rPr lang="en-US" altLang="zh-CN" dirty="0">
                <a:solidFill>
                  <a:srgbClr val="0000FF"/>
                </a:solidFill>
              </a:rPr>
              <a:t>September </a:t>
            </a:r>
            <a:r>
              <a:rPr lang="en-US" dirty="0"/>
              <a:t>2022</a:t>
            </a:r>
            <a:endParaRPr lang="en-GB" dirty="0"/>
          </a:p>
        </p:txBody>
      </p:sp>
      <p:sp>
        <p:nvSpPr>
          <p:cNvPr id="9218" name="Rectangle 2"/>
          <p:cNvSpPr>
            <a:spLocks noGrp="1" noChangeArrowheads="1"/>
          </p:cNvSpPr>
          <p:nvPr>
            <p:ph idx="1"/>
          </p:nvPr>
        </p:nvSpPr>
        <p:spPr>
          <a:xfrm>
            <a:off x="762000" y="1447800"/>
            <a:ext cx="7162799" cy="4724400"/>
          </a:xfrm>
          <a:ln/>
        </p:spPr>
        <p:txBody>
          <a:bodyPr/>
          <a:lstStyle/>
          <a:p>
            <a:pPr algn="just">
              <a:spcBef>
                <a:spcPts val="0"/>
              </a:spcBef>
              <a:spcAft>
                <a:spcPts val="600"/>
              </a:spcAft>
              <a:buFont typeface="Arial" panose="020B0604020202020204" pitchFamily="34" charset="0"/>
              <a:buChar char="•"/>
            </a:pPr>
            <a:r>
              <a:rPr lang="en-US" sz="1800" dirty="0"/>
              <a:t>Progress since </a:t>
            </a:r>
            <a:r>
              <a:rPr lang="en-US" altLang="zh-CN" sz="1800" dirty="0">
                <a:solidFill>
                  <a:srgbClr val="0000FF"/>
                </a:solidFill>
              </a:rPr>
              <a:t>July </a:t>
            </a:r>
            <a:r>
              <a:rPr lang="en-US" sz="1800" dirty="0"/>
              <a:t>meeting</a:t>
            </a:r>
          </a:p>
          <a:p>
            <a:pPr marL="720725" lvl="1" indent="-342900" algn="just">
              <a:spcBef>
                <a:spcPts val="0"/>
              </a:spcBef>
              <a:spcAft>
                <a:spcPts val="600"/>
              </a:spcAft>
              <a:buFont typeface="Times New Roman" panose="02020603050405020304" pitchFamily="18" charset="0"/>
              <a:buChar char="−"/>
            </a:pPr>
            <a:r>
              <a:rPr lang="en-US" sz="1600" dirty="0">
                <a:solidFill>
                  <a:srgbClr val="0000FF"/>
                </a:solidFill>
              </a:rPr>
              <a:t>20</a:t>
            </a:r>
            <a:r>
              <a:rPr lang="en-US" sz="1600" dirty="0"/>
              <a:t> teleconference calls were held</a:t>
            </a:r>
          </a:p>
          <a:p>
            <a:pPr marL="720725" lvl="1" indent="-342900" algn="just">
              <a:spcBef>
                <a:spcPts val="0"/>
              </a:spcBef>
              <a:spcAft>
                <a:spcPts val="600"/>
              </a:spcAft>
              <a:buFont typeface="Times New Roman" panose="02020603050405020304" pitchFamily="18" charset="0"/>
              <a:buChar char="−"/>
            </a:pPr>
            <a:r>
              <a:rPr lang="en-US" sz="1600" dirty="0"/>
              <a:t>Presentation of technical submissions (e.g., Comment resolution, </a:t>
            </a:r>
            <a:r>
              <a:rPr lang="en-US" sz="1600" dirty="0">
                <a:solidFill>
                  <a:srgbClr val="0000FF"/>
                </a:solidFill>
              </a:rPr>
              <a:t>PDT, technical contribution</a:t>
            </a:r>
            <a:r>
              <a:rPr lang="en-US" sz="1600" dirty="0"/>
              <a:t>……)</a:t>
            </a:r>
          </a:p>
          <a:p>
            <a:pPr marL="720725" lvl="1" indent="-342900" algn="just">
              <a:spcBef>
                <a:spcPts val="0"/>
              </a:spcBef>
              <a:spcAft>
                <a:spcPts val="600"/>
              </a:spcAft>
              <a:buFont typeface="Times New Roman" panose="02020603050405020304" pitchFamily="18" charset="0"/>
              <a:buChar char="−"/>
            </a:pPr>
            <a:r>
              <a:rPr lang="en-US" sz="1600" dirty="0"/>
              <a:t>Comment resolution for D0.1 (802.11bf CC40 comments)</a:t>
            </a:r>
          </a:p>
          <a:p>
            <a:pPr marL="982663" lvl="2" algn="just">
              <a:spcBef>
                <a:spcPts val="0"/>
              </a:spcBef>
              <a:spcAft>
                <a:spcPts val="600"/>
              </a:spcAft>
              <a:buFont typeface="Arial" panose="020B0604020202020204" pitchFamily="34" charset="0"/>
              <a:buChar char="•"/>
            </a:pPr>
            <a:r>
              <a:rPr lang="en-US" altLang="zh-CN" sz="1400" dirty="0">
                <a:solidFill>
                  <a:srgbClr val="0000FF"/>
                </a:solidFill>
              </a:rPr>
              <a:t>Newly</a:t>
            </a:r>
            <a:r>
              <a:rPr lang="en-US" altLang="zh-CN" sz="1400" dirty="0"/>
              <a:t> approved the comment resolution for </a:t>
            </a:r>
            <a:r>
              <a:rPr lang="en-US" altLang="zh-CN" sz="1400" dirty="0">
                <a:solidFill>
                  <a:srgbClr val="0000FF"/>
                </a:solidFill>
              </a:rPr>
              <a:t>114 </a:t>
            </a:r>
            <a:r>
              <a:rPr lang="en-US" altLang="zh-CN" sz="1400" dirty="0"/>
              <a:t>CID after July Plenary</a:t>
            </a:r>
          </a:p>
          <a:p>
            <a:pPr marL="982663" lvl="2" algn="just">
              <a:spcBef>
                <a:spcPts val="0"/>
              </a:spcBef>
              <a:spcAft>
                <a:spcPts val="600"/>
              </a:spcAft>
              <a:buFont typeface="Arial" panose="020B0604020202020204" pitchFamily="34" charset="0"/>
              <a:buChar char="•"/>
            </a:pPr>
            <a:r>
              <a:rPr lang="en-US" altLang="zh-CN" sz="1400" dirty="0">
                <a:solidFill>
                  <a:srgbClr val="0000FF"/>
                </a:solidFill>
              </a:rPr>
              <a:t>Totally</a:t>
            </a:r>
            <a:r>
              <a:rPr lang="en-US" altLang="zh-CN" sz="1400" dirty="0"/>
              <a:t> approved the comment resolution for </a:t>
            </a:r>
            <a:r>
              <a:rPr lang="en-US" altLang="zh-CN" sz="1400" dirty="0">
                <a:solidFill>
                  <a:srgbClr val="0000FF"/>
                </a:solidFill>
              </a:rPr>
              <a:t>342 </a:t>
            </a:r>
            <a:r>
              <a:rPr lang="en-US" altLang="zh-CN" sz="1400" dirty="0"/>
              <a:t>CID</a:t>
            </a:r>
          </a:p>
          <a:p>
            <a:pPr marL="982663" lvl="2" algn="just">
              <a:spcBef>
                <a:spcPts val="0"/>
              </a:spcBef>
              <a:spcAft>
                <a:spcPts val="600"/>
              </a:spcAft>
            </a:pPr>
            <a:r>
              <a:rPr lang="en-US" altLang="zh-CN" sz="1400" dirty="0"/>
              <a:t>	(342/912 =</a:t>
            </a:r>
            <a:r>
              <a:rPr lang="en-US" altLang="zh-CN" sz="1400" dirty="0">
                <a:solidFill>
                  <a:srgbClr val="0000FF"/>
                </a:solidFill>
              </a:rPr>
              <a:t>37.5%</a:t>
            </a:r>
            <a:r>
              <a:rPr lang="en-US" altLang="zh-CN" sz="1400" dirty="0"/>
              <a:t> of all CC40 comments are now resolved)</a:t>
            </a:r>
          </a:p>
          <a:p>
            <a:pPr marL="982663" lvl="2" algn="just">
              <a:spcBef>
                <a:spcPts val="0"/>
              </a:spcBef>
              <a:spcAft>
                <a:spcPts val="600"/>
              </a:spcAft>
              <a:buFont typeface="Arial" panose="020B0604020202020204" pitchFamily="34" charset="0"/>
              <a:buChar char="•"/>
            </a:pPr>
            <a:r>
              <a:rPr lang="en-US" altLang="zh-CN" sz="1400" dirty="0">
                <a:solidFill>
                  <a:srgbClr val="0000FF"/>
                </a:solidFill>
              </a:rPr>
              <a:t>69 </a:t>
            </a:r>
            <a:r>
              <a:rPr lang="en-US" altLang="zh-CN" sz="1400" dirty="0"/>
              <a:t>CID marked as “ready for motion”</a:t>
            </a:r>
          </a:p>
          <a:p>
            <a:pPr marL="982663" lvl="2" algn="just">
              <a:spcBef>
                <a:spcPts val="0"/>
              </a:spcBef>
              <a:spcAft>
                <a:spcPts val="600"/>
              </a:spcAft>
              <a:buFont typeface="Arial" panose="020B0604020202020204" pitchFamily="34" charset="0"/>
              <a:buChar char="•"/>
            </a:pPr>
            <a:r>
              <a:rPr lang="en-US" altLang="zh-CN" sz="1400" dirty="0"/>
              <a:t>Totally </a:t>
            </a:r>
            <a:r>
              <a:rPr lang="en-US" altLang="zh-CN" sz="1400" dirty="0">
                <a:solidFill>
                  <a:srgbClr val="0000FF"/>
                </a:solidFill>
              </a:rPr>
              <a:t>411 </a:t>
            </a:r>
            <a:r>
              <a:rPr lang="en-US" altLang="zh-CN" sz="1400" dirty="0"/>
              <a:t>CID are resolved or marked as “ready for motion” </a:t>
            </a:r>
          </a:p>
          <a:p>
            <a:pPr marL="982663" lvl="2" algn="just">
              <a:spcBef>
                <a:spcPts val="0"/>
              </a:spcBef>
              <a:spcAft>
                <a:spcPts val="600"/>
              </a:spcAft>
            </a:pPr>
            <a:r>
              <a:rPr lang="en-US" altLang="zh-CN" sz="1400" dirty="0"/>
              <a:t>	(411/912 =~</a:t>
            </a:r>
            <a:r>
              <a:rPr lang="en-US" altLang="zh-CN" sz="1400" dirty="0">
                <a:solidFill>
                  <a:srgbClr val="0000FF"/>
                </a:solidFill>
              </a:rPr>
              <a:t>45%</a:t>
            </a:r>
            <a:r>
              <a:rPr lang="en-US" altLang="zh-CN" sz="1400" dirty="0">
                <a:solidFill>
                  <a:srgbClr val="FF0000"/>
                </a:solidFill>
              </a:rPr>
              <a:t> </a:t>
            </a:r>
            <a:r>
              <a:rPr lang="en-US" altLang="zh-CN" sz="1400" dirty="0"/>
              <a:t>)</a:t>
            </a:r>
          </a:p>
          <a:p>
            <a:pPr marL="1657350" lvl="3" indent="-342900" algn="just">
              <a:spcBef>
                <a:spcPts val="0"/>
              </a:spcBef>
              <a:spcAft>
                <a:spcPts val="600"/>
              </a:spcAft>
              <a:buFont typeface="Arial" panose="020B0604020202020204" pitchFamily="34" charset="0"/>
              <a:buChar char="•"/>
            </a:pPr>
            <a:endParaRPr lang="en-US" sz="1200" dirty="0"/>
          </a:p>
          <a:p>
            <a:pPr algn="just">
              <a:spcBef>
                <a:spcPts val="0"/>
              </a:spcBef>
              <a:spcAft>
                <a:spcPts val="600"/>
              </a:spcAft>
              <a:buFont typeface="Arial" panose="020B0604020202020204" pitchFamily="34" charset="0"/>
              <a:buChar char="•"/>
            </a:pPr>
            <a:r>
              <a:rPr lang="en-US" sz="1800" dirty="0"/>
              <a:t>Goals for </a:t>
            </a:r>
            <a:r>
              <a:rPr lang="en-US" altLang="zh-CN" sz="1800" dirty="0">
                <a:solidFill>
                  <a:srgbClr val="0000FF"/>
                </a:solidFill>
              </a:rPr>
              <a:t>September </a:t>
            </a:r>
            <a:r>
              <a:rPr lang="en-US" sz="1800" dirty="0"/>
              <a:t>meeting</a:t>
            </a:r>
          </a:p>
          <a:p>
            <a:pPr marL="720725" lvl="1" indent="-342900" algn="just">
              <a:spcBef>
                <a:spcPts val="0"/>
              </a:spcBef>
              <a:spcAft>
                <a:spcPts val="600"/>
              </a:spcAft>
              <a:buFont typeface="Times New Roman" panose="02020603050405020304" pitchFamily="18" charset="0"/>
              <a:buChar char="−"/>
            </a:pPr>
            <a:r>
              <a:rPr lang="en-US" sz="1600" dirty="0">
                <a:solidFill>
                  <a:srgbClr val="0000FF"/>
                </a:solidFill>
              </a:rPr>
              <a:t>5</a:t>
            </a:r>
            <a:r>
              <a:rPr lang="en-US" sz="1600" dirty="0"/>
              <a:t> teleconference calls scheduled for </a:t>
            </a:r>
            <a:r>
              <a:rPr lang="en-US" sz="1600" dirty="0" err="1"/>
              <a:t>TGbf</a:t>
            </a:r>
            <a:r>
              <a:rPr lang="en-US" sz="1600" dirty="0"/>
              <a:t> (</a:t>
            </a:r>
            <a:r>
              <a:rPr lang="en-US" altLang="zh-CN" sz="1600" dirty="0">
                <a:solidFill>
                  <a:srgbClr val="0000FF"/>
                </a:solidFill>
              </a:rPr>
              <a:t>September 12 PM1 &amp; PM2, 13 PM2, 14 PM2, 15 PM2</a:t>
            </a:r>
            <a:r>
              <a:rPr lang="en-US" sz="1600" dirty="0"/>
              <a:t>)</a:t>
            </a:r>
          </a:p>
          <a:p>
            <a:pPr marL="720725" lvl="1" indent="-342900" algn="just">
              <a:spcBef>
                <a:spcPts val="0"/>
              </a:spcBef>
              <a:spcAft>
                <a:spcPts val="600"/>
              </a:spcAft>
              <a:buFont typeface="Times New Roman" panose="02020603050405020304" pitchFamily="18" charset="0"/>
              <a:buChar char="−"/>
            </a:pPr>
            <a:r>
              <a:rPr lang="en-US" sz="1600" dirty="0"/>
              <a:t>Continue the technical discussion, </a:t>
            </a:r>
            <a:r>
              <a:rPr lang="en-US" altLang="zh-CN" sz="1600" dirty="0"/>
              <a:t>Comment resolution </a:t>
            </a:r>
            <a:r>
              <a:rPr lang="en-US" sz="1600" dirty="0"/>
              <a:t>and </a:t>
            </a:r>
            <a:r>
              <a:rPr lang="en-US" altLang="zh-CN" sz="1600" dirty="0"/>
              <a:t>developing the </a:t>
            </a:r>
            <a:r>
              <a:rPr lang="en-US" altLang="zh-CN" sz="1600" dirty="0">
                <a:solidFill>
                  <a:srgbClr val="0000FF"/>
                </a:solidFill>
              </a:rPr>
              <a:t>Draft</a:t>
            </a:r>
            <a:r>
              <a:rPr lang="en-US" altLang="zh-CN" sz="1600" dirty="0"/>
              <a:t> (Requested </a:t>
            </a:r>
            <a:r>
              <a:rPr lang="en-US" altLang="zh-CN" sz="1600" dirty="0">
                <a:solidFill>
                  <a:srgbClr val="0000FF"/>
                </a:solidFill>
              </a:rPr>
              <a:t>3</a:t>
            </a:r>
            <a:r>
              <a:rPr lang="en-US" altLang="zh-CN" sz="1600" dirty="0"/>
              <a:t> calls per week)</a:t>
            </a:r>
            <a:endParaRPr lang="en-US" sz="1200" dirty="0"/>
          </a:p>
        </p:txBody>
      </p:sp>
      <p:graphicFrame>
        <p:nvGraphicFramePr>
          <p:cNvPr id="8" name="Chart 6">
            <a:extLst>
              <a:ext uri="{FF2B5EF4-FFF2-40B4-BE49-F238E27FC236}">
                <a16:creationId xmlns:a16="http://schemas.microsoft.com/office/drawing/2014/main" id="{C0807CB6-20C1-45B5-8F67-26150D548148}"/>
              </a:ext>
            </a:extLst>
          </p:cNvPr>
          <p:cNvGraphicFramePr/>
          <p:nvPr>
            <p:extLst>
              <p:ext uri="{D42A27DB-BD31-4B8C-83A1-F6EECF244321}">
                <p14:modId xmlns:p14="http://schemas.microsoft.com/office/powerpoint/2010/main" val="1438614699"/>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
        <p:nvSpPr>
          <p:cNvPr id="3" name="Footer Placeholder 2">
            <a:extLst>
              <a:ext uri="{FF2B5EF4-FFF2-40B4-BE49-F238E27FC236}">
                <a16:creationId xmlns:a16="http://schemas.microsoft.com/office/drawing/2014/main" id="{E576EDC2-FF5D-4A2B-B240-39B008127E5B}"/>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18BFB24F-AC29-4966-AE14-CE2DC5EC3AE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7" name="Date Placeholder 6">
            <a:extLst>
              <a:ext uri="{FF2B5EF4-FFF2-40B4-BE49-F238E27FC236}">
                <a16:creationId xmlns:a16="http://schemas.microsoft.com/office/drawing/2014/main" id="{FCD26EA8-4AD6-476C-A430-A7CD26535C72}"/>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38947780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Sep 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Oct 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a:solidFill>
                  <a:schemeClr val="bg1">
                    <a:lumMod val="50000"/>
                  </a:schemeClr>
                </a:solidFill>
                <a:sym typeface="Wingdings" panose="05000000000000000000" pitchFamily="2" charset="2"/>
              </a:rPr>
              <a:t>					  April 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i="1" strike="sngStrike" kern="0" dirty="0">
                <a:solidFill>
                  <a:srgbClr val="FF0000"/>
                </a:solidFill>
              </a:rPr>
              <a:t>Jul 2022</a:t>
            </a:r>
            <a:r>
              <a:rPr lang="en-US" altLang="zh-CN" sz="1800" i="1" strike="sngStrike" kern="0" dirty="0">
                <a:solidFill>
                  <a:srgbClr val="FF0000"/>
                </a:solidFill>
                <a:sym typeface="Wingdings" panose="05000000000000000000" pitchFamily="2" charset="2"/>
              </a:rPr>
              <a:t> Sep</a:t>
            </a:r>
            <a:r>
              <a:rPr lang="en-US" altLang="zh-CN" sz="1800" i="1" strike="sngStrike" kern="0" dirty="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a:solidFill>
                  <a:srgbClr val="FF0000"/>
                </a:solidFill>
                <a:sym typeface="Wingdings" panose="05000000000000000000" pitchFamily="2" charset="2"/>
              </a:rPr>
              <a:t> Nov</a:t>
            </a:r>
            <a:r>
              <a:rPr lang="en-US" altLang="zh-CN" sz="1800" i="1" kern="0" dirty="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a:solidFill>
                  <a:schemeClr val="bg1"/>
                </a:solidFill>
              </a:rPr>
              <a:t>Recirculation LB (D2.0)		</a:t>
            </a:r>
            <a:r>
              <a:rPr lang="en-US" altLang="zh-CN" sz="1800" i="1" kern="0" dirty="0">
                <a:solidFill>
                  <a:schemeClr val="bg1"/>
                </a:solidFill>
              </a:rPr>
              <a:t>Jan 2023</a:t>
            </a:r>
          </a:p>
          <a:p>
            <a:pPr marL="161925" lvl="1" indent="-233363" algn="just" defTabSz="685800" eaLnBrk="1" fontAlgn="auto" hangingPunct="1">
              <a:spcBef>
                <a:spcPts val="200"/>
              </a:spcBef>
              <a:spcAft>
                <a:spcPts val="600"/>
              </a:spcAft>
              <a:defRPr/>
            </a:pPr>
            <a:r>
              <a:rPr lang="en-US" altLang="zh-CN" sz="1800" kern="0" dirty="0">
                <a:solidFill>
                  <a:schemeClr val="bg1"/>
                </a:solidFill>
              </a:rPr>
              <a:t>Recirculation LB (D3.0)		</a:t>
            </a:r>
            <a:r>
              <a:rPr lang="en-US" altLang="zh-CN" sz="1800" i="1" kern="0" dirty="0">
                <a:solidFill>
                  <a:schemeClr val="bg1"/>
                </a:solidFill>
              </a:rPr>
              <a:t>May 2023</a:t>
            </a:r>
          </a:p>
          <a:p>
            <a:pPr marL="161925" lvl="1" indent="-233363" algn="just" defTabSz="685800" eaLnBrk="1" fontAlgn="auto" hangingPunct="1">
              <a:spcBef>
                <a:spcPts val="200"/>
              </a:spcBef>
              <a:spcAft>
                <a:spcPts val="600"/>
              </a:spcAft>
              <a:defRPr/>
            </a:pPr>
            <a:r>
              <a:rPr lang="en-US" altLang="zh-CN" sz="1800" kern="0" dirty="0">
                <a:solidFill>
                  <a:schemeClr val="bg1"/>
                </a:solidFill>
              </a:rPr>
              <a:t>Recirculation LB (D4.0)	 	</a:t>
            </a:r>
            <a:r>
              <a:rPr lang="en-US" altLang="zh-CN" sz="1800" i="1" kern="0" dirty="0">
                <a:solidFill>
                  <a:schemeClr val="bg1"/>
                </a:solidFill>
              </a:rPr>
              <a:t>July 2023</a:t>
            </a:r>
          </a:p>
          <a:p>
            <a:pPr marL="161925" lvl="1" indent="-233363" algn="just" defTabSz="685800" eaLnBrk="1" fontAlgn="auto" hangingPunct="1">
              <a:spcBef>
                <a:spcPts val="200"/>
              </a:spcBef>
              <a:spcAft>
                <a:spcPts val="600"/>
              </a:spcAft>
              <a:defRPr/>
            </a:pPr>
            <a:r>
              <a:rPr lang="en-US" altLang="zh-CN" sz="1800" kern="0" dirty="0">
                <a:solidFill>
                  <a:schemeClr val="bg1"/>
                </a:solidFill>
              </a:rPr>
              <a:t>Initial SA Ballot (D4.0)	 	Sep 2023</a:t>
            </a:r>
          </a:p>
          <a:p>
            <a:pPr marL="161925" lvl="1" indent="-233363" algn="just" defTabSz="685800" eaLnBrk="1" fontAlgn="auto" hangingPunct="1">
              <a:spcBef>
                <a:spcPts val="200"/>
              </a:spcBef>
              <a:spcAft>
                <a:spcPts val="600"/>
              </a:spcAft>
              <a:defRPr/>
            </a:pPr>
            <a:r>
              <a:rPr lang="en-US" altLang="zh-CN" sz="1800" kern="0" dirty="0">
                <a:solidFill>
                  <a:schemeClr val="bg1"/>
                </a:solidFill>
              </a:rPr>
              <a:t>Final 802.11 WG approval		</a:t>
            </a:r>
            <a:r>
              <a:rPr lang="en-US" altLang="zh-CN" sz="1800" i="1" kern="0" dirty="0">
                <a:solidFill>
                  <a:schemeClr val="bg1"/>
                </a:solidFill>
              </a:rPr>
              <a:t>July 2024 </a:t>
            </a:r>
          </a:p>
          <a:p>
            <a:pPr marL="161925" lvl="1" indent="-233363" algn="just" defTabSz="685800" eaLnBrk="1" fontAlgn="auto" hangingPunct="1">
              <a:spcBef>
                <a:spcPts val="200"/>
              </a:spcBef>
              <a:spcAft>
                <a:spcPts val="600"/>
              </a:spcAft>
              <a:defRPr/>
            </a:pPr>
            <a:r>
              <a:rPr lang="en-US" altLang="zh-CN" sz="1800" kern="0" dirty="0">
                <a:solidFill>
                  <a:schemeClr val="bg1"/>
                </a:solidFill>
              </a:rPr>
              <a:t>802 EC approval			</a:t>
            </a:r>
            <a:r>
              <a:rPr lang="en-US" altLang="zh-CN" sz="1800" i="1" kern="0" dirty="0">
                <a:solidFill>
                  <a:schemeClr val="bg1"/>
                </a:solidFill>
              </a:rPr>
              <a:t>July 2024 </a:t>
            </a:r>
          </a:p>
          <a:p>
            <a:pPr marL="161925" lvl="1" indent="-233363" algn="just" defTabSz="685800" eaLnBrk="1" fontAlgn="auto" hangingPunct="1">
              <a:spcBef>
                <a:spcPts val="200"/>
              </a:spcBef>
              <a:spcAft>
                <a:spcPts val="600"/>
              </a:spcAft>
              <a:defRPr/>
            </a:pPr>
            <a:r>
              <a:rPr lang="en-US" altLang="zh-CN" sz="1800" kern="0" dirty="0" err="1">
                <a:solidFill>
                  <a:schemeClr val="bg1"/>
                </a:solidFill>
              </a:rPr>
              <a:t>RevCom</a:t>
            </a:r>
            <a:r>
              <a:rPr lang="en-US" altLang="zh-CN" sz="1800" kern="0" dirty="0">
                <a:solidFill>
                  <a:schemeClr val="bg1"/>
                </a:solidFill>
              </a:rPr>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D0.1)</a:t>
            </a: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2022</a:t>
            </a:r>
          </a:p>
          <a:p>
            <a:pPr lvl="1">
              <a:buFont typeface="Times New Roman" pitchFamily="16" charset="0"/>
              <a:buChar char="•"/>
            </a:pPr>
            <a:r>
              <a:rPr lang="en-US" altLang="zh-CN" sz="1800" kern="0" dirty="0" err="1">
                <a:solidFill>
                  <a:srgbClr val="000000"/>
                </a:solidFill>
                <a:latin typeface="Times New Roman"/>
              </a:rPr>
              <a:t>TGbf</a:t>
            </a:r>
            <a:r>
              <a:rPr lang="en-US" altLang="zh-CN" sz="1800" kern="0" dirty="0">
                <a:solidFill>
                  <a:srgbClr val="000000"/>
                </a:solidFill>
                <a:latin typeface="Times New Roman"/>
              </a:rPr>
              <a:t> decide to change the timeline for Initial Letter Ballot (D1.0) to November 2022</a:t>
            </a:r>
          </a:p>
          <a:p>
            <a:pPr lvl="1">
              <a:buFont typeface="Times New Roman" pitchFamily="16" charset="0"/>
              <a:buChar char="•"/>
            </a:pPr>
            <a:r>
              <a:rPr lang="en-US" altLang="zh-CN" sz="1800" dirty="0"/>
              <a:t>SP Result: Unanimous 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C46DA5FC-C572-47B1-A498-05019B6C9782}"/>
              </a:ext>
            </a:extLst>
          </p:cNvPr>
          <p:cNvSpPr>
            <a:spLocks noGrp="1"/>
          </p:cNvSpPr>
          <p:nvPr>
            <p:ph type="ftr" idx="14"/>
          </p:nvPr>
        </p:nvSpPr>
        <p:spPr/>
        <p:txBody>
          <a:bodyPr/>
          <a:lstStyle/>
          <a:p>
            <a:r>
              <a:rPr lang="en-GB"/>
              <a:t>Tony Xiao Han, Huawei</a:t>
            </a:r>
            <a:endParaRPr lang="en-GB" dirty="0"/>
          </a:p>
        </p:txBody>
      </p:sp>
      <p:sp>
        <p:nvSpPr>
          <p:cNvPr id="5" name="Slide Number Placeholder 4">
            <a:extLst>
              <a:ext uri="{FF2B5EF4-FFF2-40B4-BE49-F238E27FC236}">
                <a16:creationId xmlns:a16="http://schemas.microsoft.com/office/drawing/2014/main" id="{658E1957-068B-4B95-AD8B-6956CED6BA20}"/>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6" name="Date Placeholder 5">
            <a:extLst>
              <a:ext uri="{FF2B5EF4-FFF2-40B4-BE49-F238E27FC236}">
                <a16:creationId xmlns:a16="http://schemas.microsoft.com/office/drawing/2014/main" id="{D1BC1E94-E854-48AB-A8CF-F7DBAE04E673}"/>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7609313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chemeClr val="bg1"/>
                </a:solidFill>
                <a:cs typeface="Times New Roman" panose="02020603050405020304" pitchFamily="18" charset="0"/>
              </a:rPr>
              <a:t>Confirmed:</a:t>
            </a:r>
            <a:endParaRPr lang="en-US" altLang="zh-CN" sz="1200" dirty="0">
              <a:solidFill>
                <a:schemeClr val="bg1"/>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1">
                    <a:lumMod val="50000"/>
                  </a:schemeClr>
                </a:solidFill>
                <a:cs typeface="Times New Roman" panose="02020603050405020304" pitchFamily="18" charset="0"/>
              </a:rPr>
              <a:t>  (Too close to September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22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10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11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17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27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7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r>
              <a:rPr lang="en-US" altLang="zh-CN" sz="1100" dirty="0">
                <a:solidFill>
                  <a:srgbClr val="FF0000"/>
                </a:solidFill>
                <a:cs typeface="Times New Roman" panose="02020603050405020304" pitchFamily="18" charset="0"/>
              </a:rPr>
              <a:t>(Daylight saving time end on Nov. 6)</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8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10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553200" y="1069759"/>
            <a:ext cx="52578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a:solidFill>
                  <a:schemeClr val="bg1"/>
                </a:solidFill>
              </a:rPr>
              <a:t>To be confirmed:</a:t>
            </a:r>
          </a:p>
          <a:p>
            <a:pPr marL="361950" lvl="1" indent="-361950" algn="just">
              <a:spcBef>
                <a:spcPct val="0"/>
              </a:spcBef>
              <a:spcAft>
                <a:spcPts val="0"/>
              </a:spcAft>
              <a:buClr>
                <a:srgbClr val="000000"/>
              </a:buClr>
              <a:buNone/>
              <a:defRPr/>
            </a:pPr>
            <a:r>
              <a:rPr lang="en-US" altLang="zh-CN" sz="1600" dirty="0">
                <a:solidFill>
                  <a:schemeClr val="bg1"/>
                </a:solidFill>
              </a:rPr>
              <a:t>	November Plenary 2022 (November 13-18) </a:t>
            </a:r>
          </a:p>
          <a:p>
            <a:pPr marL="361950" lvl="1" indent="-361950" algn="just">
              <a:spcBef>
                <a:spcPct val="0"/>
              </a:spcBef>
              <a:spcAft>
                <a:spcPts val="0"/>
              </a:spcAft>
              <a:buClr>
                <a:srgbClr val="000000"/>
              </a:buClr>
              <a:buNone/>
              <a:defRPr/>
            </a:pPr>
            <a:r>
              <a:rPr lang="en-US" altLang="zh-CN" sz="1600" dirty="0">
                <a:solidFill>
                  <a:schemeClr val="bg1"/>
                </a:solidFill>
              </a:rPr>
              <a:t>	(Daylight saving time end on Nov. 6)</a:t>
            </a:r>
          </a:p>
          <a:p>
            <a:pPr marL="361950" lvl="1" indent="-361950" algn="just">
              <a:spcBef>
                <a:spcPct val="0"/>
              </a:spcBef>
              <a:spcAft>
                <a:spcPts val="0"/>
              </a:spcAft>
              <a:buClr>
                <a:srgbClr val="000000"/>
              </a:buClr>
              <a:buNone/>
              <a:defRPr/>
            </a:pPr>
            <a:endParaRPr lang="en-US" altLang="zh-CN" sz="1600" dirty="0">
              <a:solidFill>
                <a:schemeClr val="bg1"/>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chemeClr val="bg1"/>
                </a:solidFill>
                <a:cs typeface="Times New Roman" panose="02020603050405020304" pitchFamily="18" charset="0"/>
              </a:rPr>
              <a:t>November 14    (Monday AM 2),	10:30-12:30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chemeClr val="bg1"/>
                </a:solidFill>
                <a:cs typeface="Times New Roman" panose="02020603050405020304" pitchFamily="18" charset="0"/>
              </a:rPr>
              <a:t>November 14    (Monday PM 1),		13:30-15:30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chemeClr val="bg1"/>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chemeClr val="bg1"/>
                </a:solidFill>
                <a:cs typeface="Times New Roman" panose="02020603050405020304" pitchFamily="18" charset="0"/>
              </a:rPr>
              <a:t>November 16    (Wednesday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chemeClr val="bg1"/>
                </a:solidFill>
                <a:cs typeface="Times New Roman" panose="02020603050405020304" pitchFamily="18" charset="0"/>
              </a:rPr>
              <a:t>November 17    (Thursday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solidFill>
                  <a:schemeClr val="bg1"/>
                </a:solidFill>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solidFill>
                  <a:schemeClr val="bg1"/>
                </a:solidFill>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solidFill>
                  <a:schemeClr val="bg1"/>
                </a:solidFill>
                <a:cs typeface="Times New Roman" panose="02020603050405020304" pitchFamily="18" charset="0"/>
              </a:rPr>
              <a:t>(July - September 2022 CAC calls: </a:t>
            </a:r>
            <a:r>
              <a:rPr lang="en-US" altLang="zh-CN" sz="1100" strike="sngStrike" dirty="0">
                <a:solidFill>
                  <a:schemeClr val="bg1"/>
                </a:solidFill>
                <a:cs typeface="Times New Roman" panose="02020603050405020304" pitchFamily="18" charset="0"/>
              </a:rPr>
              <a:t>9:00 Jun 6 &amp; 27, 18:00 July 10</a:t>
            </a:r>
            <a:r>
              <a:rPr lang="en-US" altLang="zh-CN" sz="1100" dirty="0">
                <a:solidFill>
                  <a:schemeClr val="bg1"/>
                </a:solidFill>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solidFill>
                  <a:schemeClr val="bg1"/>
                </a:solidFill>
                <a:cs typeface="Times New Roman" panose="02020603050405020304" pitchFamily="18" charset="0"/>
              </a:rPr>
              <a:t>2. </a:t>
            </a:r>
            <a:r>
              <a:rPr lang="en-US" altLang="zh-CN" sz="1100" dirty="0">
                <a:solidFill>
                  <a:schemeClr val="bg1"/>
                </a:solidFill>
                <a:cs typeface="MS PGothic" charset="0"/>
              </a:rPr>
              <a:t>Thursday </a:t>
            </a:r>
            <a:r>
              <a:rPr lang="en-US" altLang="zh-CN" sz="1100" dirty="0">
                <a:solidFill>
                  <a:schemeClr val="bg1"/>
                </a:solidFill>
                <a:cs typeface="Times New Roman" panose="02020603050405020304" pitchFamily="18" charset="0"/>
              </a:rPr>
              <a:t>23:00 - 01:00am ET </a:t>
            </a:r>
            <a:r>
              <a:rPr lang="en-US" altLang="zh-CN" sz="1100" dirty="0">
                <a:solidFill>
                  <a:schemeClr val="bg1"/>
                </a:solidFill>
                <a:cs typeface="MS PGothic" charset="0"/>
              </a:rPr>
              <a:t>(Thursday 20</a:t>
            </a:r>
            <a:r>
              <a:rPr lang="zh-CN" altLang="en-US" sz="1100" dirty="0">
                <a:solidFill>
                  <a:schemeClr val="bg1"/>
                </a:solidFill>
                <a:cs typeface="MS PGothic" charset="0"/>
              </a:rPr>
              <a:t>：</a:t>
            </a:r>
            <a:r>
              <a:rPr lang="en-US" altLang="zh-CN" sz="1100" dirty="0">
                <a:solidFill>
                  <a:schemeClr val="bg1"/>
                </a:solidFill>
                <a:cs typeface="MS PGothic" charset="0"/>
              </a:rPr>
              <a:t>00  – 22:00 PT, Friday 11am-13:00 in China, Friday 6am-8am in Israel, Friday 5am – 7am in Central Europe), and Sang Kim will help to take the minutes for these slots.</a:t>
            </a:r>
            <a:endParaRPr lang="zh-CN" altLang="en-US" sz="1100" dirty="0">
              <a:solidFill>
                <a:schemeClr val="bg1"/>
              </a:solidFill>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solidFill>
              <a:cs typeface="Times New Roman" panose="02020603050405020304" pitchFamily="18" charset="0"/>
            </a:endParaRPr>
          </a:p>
        </p:txBody>
      </p:sp>
      <p:graphicFrame>
        <p:nvGraphicFramePr>
          <p:cNvPr id="7" name="表格 6"/>
          <p:cNvGraphicFramePr>
            <a:graphicFrameLocks noGrp="1"/>
          </p:cNvGraphicFramePr>
          <p:nvPr/>
        </p:nvGraphicFramePr>
        <p:xfrm>
          <a:off x="6553200" y="32004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838200">
                  <a:extLst>
                    <a:ext uri="{9D8B030D-6E8A-4147-A177-3AD203B41FA5}">
                      <a16:colId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Footer Placeholder 1">
            <a:extLst>
              <a:ext uri="{FF2B5EF4-FFF2-40B4-BE49-F238E27FC236}">
                <a16:creationId xmlns:a16="http://schemas.microsoft.com/office/drawing/2014/main" id="{9FD6ED24-EAD5-4367-A932-A57D563EB89E}"/>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0081E623-3A8B-4769-AB9E-2378C4B2962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4" name="Date Placeholder 3">
            <a:extLst>
              <a:ext uri="{FF2B5EF4-FFF2-40B4-BE49-F238E27FC236}">
                <a16:creationId xmlns:a16="http://schemas.microsoft.com/office/drawing/2014/main" id="{090A7E24-DA61-4BFD-9557-C61F534622C8}"/>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9554035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1"/>
            <a:ext cx="10896600"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(Random and Changing MAC Addresses) – Sept 2022</a:t>
            </a:r>
            <a:endParaRPr lang="en-GB" dirty="0"/>
          </a:p>
        </p:txBody>
      </p:sp>
      <p:sp>
        <p:nvSpPr>
          <p:cNvPr id="5122" name="Rectangle 2"/>
          <p:cNvSpPr>
            <a:spLocks noGrp="1" noChangeArrowheads="1"/>
          </p:cNvSpPr>
          <p:nvPr>
            <p:ph idx="1"/>
          </p:nvPr>
        </p:nvSpPr>
        <p:spPr>
          <a:xfrm>
            <a:off x="889000" y="1219200"/>
            <a:ext cx="10500784" cy="5256214"/>
          </a:xfrm>
          <a:ln/>
        </p:spPr>
        <p:txBody>
          <a:bodyPr/>
          <a:lstStyle/>
          <a:p>
            <a:pPr marL="342900" lvl="2" indent="-342900">
              <a:spcBef>
                <a:spcPts val="1200"/>
              </a:spcBef>
              <a:spcAft>
                <a:spcPts val="0"/>
              </a:spcAft>
              <a:defRPr/>
            </a:pPr>
            <a:r>
              <a:rPr lang="en-US" altLang="en-US" sz="2400" b="1" dirty="0"/>
              <a:t>D0.2 published, and Comment Collection 41 held</a:t>
            </a:r>
          </a:p>
          <a:p>
            <a:pPr marL="342900" lvl="2" indent="-342900">
              <a:spcBef>
                <a:spcPts val="1200"/>
              </a:spcBef>
              <a:spcAft>
                <a:spcPts val="0"/>
              </a:spcAft>
              <a:defRPr/>
            </a:pPr>
            <a:r>
              <a:rPr lang="en-US" altLang="en-US" sz="2400" b="1" dirty="0"/>
              <a:t>Six teleconferences since July</a:t>
            </a:r>
          </a:p>
          <a:p>
            <a:pPr marL="342900" lvl="2" indent="-342900">
              <a:spcBef>
                <a:spcPts val="0"/>
              </a:spcBef>
              <a:spcAft>
                <a:spcPts val="0"/>
              </a:spcAft>
              <a:buFontTx/>
              <a:buChar char="-"/>
              <a:defRPr/>
            </a:pPr>
            <a:r>
              <a:rPr lang="en-US" altLang="en-US" sz="2400" b="1" dirty="0"/>
              <a:t>Considered additional solutions to be added to D0.2; general comment resolution</a:t>
            </a:r>
          </a:p>
          <a:p>
            <a:pPr marL="342900" lvl="2" indent="-342900">
              <a:spcBef>
                <a:spcPts val="1200"/>
              </a:spcBef>
              <a:spcAft>
                <a:spcPts val="0"/>
              </a:spcAft>
              <a:defRPr/>
            </a:pPr>
            <a:r>
              <a:rPr lang="en-US" altLang="en-US" sz="2400" b="1" dirty="0"/>
              <a:t>Will have four meetings this session: Monday 10:30 HAT, Tuesday 13:30 HAT, Wednesday 8:00 HAT, Thursday 8:00 HAT</a:t>
            </a:r>
          </a:p>
          <a:p>
            <a:pPr marL="342900" lvl="2" indent="-342900">
              <a:spcBef>
                <a:spcPts val="1200"/>
              </a:spcBef>
              <a:spcAft>
                <a:spcPts val="0"/>
              </a:spcAft>
              <a:defRPr/>
            </a:pPr>
            <a:r>
              <a:rPr lang="en-US" altLang="en-US" sz="2400" b="1" dirty="0"/>
              <a:t>Agenda topics (agenda is in </a:t>
            </a:r>
            <a:r>
              <a:rPr lang="en-US" altLang="en-US" sz="2400" b="1" dirty="0">
                <a:hlinkClick r:id="rId3"/>
              </a:rPr>
              <a:t>11-22/1282r0</a:t>
            </a:r>
            <a:r>
              <a:rPr lang="en-US" altLang="en-US" sz="2400" b="1" dirty="0"/>
              <a:t>):</a:t>
            </a:r>
          </a:p>
          <a:p>
            <a:pPr marL="342900" lvl="2" indent="-342900">
              <a:spcBef>
                <a:spcPts val="0"/>
              </a:spcBef>
              <a:spcAft>
                <a:spcPts val="0"/>
              </a:spcAft>
              <a:buFontTx/>
              <a:buChar char="-"/>
              <a:defRPr/>
            </a:pPr>
            <a:r>
              <a:rPr lang="en-US" altLang="en-US" sz="2400" b="1" dirty="0"/>
              <a:t>Contributions and technical discussions</a:t>
            </a:r>
          </a:p>
          <a:p>
            <a:pPr marL="800100" lvl="3" indent="-342900">
              <a:spcBef>
                <a:spcPts val="0"/>
              </a:spcBef>
              <a:spcAft>
                <a:spcPts val="0"/>
              </a:spcAft>
              <a:buFontTx/>
              <a:buChar char="-"/>
              <a:defRPr/>
            </a:pPr>
            <a:r>
              <a:rPr lang="en-US" altLang="en-US" sz="2200" dirty="0"/>
              <a:t>Review/resolve comments on CC41:</a:t>
            </a:r>
            <a:r>
              <a:rPr lang="en-US" sz="2400" dirty="0"/>
              <a:t> </a:t>
            </a:r>
            <a:r>
              <a:rPr lang="en-US" sz="2400" b="0" dirty="0">
                <a:hlinkClick r:id="rId4"/>
              </a:rPr>
              <a:t>11-22/0973r9</a:t>
            </a:r>
            <a:r>
              <a:rPr lang="en-US" sz="2400" b="0" dirty="0"/>
              <a:t> </a:t>
            </a:r>
            <a:endParaRPr lang="en-US" altLang="en-US" sz="2200" dirty="0"/>
          </a:p>
          <a:p>
            <a:pPr marL="342900" lvl="2" indent="-342900">
              <a:spcBef>
                <a:spcPts val="0"/>
              </a:spcBef>
              <a:spcAft>
                <a:spcPts val="0"/>
              </a:spcAft>
              <a:buFontTx/>
              <a:buChar char="-"/>
              <a:defRPr/>
            </a:pPr>
            <a:r>
              <a:rPr lang="en-US" altLang="en-US" sz="2400" b="1" dirty="0"/>
              <a:t>Approve material for D1.0, consider WG LB, update Timeline</a:t>
            </a:r>
          </a:p>
          <a:p>
            <a:pPr marL="342900" lvl="2" indent="-342900">
              <a:spcBef>
                <a:spcPts val="0"/>
              </a:spcBef>
              <a:spcAft>
                <a:spcPts val="0"/>
              </a:spcAft>
              <a:buFontTx/>
              <a:buChar char="-"/>
              <a:defRPr/>
            </a:pPr>
            <a:r>
              <a:rPr lang="en-US" altLang="en-US" sz="2400" b="1" dirty="0"/>
              <a:t>Discuss open issues in tracking document </a:t>
            </a:r>
            <a:r>
              <a:rPr lang="en-US" sz="2400" b="1" dirty="0">
                <a:hlinkClick r:id="rId5"/>
              </a:rPr>
              <a:t>11-21/0332r37</a:t>
            </a:r>
            <a:r>
              <a:rPr lang="en-US" sz="2400" b="1" dirty="0"/>
              <a:t> (</a:t>
            </a:r>
            <a:r>
              <a:rPr lang="en-US" sz="2400" b="1" dirty="0">
                <a:hlinkClick r:id="rId6"/>
              </a:rPr>
              <a:t>11-22/0435r2</a:t>
            </a:r>
            <a:r>
              <a:rPr lang="en-US" sz="2400" b="1" dirty="0"/>
              <a:t>) </a:t>
            </a:r>
          </a:p>
          <a:p>
            <a:pPr marL="342900" lvl="2" indent="-342900">
              <a:spcBef>
                <a:spcPts val="0"/>
              </a:spcBef>
              <a:spcAft>
                <a:spcPts val="0"/>
              </a:spcAft>
              <a:buFontTx/>
              <a:buChar char="-"/>
              <a:defRPr/>
            </a:pPr>
            <a:r>
              <a:rPr lang="en-US" altLang="en-US" sz="2400" b="1" dirty="0"/>
              <a:t>Respond to liaisons from WBA </a:t>
            </a:r>
            <a:r>
              <a:rPr lang="en-US" sz="2400" u="sng" dirty="0">
                <a:hlinkClick r:id="rId7"/>
              </a:rPr>
              <a:t>11-21/0703r0</a:t>
            </a:r>
            <a:r>
              <a:rPr lang="en-US" sz="2400" dirty="0"/>
              <a:t>, </a:t>
            </a:r>
            <a:r>
              <a:rPr lang="en-US" sz="2400" u="sng" dirty="0">
                <a:hlinkClick r:id="rId8"/>
              </a:rPr>
              <a:t>11-21/1141r0</a:t>
            </a:r>
            <a:r>
              <a:rPr lang="en-US" sz="2400" u="sng" dirty="0"/>
              <a:t>, </a:t>
            </a:r>
            <a:r>
              <a:rPr lang="en-US" sz="2400" dirty="0">
                <a:hlinkClick r:id="rId9"/>
              </a:rPr>
              <a:t>11-22/0668r0</a:t>
            </a:r>
            <a:r>
              <a:rPr lang="en-US" sz="2400" dirty="0"/>
              <a:t>, </a:t>
            </a:r>
            <a:r>
              <a:rPr lang="en-US" sz="2400" dirty="0">
                <a:hlinkClick r:id="rId10"/>
              </a:rPr>
              <a:t>11-22/0653r0</a:t>
            </a:r>
            <a:endParaRPr lang="en-US" altLang="en-US" sz="2400" dirty="0"/>
          </a:p>
        </p:txBody>
      </p:sp>
      <p:sp>
        <p:nvSpPr>
          <p:cNvPr id="2" name="Footer Placeholder 1">
            <a:extLst>
              <a:ext uri="{FF2B5EF4-FFF2-40B4-BE49-F238E27FC236}">
                <a16:creationId xmlns:a16="http://schemas.microsoft.com/office/drawing/2014/main" id="{1C75CAFE-1059-4D88-B7F0-AA0DB431353E}"/>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1C9C46DD-9F4A-4D1C-9A7C-9C78F046C86C}"/>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7" name="Date Placeholder 6">
            <a:extLst>
              <a:ext uri="{FF2B5EF4-FFF2-40B4-BE49-F238E27FC236}">
                <a16:creationId xmlns:a16="http://schemas.microsoft.com/office/drawing/2014/main" id="{6BA6D7F0-F5A2-47DD-B728-93BC7463D880}"/>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3285888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Agenda for 2022-09-13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Review WG Style Guide, 11be and </a:t>
            </a:r>
            <a:r>
              <a:rPr lang="en-US" dirty="0" err="1"/>
              <a:t>REVme</a:t>
            </a:r>
            <a:r>
              <a:rPr lang="en-US" dirty="0"/>
              <a:t> practice</a:t>
            </a:r>
          </a:p>
          <a:p>
            <a:r>
              <a:rPr lang="en-US" dirty="0"/>
              <a:t>Clause 6 Re-Write</a:t>
            </a:r>
          </a:p>
          <a:p>
            <a:r>
              <a:rPr lang="en-US" dirty="0"/>
              <a:t>WG Style Guide for 802.11 draft </a:t>
            </a:r>
            <a:r>
              <a:rPr lang="en-US" dirty="0">
                <a:solidFill>
                  <a:schemeClr val="tx1"/>
                </a:solidFill>
              </a:rPr>
              <a:t>09/1034r20</a:t>
            </a:r>
          </a:p>
          <a:p>
            <a:r>
              <a:rPr lang="en-US" dirty="0"/>
              <a:t>Draft and Amendment alignments</a:t>
            </a:r>
          </a:p>
          <a:p>
            <a:endParaRPr lang="en-US" dirty="0"/>
          </a:p>
        </p:txBody>
      </p:sp>
      <p:sp>
        <p:nvSpPr>
          <p:cNvPr id="7" name="Footer Placeholder 6">
            <a:extLst>
              <a:ext uri="{FF2B5EF4-FFF2-40B4-BE49-F238E27FC236}">
                <a16:creationId xmlns:a16="http://schemas.microsoft.com/office/drawing/2014/main" id="{E98F6434-797B-4560-B64D-C715F5208727}"/>
              </a:ext>
            </a:extLst>
          </p:cNvPr>
          <p:cNvSpPr>
            <a:spLocks noGrp="1"/>
          </p:cNvSpPr>
          <p:nvPr>
            <p:ph type="ftr" idx="14"/>
          </p:nvPr>
        </p:nvSpPr>
        <p:spPr/>
        <p:txBody>
          <a:bodyPr/>
          <a:lstStyle/>
          <a:p>
            <a:r>
              <a:rPr lang="en-GB"/>
              <a:t>Peter Eccelsine, Cisco</a:t>
            </a:r>
            <a:endParaRPr lang="en-GB" dirty="0"/>
          </a:p>
        </p:txBody>
      </p:sp>
      <p:sp>
        <p:nvSpPr>
          <p:cNvPr id="8" name="Slide Number Placeholder 7">
            <a:extLst>
              <a:ext uri="{FF2B5EF4-FFF2-40B4-BE49-F238E27FC236}">
                <a16:creationId xmlns:a16="http://schemas.microsoft.com/office/drawing/2014/main" id="{554A6031-5862-4057-86FB-98A498FE53E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A2D10F79-891B-4EA7-9F0B-E3307E1304E0}"/>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33522526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r>
              <a:rPr lang="en-US" dirty="0"/>
              <a:t> </a:t>
            </a:r>
            <a:r>
              <a:rPr dirty="0"/>
              <a:t>– </a:t>
            </a:r>
            <a:r>
              <a:rPr lang="en-US" dirty="0"/>
              <a:t>September 2022</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fontScale="92500" lnSpcReduction="10000"/>
          </a:bodyPr>
          <a:lstStyle/>
          <a:p>
            <a:pPr>
              <a:buClr>
                <a:srgbClr val="000000"/>
              </a:buClr>
              <a:buSzPct val="100000"/>
              <a:buFont typeface="Arial"/>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is working to complete the Requirement definition phase of our timeline.</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have discussed and approved most of the requirements in the Requirements document.</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4 sessions in the September Interim for </a:t>
            </a: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Monday		PM2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AM1 	</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AM2	</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AM2     </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will discuss scheduling of submissions during the Monday session for the remainder of the Plenary.</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On Thursday, we will motion the approval of the Requirements Document if we have reached a consensus. If no consensus has been reached, we will continue Requirements discussions in parallel with technical/text submissions.</a:t>
            </a: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will be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2/1296.</a:t>
            </a:r>
            <a:endParaRPr sz="2000" dirty="0">
              <a:latin typeface="Times New Roman" panose="02020603050405020304" pitchFamily="18"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CFECC041-033B-4ADA-9E66-D68BED6270A0}"/>
              </a:ext>
            </a:extLst>
          </p:cNvPr>
          <p:cNvSpPr>
            <a:spLocks noGrp="1"/>
          </p:cNvSpPr>
          <p:nvPr>
            <p:ph type="ftr" idx="11"/>
          </p:nvPr>
        </p:nvSpPr>
        <p:spPr/>
        <p:txBody>
          <a:bodyPr/>
          <a:lstStyle/>
          <a:p>
            <a:r>
              <a:rPr lang="en-GB"/>
              <a:t>Carol Ansley, Cox</a:t>
            </a:r>
          </a:p>
        </p:txBody>
      </p:sp>
      <p:sp>
        <p:nvSpPr>
          <p:cNvPr id="3" name="Slide Number Placeholder 2">
            <a:extLst>
              <a:ext uri="{FF2B5EF4-FFF2-40B4-BE49-F238E27FC236}">
                <a16:creationId xmlns:a16="http://schemas.microsoft.com/office/drawing/2014/main" id="{25F748AF-42FC-47E0-BAB3-8354E5A588A4}"/>
              </a:ext>
            </a:extLst>
          </p:cNvPr>
          <p:cNvSpPr>
            <a:spLocks noGrp="1"/>
          </p:cNvSpPr>
          <p:nvPr>
            <p:ph type="sldNum" idx="12"/>
          </p:nvPr>
        </p:nvSpPr>
        <p:spPr/>
        <p:txBody>
          <a:bodyPr/>
          <a:lstStyle/>
          <a:p>
            <a:r>
              <a:rPr lang="en-GB"/>
              <a:t>Slide </a:t>
            </a:r>
            <a:fld id="{F5D8E26B-7BCF-4D25-9C89-0168A6618F18}" type="slidenum">
              <a:rPr lang="en-GB" smtClean="0"/>
              <a:pPr/>
              <a:t>30</a:t>
            </a:fld>
            <a:endParaRPr lang="en-GB"/>
          </a:p>
        </p:txBody>
      </p:sp>
      <p:sp>
        <p:nvSpPr>
          <p:cNvPr id="4" name="Date Placeholder 3">
            <a:extLst>
              <a:ext uri="{FF2B5EF4-FFF2-40B4-BE49-F238E27FC236}">
                <a16:creationId xmlns:a16="http://schemas.microsoft.com/office/drawing/2014/main" id="{4FB866B3-C4B0-4D08-9B50-AFE9C2FDAE3D}"/>
              </a:ext>
            </a:extLst>
          </p:cNvPr>
          <p:cNvSpPr>
            <a:spLocks noGrp="1"/>
          </p:cNvSpPr>
          <p:nvPr>
            <p:ph type="dt" idx="10"/>
          </p:nvPr>
        </p:nvSpPr>
        <p:spPr/>
        <p:txBody>
          <a:bodyPr/>
          <a:lstStyle/>
          <a:p>
            <a:r>
              <a:rPr lang="en-US"/>
              <a:t>September 2022</a:t>
            </a:r>
            <a:endParaRPr lang="en-GB"/>
          </a:p>
        </p:txBody>
      </p:sp>
    </p:spTree>
    <p:extLst>
      <p:ext uri="{BB962C8B-B14F-4D97-AF65-F5344CB8AC3E}">
        <p14:creationId xmlns:p14="http://schemas.microsoft.com/office/powerpoint/2010/main" val="11539710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UHR SG – Ultra High Reliability</a:t>
            </a:r>
          </a:p>
        </p:txBody>
      </p:sp>
      <p:sp>
        <p:nvSpPr>
          <p:cNvPr id="4098" name="Rectangle 2"/>
          <p:cNvSpPr>
            <a:spLocks noGrp="1" noChangeArrowheads="1"/>
          </p:cNvSpPr>
          <p:nvPr>
            <p:ph idx="1"/>
          </p:nvPr>
        </p:nvSpPr>
        <p:spPr>
          <a:xfrm>
            <a:off x="335360" y="1701804"/>
            <a:ext cx="11449272"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UHR Study group created in July 2022 and first meeting happening in September 2022</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September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To create the PAR and CSD to start the TG in May 2023, the purpose of the Study Group will be to continue discussions and the development of alignment on:</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Objectives and targets/KPI’s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Frequency bands to be addressed</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Potential technologies to be considered</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Naming of the task group</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Several contributions on these different topics during the September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3 meeting slots: Tue. PM3, Wed. AM2, Thu. PM1</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Agenda document: </a:t>
            </a:r>
            <a:r>
              <a:rPr lang="en-US" sz="1600" b="0" i="0" u="none" strike="noStrike" dirty="0">
                <a:solidFill>
                  <a:srgbClr val="0077FF"/>
                </a:solidFill>
                <a:effectLst/>
                <a:latin typeface="Verdana" panose="020B0604030504040204" pitchFamily="34" charset="0"/>
                <a:hlinkClick r:id="rId3"/>
              </a:rPr>
              <a:t>11-22/1295r0</a:t>
            </a:r>
            <a:endParaRPr lang="en-US" sz="1800" b="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2" name="Footer Placeholder 1">
            <a:extLst>
              <a:ext uri="{FF2B5EF4-FFF2-40B4-BE49-F238E27FC236}">
                <a16:creationId xmlns:a16="http://schemas.microsoft.com/office/drawing/2014/main" id="{EC0437C1-B5EE-4308-9E69-141C885A525E}"/>
              </a:ext>
            </a:extLst>
          </p:cNvPr>
          <p:cNvSpPr>
            <a:spLocks noGrp="1"/>
          </p:cNvSpPr>
          <p:nvPr>
            <p:ph type="ftr" idx="14"/>
          </p:nvPr>
        </p:nvSpPr>
        <p:spPr/>
        <p:txBody>
          <a:bodyPr/>
          <a:lstStyle/>
          <a:p>
            <a:r>
              <a:rPr lang="en-GB"/>
              <a:t>Laurent Cariou, Intel</a:t>
            </a:r>
            <a:endParaRPr lang="en-GB" dirty="0"/>
          </a:p>
        </p:txBody>
      </p:sp>
      <p:sp>
        <p:nvSpPr>
          <p:cNvPr id="3" name="Slide Number Placeholder 2">
            <a:extLst>
              <a:ext uri="{FF2B5EF4-FFF2-40B4-BE49-F238E27FC236}">
                <a16:creationId xmlns:a16="http://schemas.microsoft.com/office/drawing/2014/main" id="{146D2FDC-753D-4BC6-9D73-8A49BFF6550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7" name="Date Placeholder 6">
            <a:extLst>
              <a:ext uri="{FF2B5EF4-FFF2-40B4-BE49-F238E27FC236}">
                <a16:creationId xmlns:a16="http://schemas.microsoft.com/office/drawing/2014/main" id="{767DFE66-49F4-44C0-A299-CF7631C6A0FF}"/>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7801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TIG </a:t>
            </a:r>
            <a:r>
              <a:rPr lang="en-US" altLang="ja-JP" dirty="0"/>
              <a:t>– September 2022</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905000" y="2058987"/>
            <a:ext cx="8534400" cy="4416426"/>
          </a:xfrm>
        </p:spPr>
        <p:txBody>
          <a:bodyPr/>
          <a:lstStyle/>
          <a:p>
            <a:pPr>
              <a:buFont typeface="Arial"/>
              <a:buChar char="•"/>
            </a:pPr>
            <a:r>
              <a:rPr lang="en-US" sz="2000" dirty="0"/>
              <a:t>Activities since July 2022:</a:t>
            </a:r>
          </a:p>
          <a:p>
            <a:pPr lvl="1">
              <a:buFont typeface="Arial"/>
              <a:buChar char="•"/>
            </a:pPr>
            <a:r>
              <a:rPr lang="en-US" sz="1600" dirty="0"/>
              <a:t>One teleconference: Sept 2, 2022</a:t>
            </a:r>
          </a:p>
          <a:p>
            <a:pPr lvl="1">
              <a:buFont typeface="Arial"/>
              <a:buChar char="•"/>
            </a:pPr>
            <a:r>
              <a:rPr lang="en-US" sz="1600" dirty="0"/>
              <a:t>AIML tutorial</a:t>
            </a:r>
          </a:p>
          <a:p>
            <a:pPr lvl="1">
              <a:buFont typeface="Arial"/>
              <a:buChar char="•"/>
            </a:pPr>
            <a:r>
              <a:rPr lang="en-US" sz="1600" dirty="0"/>
              <a:t>Minutes for July 2022 Plenary: 11-22/1132r1</a:t>
            </a:r>
          </a:p>
          <a:p>
            <a:pPr lvl="1">
              <a:buFont typeface="Arial"/>
              <a:buChar char="•"/>
            </a:pPr>
            <a:r>
              <a:rPr lang="en-US" sz="1600" dirty="0"/>
              <a:t>Minutes for Sept 2, 2022 teleconference: 11-22/1327</a:t>
            </a:r>
          </a:p>
          <a:p>
            <a:pPr>
              <a:buFont typeface="Arial"/>
              <a:buChar char="•"/>
            </a:pPr>
            <a:r>
              <a:rPr lang="en-US" sz="2000" dirty="0"/>
              <a:t>September meeting:</a:t>
            </a:r>
          </a:p>
          <a:p>
            <a:pPr lvl="1">
              <a:buFont typeface="Arial"/>
              <a:buChar char="•"/>
            </a:pPr>
            <a:r>
              <a:rPr lang="en-US" sz="1600" dirty="0"/>
              <a:t>Goals:</a:t>
            </a:r>
          </a:p>
          <a:p>
            <a:pPr lvl="2">
              <a:buFont typeface="Arial"/>
              <a:buChar char="•"/>
            </a:pPr>
            <a:r>
              <a:rPr lang="en-US" sz="1600" dirty="0"/>
              <a:t>Secretary confirmation</a:t>
            </a:r>
          </a:p>
          <a:p>
            <a:pPr lvl="2">
              <a:buFont typeface="Arial"/>
              <a:buChar char="•"/>
            </a:pPr>
            <a:r>
              <a:rPr lang="en-US" sz="1600" dirty="0"/>
              <a:t>Technical submissions and discussions:</a:t>
            </a:r>
          </a:p>
          <a:p>
            <a:pPr lvl="3">
              <a:buFont typeface="Arial"/>
              <a:buChar char="•"/>
            </a:pPr>
            <a:r>
              <a:rPr lang="en-US" sz="1400" dirty="0"/>
              <a:t>Use Cases for AIML</a:t>
            </a:r>
          </a:p>
          <a:p>
            <a:pPr lvl="3">
              <a:buFont typeface="Arial"/>
              <a:buChar char="•"/>
            </a:pPr>
            <a:r>
              <a:rPr lang="en-US" sz="1400" dirty="0"/>
              <a:t>Technical feasibility to support AIML in 802.11</a:t>
            </a:r>
          </a:p>
          <a:p>
            <a:pPr lvl="2">
              <a:buFont typeface="Arial"/>
              <a:buChar char="•"/>
            </a:pPr>
            <a:r>
              <a:rPr lang="en-US" sz="1600" dirty="0"/>
              <a:t>Tutorial: Wireless for ML (Tuesday AM2)</a:t>
            </a:r>
            <a:endParaRPr lang="en-US" dirty="0"/>
          </a:p>
          <a:p>
            <a:pPr lvl="1">
              <a:buFont typeface="Arial"/>
              <a:buChar char="•"/>
            </a:pPr>
            <a:r>
              <a:rPr lang="en-US" sz="1600" dirty="0"/>
              <a:t>2 Meeting slots:  Monday Eve; Tuesday AM2</a:t>
            </a:r>
          </a:p>
          <a:p>
            <a:pPr lvl="1">
              <a:buFont typeface="Arial"/>
              <a:buChar char="•"/>
            </a:pPr>
            <a:r>
              <a:rPr lang="en-US" sz="1600" dirty="0"/>
              <a:t>Agenda: 11-22/1166</a:t>
            </a:r>
          </a:p>
          <a:p>
            <a:pPr marL="0" indent="0"/>
            <a:endParaRPr lang="en-US" dirty="0"/>
          </a:p>
        </p:txBody>
      </p:sp>
      <p:sp>
        <p:nvSpPr>
          <p:cNvPr id="2" name="Footer Placeholder 1">
            <a:extLst>
              <a:ext uri="{FF2B5EF4-FFF2-40B4-BE49-F238E27FC236}">
                <a16:creationId xmlns:a16="http://schemas.microsoft.com/office/drawing/2014/main" id="{25489926-4698-434A-82BB-42D1FBCFF03F}"/>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9BD5852B-2968-4ED4-B8DC-73C8F3EA3E2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4" name="Date Placeholder 3">
            <a:extLst>
              <a:ext uri="{FF2B5EF4-FFF2-40B4-BE49-F238E27FC236}">
                <a16:creationId xmlns:a16="http://schemas.microsoft.com/office/drawing/2014/main" id="{E5EB8B00-EA32-448C-B1F5-28F2CAEAC620}"/>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4419112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Snapshot of AMP for Sep 2022 IEEE 802.11 Interim</a:t>
            </a:r>
            <a:endParaRPr lang="zh-CN" altLang="en-US" dirty="0"/>
          </a:p>
        </p:txBody>
      </p:sp>
      <p:sp>
        <p:nvSpPr>
          <p:cNvPr id="3" name="内容占位符 2"/>
          <p:cNvSpPr>
            <a:spLocks noGrp="1"/>
          </p:cNvSpPr>
          <p:nvPr>
            <p:ph idx="1"/>
          </p:nvPr>
        </p:nvSpPr>
        <p:spPr>
          <a:xfrm>
            <a:off x="914400" y="1969770"/>
            <a:ext cx="10361295" cy="4505644"/>
          </a:xfrm>
        </p:spPr>
        <p:txBody>
          <a:bodyPr>
            <a:normAutofit fontScale="72500" lnSpcReduction="20000"/>
          </a:bodyPr>
          <a:lstStyle/>
          <a:p>
            <a:r>
              <a:rPr lang="en-US" altLang="zh-CN" sz="2800" dirty="0">
                <a:sym typeface="+mn-ea"/>
              </a:rPr>
              <a:t>Since Jul 2022 IEEE 802.11 plenary week:</a:t>
            </a:r>
          </a:p>
          <a:p>
            <a:pPr marL="685800" lvl="1" indent="-342900">
              <a:buFontTx/>
              <a:buChar char="-"/>
            </a:pPr>
            <a:r>
              <a:rPr lang="en-US" altLang="zh-CN" sz="2900" dirty="0">
                <a:sym typeface="+mn-ea"/>
              </a:rPr>
              <a:t>One teleconference was held on Aug 16 and 3 contributions were presented and discussed:</a:t>
            </a:r>
          </a:p>
          <a:p>
            <a:pPr marL="1085850" lvl="2" indent="-342900">
              <a:buFontTx/>
              <a:buChar char="-"/>
              <a:defRPr/>
            </a:pPr>
            <a:r>
              <a:rPr lang="en-US" altLang="zh-CN" sz="2800" dirty="0"/>
              <a:t>11-22/1294, Wireless Power Transmission and Energy Harvesting for </a:t>
            </a:r>
            <a:r>
              <a:rPr lang="en-US" altLang="zh-CN" sz="2800" dirty="0" err="1"/>
              <a:t>IoT</a:t>
            </a:r>
            <a:r>
              <a:rPr lang="en-US" altLang="zh-CN" sz="2800" dirty="0"/>
              <a:t> Applications, Boyce Bo Yang (Huawei)</a:t>
            </a:r>
          </a:p>
          <a:p>
            <a:pPr marL="1085850" lvl="2" indent="-342900">
              <a:buFontTx/>
              <a:buChar char="-"/>
              <a:defRPr/>
            </a:pPr>
            <a:r>
              <a:rPr lang="en-US" altLang="zh-CN" sz="2800" dirty="0"/>
              <a:t>11-22/1339, use cases of smart manufacturing, </a:t>
            </a:r>
            <a:r>
              <a:rPr lang="en-US" altLang="zh-CN" sz="2800" dirty="0" err="1"/>
              <a:t>Shichao</a:t>
            </a:r>
            <a:r>
              <a:rPr lang="en-US" altLang="zh-CN" sz="2800" dirty="0"/>
              <a:t> Zhao (Haier)</a:t>
            </a:r>
          </a:p>
          <a:p>
            <a:pPr marL="1085850" lvl="2" indent="-342900">
              <a:buFontTx/>
              <a:buChar char="-"/>
              <a:defRPr/>
            </a:pPr>
            <a:r>
              <a:rPr lang="en-US" altLang="zh-CN" sz="2800" dirty="0"/>
              <a:t>11-22/1341, Use cases of Data Center Infrastructure Management, Harry Wang (</a:t>
            </a:r>
            <a:r>
              <a:rPr lang="en-US" altLang="zh-CN" sz="2800" dirty="0" err="1"/>
              <a:t>Tencent</a:t>
            </a:r>
            <a:r>
              <a:rPr lang="en-US" altLang="zh-CN" sz="2800" dirty="0"/>
              <a:t>)</a:t>
            </a:r>
          </a:p>
          <a:p>
            <a:pPr marL="1085850" lvl="2" indent="-342900">
              <a:buFontTx/>
              <a:buChar char="-"/>
              <a:defRPr/>
            </a:pPr>
            <a:endParaRPr lang="en-US" altLang="zh-CN" sz="2800" dirty="0"/>
          </a:p>
          <a:p>
            <a:pPr marL="685800" lvl="1" indent="-342900">
              <a:buFontTx/>
              <a:buChar char="-"/>
            </a:pPr>
            <a:r>
              <a:rPr lang="en-US" altLang="zh-CN" sz="2900" dirty="0">
                <a:sym typeface="+mn-ea"/>
              </a:rPr>
              <a:t>The minutes of AMP TIG sessions during Jul plenary week and AMP TIG teleconference on Aug 16 are listed below:</a:t>
            </a:r>
          </a:p>
          <a:p>
            <a:pPr marL="1085850" lvl="2" indent="-342900">
              <a:buFontTx/>
              <a:buChar char="-"/>
            </a:pPr>
            <a:r>
              <a:rPr lang="en-US" altLang="zh-CN" sz="2700" dirty="0">
                <a:sym typeface="+mn-ea"/>
                <a:hlinkClick r:id="rId2"/>
              </a:rPr>
              <a:t>https://mentor.ieee.org/802.11/dcn/22/11-22-1136-00-0amp-amp-tig-jul-plenary-2022-minutes.docx</a:t>
            </a:r>
            <a:endParaRPr lang="en-US" altLang="zh-CN" sz="2700" dirty="0">
              <a:sym typeface="+mn-ea"/>
            </a:endParaRPr>
          </a:p>
          <a:p>
            <a:pPr marL="1085850" lvl="2" indent="-342900">
              <a:buFontTx/>
              <a:buChar char="-"/>
            </a:pPr>
            <a:r>
              <a:rPr lang="en-US" altLang="zh-CN" sz="2300" dirty="0">
                <a:hlinkClick r:id="rId3"/>
              </a:rPr>
              <a:t>https://mentor.ieee.org/802.11/dcn/22/11-22-1359-00-0amp-amp-tig-teleconference-minutes-aug-2022.docx</a:t>
            </a:r>
            <a:endParaRPr lang="en-US" altLang="zh-CN" sz="2300" dirty="0"/>
          </a:p>
          <a:p>
            <a:pPr marL="685800" lvl="1" indent="-342900">
              <a:buFontTx/>
              <a:buChar char="-"/>
            </a:pPr>
            <a:endParaRPr lang="en-US" altLang="zh-CN" sz="2500" dirty="0">
              <a:sym typeface="+mn-ea"/>
            </a:endParaRPr>
          </a:p>
          <a:p>
            <a:pPr marL="742950" lvl="2" indent="0"/>
            <a:endParaRPr lang="en-US" altLang="zh-CN" sz="2100" dirty="0"/>
          </a:p>
        </p:txBody>
      </p:sp>
      <p:sp>
        <p:nvSpPr>
          <p:cNvPr id="7" name="Footer Placeholder 6">
            <a:extLst>
              <a:ext uri="{FF2B5EF4-FFF2-40B4-BE49-F238E27FC236}">
                <a16:creationId xmlns:a16="http://schemas.microsoft.com/office/drawing/2014/main" id="{A9E799A1-CADA-431C-8C45-A06BA22CE0E6}"/>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16B39123-0DA8-4FEA-9110-81BF1FDAA15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9" name="Date Placeholder 8">
            <a:extLst>
              <a:ext uri="{FF2B5EF4-FFF2-40B4-BE49-F238E27FC236}">
                <a16:creationId xmlns:a16="http://schemas.microsoft.com/office/drawing/2014/main" id="{0070B75E-6D7C-4AEA-B529-1A5754BF7B07}"/>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9797404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Snapshot of AMP for Sep 2022 IEEE 802.11 Interim</a:t>
            </a:r>
            <a:endParaRPr lang="zh-CN" altLang="en-US" dirty="0"/>
          </a:p>
        </p:txBody>
      </p:sp>
      <p:sp>
        <p:nvSpPr>
          <p:cNvPr id="3" name="内容占位符 2"/>
          <p:cNvSpPr>
            <a:spLocks noGrp="1"/>
          </p:cNvSpPr>
          <p:nvPr>
            <p:ph idx="1"/>
          </p:nvPr>
        </p:nvSpPr>
        <p:spPr>
          <a:xfrm>
            <a:off x="914400" y="1969770"/>
            <a:ext cx="10361295" cy="4126230"/>
          </a:xfrm>
        </p:spPr>
        <p:txBody>
          <a:bodyPr>
            <a:normAutofit fontScale="95000"/>
          </a:bodyPr>
          <a:lstStyle/>
          <a:p>
            <a:pPr marL="0" indent="0"/>
            <a:r>
              <a:rPr lang="en-US" altLang="en-GB" dirty="0"/>
              <a:t>2 AMP TIG sessions are planned during the IEEE 802.11 Sep interim week:</a:t>
            </a:r>
          </a:p>
          <a:p>
            <a:pPr lvl="1" indent="-342900">
              <a:buFont typeface="Arial" panose="020B0604020202020204" pitchFamily="34" charset="0"/>
              <a:buChar char="•"/>
            </a:pPr>
            <a:r>
              <a:rPr lang="en-US" altLang="zh-CN" sz="1900" b="1" dirty="0">
                <a:cs typeface="+mn-cs"/>
                <a:sym typeface="+mn-ea"/>
              </a:rPr>
              <a:t>Sep 12</a:t>
            </a:r>
            <a:r>
              <a:rPr lang="en-US" altLang="zh-CN" sz="1900" b="1" baseline="30000" dirty="0">
                <a:cs typeface="+mn-cs"/>
                <a:sym typeface="+mn-ea"/>
              </a:rPr>
              <a:t>th</a:t>
            </a:r>
            <a:r>
              <a:rPr lang="en-US" altLang="zh-CN" sz="1900" b="1" dirty="0">
                <a:cs typeface="+mn-cs"/>
                <a:sym typeface="+mn-ea"/>
              </a:rPr>
              <a:t> (Monday), 	19:30 ~ 21:30, Hawaii local time</a:t>
            </a:r>
          </a:p>
          <a:p>
            <a:pPr lvl="1" indent="-342900">
              <a:buFont typeface="Arial" panose="020B0604020202020204" pitchFamily="34" charset="0"/>
              <a:buChar char="•"/>
            </a:pPr>
            <a:r>
              <a:rPr lang="en-US" altLang="zh-CN" sz="1900" b="1" dirty="0">
                <a:cs typeface="+mn-cs"/>
                <a:sym typeface="+mn-ea"/>
              </a:rPr>
              <a:t>Sep 13</a:t>
            </a:r>
            <a:r>
              <a:rPr lang="en-US" altLang="zh-CN" sz="1900" b="1" baseline="30000" dirty="0">
                <a:cs typeface="+mn-cs"/>
                <a:sym typeface="+mn-ea"/>
              </a:rPr>
              <a:t>th</a:t>
            </a:r>
            <a:r>
              <a:rPr lang="en-US" altLang="zh-CN" sz="1900" b="1" dirty="0">
                <a:cs typeface="+mn-cs"/>
                <a:sym typeface="+mn-ea"/>
              </a:rPr>
              <a:t> (Tuesday), 13:30 ~ 15:30, Hawaii local time</a:t>
            </a:r>
          </a:p>
          <a:p>
            <a:pPr marL="0" indent="0"/>
            <a:endParaRPr lang="en-US" altLang="en-GB" dirty="0"/>
          </a:p>
          <a:p>
            <a:pPr marL="0" indent="0"/>
            <a:r>
              <a:rPr lang="en-US" altLang="en-GB" dirty="0"/>
              <a:t>The AMP TIG agenda for Sep plenary week is included in the latest revision of 11-22/1291.</a:t>
            </a:r>
          </a:p>
          <a:p>
            <a:pPr marL="0" indent="0"/>
            <a:endParaRPr lang="en-US" altLang="en-GB" dirty="0"/>
          </a:p>
          <a:p>
            <a:pPr marL="57150" indent="0"/>
            <a:r>
              <a:rPr lang="en-US" altLang="en-GB" dirty="0"/>
              <a:t>Goal for IEEE 802.11 Sep interim week: </a:t>
            </a:r>
          </a:p>
          <a:p>
            <a:pPr marL="800100" lvl="1" indent="-342900">
              <a:buFontTx/>
              <a:buChar char="-"/>
            </a:pPr>
            <a:r>
              <a:rPr lang="en-US" altLang="en-GB" dirty="0"/>
              <a:t>Contribution presentation</a:t>
            </a:r>
          </a:p>
          <a:p>
            <a:pPr marL="800100" lvl="1" indent="-342900">
              <a:buFontTx/>
              <a:buChar char="-"/>
            </a:pPr>
            <a:r>
              <a:rPr lang="en-US" altLang="en-GB" dirty="0"/>
              <a:t>Tech report draft update</a:t>
            </a:r>
          </a:p>
        </p:txBody>
      </p:sp>
      <p:sp>
        <p:nvSpPr>
          <p:cNvPr id="7" name="Footer Placeholder 6">
            <a:extLst>
              <a:ext uri="{FF2B5EF4-FFF2-40B4-BE49-F238E27FC236}">
                <a16:creationId xmlns:a16="http://schemas.microsoft.com/office/drawing/2014/main" id="{1AB5BD1B-2392-4089-855E-CBAAAC4BA668}"/>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624CCC80-45D2-4B89-9074-B7922B26CC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9" name="Date Placeholder 8">
            <a:extLst>
              <a:ext uri="{FF2B5EF4-FFF2-40B4-BE49-F238E27FC236}">
                <a16:creationId xmlns:a16="http://schemas.microsoft.com/office/drawing/2014/main" id="{BEDB30F4-7FA6-4D17-924C-BE735B9B3DD4}"/>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6567512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04255"/>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ITU Liaison Ad Hoc (ITU AHG) – September 2022</a:t>
            </a:r>
            <a:endParaRPr lang="en-GB" dirty="0"/>
          </a:p>
        </p:txBody>
      </p:sp>
      <p:sp>
        <p:nvSpPr>
          <p:cNvPr id="5122" name="Rectangle 2"/>
          <p:cNvSpPr>
            <a:spLocks noGrp="1" noChangeArrowheads="1"/>
          </p:cNvSpPr>
          <p:nvPr>
            <p:ph idx="1"/>
          </p:nvPr>
        </p:nvSpPr>
        <p:spPr>
          <a:xfrm>
            <a:off x="915458" y="1167757"/>
            <a:ext cx="10361084" cy="5073649"/>
          </a:xfrm>
          <a:ln/>
        </p:spPr>
        <p:txBody>
          <a:bodyPr/>
          <a:lstStyle/>
          <a:p>
            <a:pPr marL="342900" lvl="2" indent="-342900">
              <a:spcBef>
                <a:spcPts val="300"/>
              </a:spcBef>
              <a:spcAft>
                <a:spcPts val="0"/>
              </a:spcAft>
              <a:buFont typeface="Arial" panose="020B0604020202020204" pitchFamily="34" charset="0"/>
              <a:buChar char="•"/>
              <a:defRPr/>
            </a:pPr>
            <a:r>
              <a:rPr lang="en-US" altLang="en-US" sz="2000" dirty="0">
                <a:solidFill>
                  <a:schemeClr val="tx1"/>
                </a:solidFill>
              </a:rPr>
              <a:t>Ad Hoc had no meetings since July 2022 Plenary </a:t>
            </a:r>
          </a:p>
          <a:p>
            <a:pPr marL="228600" lvl="1" indent="-342900">
              <a:spcBef>
                <a:spcPts val="300"/>
              </a:spcBef>
              <a:spcAft>
                <a:spcPts val="0"/>
              </a:spcAft>
              <a:buFont typeface="Arial" panose="020B0604020202020204" pitchFamily="34" charset="0"/>
              <a:buChar char="•"/>
              <a:defRPr/>
            </a:pPr>
            <a:r>
              <a:rPr lang="en-US" dirty="0"/>
              <a:t>ITU AHG decided to study and develop contributions toward the outcome of </a:t>
            </a:r>
            <a:r>
              <a:rPr lang="en-US" altLang="en-US" dirty="0">
                <a:solidFill>
                  <a:schemeClr val="tx1"/>
                </a:solidFill>
              </a:rPr>
              <a:t>WP 5A Meeting </a:t>
            </a:r>
            <a:r>
              <a:rPr lang="pt-BR" dirty="0"/>
              <a:t>2022-05-23 to 2022-06-03</a:t>
            </a:r>
            <a:endParaRPr lang="en-US" dirty="0">
              <a:solidFill>
                <a:schemeClr val="tx1"/>
              </a:solidFill>
            </a:endParaRPr>
          </a:p>
          <a:p>
            <a:pPr marL="457200" lvl="1">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sz="14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Annex 15</a:t>
            </a:r>
            <a:r>
              <a:rPr lang="en-GB" sz="1400" b="1" dirty="0">
                <a:solidFill>
                  <a:srgbClr val="0000CC"/>
                </a:solidFill>
                <a:latin typeface="Times New Roman" panose="02020603050405020304" pitchFamily="18" charset="0"/>
                <a:ea typeface="Times New Roman" panose="02020603050405020304" pitchFamily="18" charset="0"/>
              </a:rPr>
              <a:t> </a:t>
            </a:r>
            <a:r>
              <a:rPr lang="en-GB" sz="1400" b="1" dirty="0">
                <a:latin typeface="Times New Roman" panose="02020603050405020304" pitchFamily="18" charset="0"/>
                <a:ea typeface="Times New Roman" panose="02020603050405020304" pitchFamily="18" charset="0"/>
              </a:rPr>
              <a:t>to </a:t>
            </a:r>
            <a:r>
              <a:rPr lang="en-GB" sz="14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Doc. 5A/597 </a:t>
            </a:r>
            <a:r>
              <a:rPr lang="en-GB" sz="1400" b="1" u="sng" dirty="0">
                <a:solidFill>
                  <a:srgbClr val="0000CC"/>
                </a:solidFill>
                <a:latin typeface="Times New Roman" panose="02020603050405020304" pitchFamily="18" charset="0"/>
                <a:ea typeface="DengXian" panose="02010600030101010101" pitchFamily="2" charset="-122"/>
                <a:cs typeface="Times New Roman" panose="02020603050405020304" pitchFamily="18" charset="0"/>
              </a:rPr>
              <a:t> </a:t>
            </a:r>
            <a:r>
              <a:rPr lang="en-GB" sz="1400" b="0" dirty="0"/>
              <a:t>“</a:t>
            </a:r>
            <a:r>
              <a:rPr lang="en-US" sz="1400" b="0" dirty="0"/>
              <a:t>Working document towards a preliminary draft revision of Recommendation ITU-R M.1450-5 - Characteristics of broadband radio local area networks</a:t>
            </a:r>
            <a:r>
              <a:rPr lang="en-GB" sz="1400" b="0" dirty="0"/>
              <a:t>” </a:t>
            </a:r>
          </a:p>
          <a:p>
            <a:pPr marL="457200" lvl="1">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sz="14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Annex 16</a:t>
            </a:r>
            <a:r>
              <a:rPr lang="en-GB" sz="1400" b="1" dirty="0">
                <a:solidFill>
                  <a:srgbClr val="0000CC"/>
                </a:solidFill>
                <a:latin typeface="Times New Roman" panose="02020603050405020304" pitchFamily="18" charset="0"/>
                <a:ea typeface="Times New Roman" panose="02020603050405020304" pitchFamily="18" charset="0"/>
              </a:rPr>
              <a:t> </a:t>
            </a:r>
            <a:r>
              <a:rPr lang="en-GB" sz="1400" b="1" dirty="0">
                <a:latin typeface="Times New Roman" panose="02020603050405020304" pitchFamily="18" charset="0"/>
                <a:ea typeface="Times New Roman" panose="02020603050405020304" pitchFamily="18" charset="0"/>
              </a:rPr>
              <a:t>to </a:t>
            </a:r>
            <a:r>
              <a:rPr lang="en-GB" sz="14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Doc. 5A/597</a:t>
            </a:r>
            <a:r>
              <a:rPr lang="en-GB" sz="1400" dirty="0">
                <a:latin typeface="Times New Roman" panose="02020603050405020304" pitchFamily="18" charset="0"/>
                <a:ea typeface="Times New Roman" panose="02020603050405020304" pitchFamily="18" charset="0"/>
              </a:rPr>
              <a:t> </a:t>
            </a:r>
            <a:r>
              <a:rPr lang="en-GB" sz="1400" b="0" dirty="0"/>
              <a:t>“</a:t>
            </a:r>
            <a:r>
              <a:rPr lang="en-US" sz="1400" dirty="0"/>
              <a:t>Working document towards a preliminary draft revision of Recommendation ITU-R M.1801-2 - Radio interface standards for broadband wireless access systems, including mobile and nomadic applications, in the mobile service</a:t>
            </a:r>
            <a:r>
              <a:rPr lang="en-GB" sz="1400" b="0" dirty="0"/>
              <a:t>”</a:t>
            </a:r>
          </a:p>
          <a:p>
            <a:pPr marL="457200" lvl="1">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sz="1400" b="1" dirty="0">
                <a:solidFill>
                  <a:srgbClr val="0000CC"/>
                </a:solidFill>
                <a:hlinkClick r:id="rId6">
                  <a:extLst>
                    <a:ext uri="{A12FA001-AC4F-418D-AE19-62706E023703}">
                      <ahyp:hlinkClr xmlns:ahyp="http://schemas.microsoft.com/office/drawing/2018/hyperlinkcolor" val="tx"/>
                    </a:ext>
                  </a:extLst>
                </a:hlinkClick>
              </a:rPr>
              <a:t>Annex 17 </a:t>
            </a:r>
            <a:r>
              <a:rPr lang="en-GB" sz="1400" b="1" dirty="0">
                <a:latin typeface="Times New Roman" panose="02020603050405020304" pitchFamily="18" charset="0"/>
                <a:ea typeface="Times New Roman" panose="02020603050405020304" pitchFamily="18" charset="0"/>
              </a:rPr>
              <a:t>to </a:t>
            </a:r>
            <a:r>
              <a:rPr lang="en-GB" sz="14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Doc. 5A/597</a:t>
            </a:r>
            <a:r>
              <a:rPr lang="en-US" sz="1400" dirty="0"/>
              <a:t> </a:t>
            </a:r>
            <a:r>
              <a:rPr lang="en-US" sz="1200" dirty="0"/>
              <a:t>– </a:t>
            </a:r>
            <a:r>
              <a:rPr lang="en-US" sz="1400" dirty="0"/>
              <a:t>“Working document towards a preliminary draft new Report ITU-R M.[bb-</a:t>
            </a:r>
            <a:r>
              <a:rPr lang="en-US" sz="1400" dirty="0" err="1"/>
              <a:t>WAS.freq</a:t>
            </a:r>
            <a:r>
              <a:rPr lang="en-US" sz="1400" dirty="0"/>
              <a:t>] - Frequencies used by systems based on radio interface standards for broadband wireless access”</a:t>
            </a:r>
            <a:endParaRPr lang="en-GB" sz="1200" dirty="0"/>
          </a:p>
          <a:p>
            <a:pPr marL="342900" lvl="2" indent="-342900">
              <a:spcBef>
                <a:spcPts val="300"/>
              </a:spcBef>
              <a:spcAft>
                <a:spcPts val="0"/>
              </a:spcAft>
              <a:buFont typeface="Arial" panose="020B0604020202020204" pitchFamily="34" charset="0"/>
              <a:buChar char="•"/>
              <a:defRPr/>
            </a:pPr>
            <a:r>
              <a:rPr lang="en-US" sz="2000" dirty="0">
                <a:solidFill>
                  <a:schemeClr val="bg1"/>
                </a:solidFill>
              </a:rPr>
              <a:t>ITU AHG has one session during September 2022 Plenary</a:t>
            </a:r>
          </a:p>
          <a:p>
            <a:pPr marL="800100" lvl="3" indent="-342900">
              <a:spcBef>
                <a:spcPts val="300"/>
              </a:spcBef>
              <a:spcAft>
                <a:spcPts val="0"/>
              </a:spcAft>
              <a:buFont typeface="Arial" panose="020B0604020202020204" pitchFamily="34" charset="0"/>
              <a:buChar char="•"/>
              <a:defRPr/>
            </a:pPr>
            <a:r>
              <a:rPr lang="en-US" sz="1800" dirty="0">
                <a:solidFill>
                  <a:schemeClr val="bg1"/>
                </a:solidFill>
              </a:rPr>
              <a:t>Meeting Date/Time: September 15</a:t>
            </a:r>
            <a:r>
              <a:rPr lang="en-US" sz="1800" baseline="30000" dirty="0">
                <a:solidFill>
                  <a:schemeClr val="bg1"/>
                </a:solidFill>
              </a:rPr>
              <a:t>th</a:t>
            </a:r>
            <a:r>
              <a:rPr lang="en-US" sz="1800" dirty="0">
                <a:solidFill>
                  <a:schemeClr val="bg1"/>
                </a:solidFill>
              </a:rPr>
              <a:t>, 22:00 ET</a:t>
            </a:r>
          </a:p>
          <a:p>
            <a:pPr marL="800100" lvl="3" indent="-342900">
              <a:spcBef>
                <a:spcPts val="300"/>
              </a:spcBef>
              <a:spcAft>
                <a:spcPts val="0"/>
              </a:spcAft>
              <a:buFont typeface="Arial" panose="020B0604020202020204" pitchFamily="34" charset="0"/>
              <a:buChar char="•"/>
              <a:defRPr/>
            </a:pPr>
            <a:r>
              <a:rPr lang="en-US" sz="1800" dirty="0">
                <a:solidFill>
                  <a:schemeClr val="bg1"/>
                </a:solidFill>
              </a:rPr>
              <a:t>Agenda: Discuss any possible member contributions on Annexes 15, 16 and 17 above for submission to the WP5A Nov 2022 meeting</a:t>
            </a:r>
          </a:p>
          <a:p>
            <a:pPr marL="342900" lvl="2" indent="-342900">
              <a:spcBef>
                <a:spcPts val="300"/>
              </a:spcBef>
              <a:spcAft>
                <a:spcPts val="0"/>
              </a:spcAft>
              <a:buFont typeface="Arial" panose="020B0604020202020204" pitchFamily="34" charset="0"/>
              <a:buChar char="•"/>
              <a:defRPr/>
            </a:pPr>
            <a:r>
              <a:rPr lang="en-US" sz="2000" dirty="0">
                <a:solidFill>
                  <a:schemeClr val="bg1"/>
                </a:solidFill>
              </a:rPr>
              <a:t>Next Steps</a:t>
            </a:r>
          </a:p>
          <a:p>
            <a:pPr marL="800100" lvl="3" indent="-342900">
              <a:spcBef>
                <a:spcPts val="300"/>
              </a:spcBef>
              <a:spcAft>
                <a:spcPts val="0"/>
              </a:spcAft>
              <a:buFont typeface="Arial" panose="020B0604020202020204" pitchFamily="34" charset="0"/>
              <a:buChar char="•"/>
              <a:defRPr/>
            </a:pPr>
            <a:r>
              <a:rPr lang="en-US" sz="1800" dirty="0"/>
              <a:t>Resolution of contribution and submission of recommendations on Annexes 15, 16 and 17 to 802.11 and 802.18</a:t>
            </a:r>
          </a:p>
          <a:p>
            <a:pPr marL="800100" lvl="3" indent="-342900">
              <a:spcBef>
                <a:spcPts val="300"/>
              </a:spcBef>
              <a:spcAft>
                <a:spcPts val="0"/>
              </a:spcAft>
              <a:buFont typeface="Arial" panose="020B0604020202020204" pitchFamily="34" charset="0"/>
              <a:buChar char="•"/>
              <a:defRPr/>
            </a:pPr>
            <a:r>
              <a:rPr lang="en-US" sz="1800" dirty="0"/>
              <a:t>Working Party 5A Next Meeting Dates: </a:t>
            </a:r>
            <a:r>
              <a:rPr lang="en-US" sz="1800" dirty="0">
                <a:hlinkClick r:id="rId7">
                  <a:extLst>
                    <a:ext uri="{A12FA001-AC4F-418D-AE19-62706E023703}">
                      <ahyp:hlinkClr xmlns:ahyp="http://schemas.microsoft.com/office/drawing/2018/hyperlinkcolor" val="tx"/>
                    </a:ext>
                  </a:extLst>
                </a:hlinkClick>
              </a:rPr>
              <a:t>Monday </a:t>
            </a:r>
            <a:r>
              <a:rPr lang="en-US" sz="1800" dirty="0">
                <a:hlinkClick r:id="rId8">
                  <a:extLst>
                    <a:ext uri="{A12FA001-AC4F-418D-AE19-62706E023703}">
                      <ahyp:hlinkClr xmlns:ahyp="http://schemas.microsoft.com/office/drawing/2018/hyperlinkcolor" val="tx"/>
                    </a:ext>
                  </a:extLst>
                </a:hlinkClick>
              </a:rPr>
              <a:t>2022-11-14 - Friday 2022-11-25</a:t>
            </a:r>
            <a:endParaRPr lang="en-US" sz="1800" dirty="0"/>
          </a:p>
          <a:p>
            <a:pPr marL="800100" lvl="3" indent="-342900">
              <a:spcBef>
                <a:spcPts val="300"/>
              </a:spcBef>
              <a:spcAft>
                <a:spcPts val="0"/>
              </a:spcAft>
              <a:buFont typeface="Arial" panose="020B0604020202020204" pitchFamily="34" charset="0"/>
              <a:buChar char="•"/>
              <a:defRPr/>
            </a:pPr>
            <a:r>
              <a:rPr lang="en-US" sz="1800" dirty="0"/>
              <a:t>Next ITU AHG Meeting: TBD</a:t>
            </a:r>
            <a:endParaRPr lang="en-US" sz="2400" dirty="0">
              <a:solidFill>
                <a:schemeClr val="tx1"/>
              </a:solidFill>
            </a:endParaRPr>
          </a:p>
        </p:txBody>
      </p:sp>
      <p:sp>
        <p:nvSpPr>
          <p:cNvPr id="4" name="Footer Placeholder 3">
            <a:extLst>
              <a:ext uri="{FF2B5EF4-FFF2-40B4-BE49-F238E27FC236}">
                <a16:creationId xmlns:a16="http://schemas.microsoft.com/office/drawing/2014/main" id="{F948CEDA-CBAC-43D5-A1A5-F56FB159CBAF}"/>
              </a:ext>
            </a:extLst>
          </p:cNvPr>
          <p:cNvSpPr>
            <a:spLocks noGrp="1"/>
          </p:cNvSpPr>
          <p:nvPr>
            <p:ph type="ftr" idx="14"/>
          </p:nvPr>
        </p:nvSpPr>
        <p:spPr/>
        <p:txBody>
          <a:bodyPr/>
          <a:lstStyle/>
          <a:p>
            <a:r>
              <a:rPr lang="en-GB"/>
              <a:t>Hassan Yaghoobi, Intel</a:t>
            </a:r>
            <a:endParaRPr lang="en-GB" dirty="0"/>
          </a:p>
        </p:txBody>
      </p:sp>
      <p:sp>
        <p:nvSpPr>
          <p:cNvPr id="5" name="Slide Number Placeholder 4">
            <a:extLst>
              <a:ext uri="{FF2B5EF4-FFF2-40B4-BE49-F238E27FC236}">
                <a16:creationId xmlns:a16="http://schemas.microsoft.com/office/drawing/2014/main" id="{95B9AA5A-103A-43A5-A253-D28C540710D1}"/>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6" name="Date Placeholder 5">
            <a:extLst>
              <a:ext uri="{FF2B5EF4-FFF2-40B4-BE49-F238E27FC236}">
                <a16:creationId xmlns:a16="http://schemas.microsoft.com/office/drawing/2014/main" id="{82748D4E-F9DE-49D0-897E-04CF58C1D9C6}"/>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7419301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905000"/>
            <a:ext cx="7772400" cy="3505200"/>
          </a:xfrm>
        </p:spPr>
        <p:txBody>
          <a:bodyPr/>
          <a:lstStyle/>
          <a:p>
            <a:pPr eaLnBrk="1" hangingPunct="1"/>
            <a:r>
              <a:rPr lang="en-US" altLang="en-US" dirty="0"/>
              <a:t>The latest database is 11-11/0270r63 (September 2022)</a:t>
            </a:r>
          </a:p>
          <a:p>
            <a:pPr eaLnBrk="1" hangingPunct="1"/>
            <a:r>
              <a:rPr lang="en-US" altLang="en-US" dirty="0"/>
              <a:t>Changes since July 2022:</a:t>
            </a:r>
          </a:p>
          <a:p>
            <a:pPr lvl="1" eaLnBrk="1" hangingPunct="1"/>
            <a:r>
              <a:rPr lang="en-US" altLang="en-US" dirty="0" err="1"/>
              <a:t>TGme</a:t>
            </a:r>
            <a:r>
              <a:rPr lang="en-US" altLang="en-US" dirty="0"/>
              <a:t>: Extended Capabilities allocation</a:t>
            </a:r>
          </a:p>
          <a:p>
            <a:pPr lvl="1" eaLnBrk="1" hangingPunct="1"/>
            <a:r>
              <a:rPr lang="en-US" altLang="en-US" dirty="0" err="1"/>
              <a:t>TGbc</a:t>
            </a:r>
            <a:r>
              <a:rPr lang="en-US" altLang="en-US" dirty="0"/>
              <a:t>: MIB object allocations</a:t>
            </a:r>
          </a:p>
          <a:p>
            <a:pPr lvl="1" eaLnBrk="1" hangingPunct="1"/>
            <a:r>
              <a:rPr lang="en-US" altLang="en-US" dirty="0" err="1"/>
              <a:t>TGbd</a:t>
            </a:r>
            <a:r>
              <a:rPr lang="en-US" altLang="en-US" dirty="0"/>
              <a:t>: renamed some </a:t>
            </a:r>
            <a:r>
              <a:rPr lang="en-US" altLang="en-US"/>
              <a:t>MIB objects</a:t>
            </a:r>
            <a:endParaRPr lang="en-US" altLang="en-US" dirty="0"/>
          </a:p>
          <a:p>
            <a:pPr eaLnBrk="1" hangingPunct="1"/>
            <a:r>
              <a:rPr lang="en-US" altLang="en-US" dirty="0"/>
              <a:t>Pending changes:</a:t>
            </a:r>
          </a:p>
        </p:txBody>
      </p:sp>
      <p:sp>
        <p:nvSpPr>
          <p:cNvPr id="2" name="Footer Placeholder 1">
            <a:extLst>
              <a:ext uri="{FF2B5EF4-FFF2-40B4-BE49-F238E27FC236}">
                <a16:creationId xmlns:a16="http://schemas.microsoft.com/office/drawing/2014/main" id="{2BB49AE2-FA79-4625-8535-7AC628CF732B}"/>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02426093-2269-4877-99C2-DD453006B7E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8675C12C-E351-483A-B2AE-C0CA0ACEE01B}"/>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511912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September 2022</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300"/>
              </a:spcBef>
              <a:spcAft>
                <a:spcPts val="0"/>
              </a:spcAft>
              <a:defRPr/>
            </a:pPr>
            <a:r>
              <a:rPr lang="en-US" altLang="en-US" sz="2400" b="1" dirty="0"/>
              <a:t>No teleconferences since July</a:t>
            </a:r>
          </a:p>
          <a:p>
            <a:pPr marL="342900" lvl="2" indent="-342900">
              <a:spcBef>
                <a:spcPts val="1200"/>
              </a:spcBef>
              <a:spcAft>
                <a:spcPts val="1200"/>
              </a:spcAft>
              <a:defRPr/>
            </a:pPr>
            <a:r>
              <a:rPr lang="en-US" altLang="en-US" sz="2400" b="1" dirty="0"/>
              <a:t>Will have one meeting this week: Tuesday 10:30 HAT</a:t>
            </a:r>
          </a:p>
          <a:p>
            <a:pPr marL="342900" lvl="2" indent="-342900">
              <a:spcBef>
                <a:spcPts val="300"/>
              </a:spcBef>
              <a:spcAft>
                <a:spcPts val="0"/>
              </a:spcAft>
              <a:defRPr/>
            </a:pPr>
            <a:r>
              <a:rPr lang="en-US" altLang="en-US" sz="2400" b="1" dirty="0"/>
              <a:t>Agenda is here: </a:t>
            </a:r>
            <a:r>
              <a:rPr lang="en-US" altLang="en-US" sz="2400" b="1" dirty="0">
                <a:hlinkClick r:id="rId3"/>
              </a:rPr>
              <a:t>11-22/1283r0</a:t>
            </a:r>
            <a:r>
              <a:rPr lang="en-US" altLang="en-US" sz="2400" b="1" dirty="0"/>
              <a:t> topics:</a:t>
            </a:r>
          </a:p>
          <a:p>
            <a:pPr marL="342900" lvl="2" indent="-342900">
              <a:spcBef>
                <a:spcPts val="300"/>
              </a:spcBef>
              <a:spcAft>
                <a:spcPts val="0"/>
              </a:spcAft>
              <a:buFontTx/>
              <a:buChar char="-"/>
              <a:defRPr/>
            </a:pPr>
            <a:r>
              <a:rPr lang="en-US" altLang="en-US" sz="2400" b="1" dirty="0"/>
              <a:t>IEEE Std 802 revision project</a:t>
            </a:r>
          </a:p>
          <a:p>
            <a:pPr marL="342900" lvl="2" indent="-342900">
              <a:spcBef>
                <a:spcPts val="300"/>
              </a:spcBef>
              <a:spcAft>
                <a:spcPts val="0"/>
              </a:spcAft>
              <a:buFontTx/>
              <a:buChar char="-"/>
              <a:defRPr/>
            </a:pPr>
            <a:r>
              <a:rPr lang="en-US" altLang="en-US" sz="2400" b="1" dirty="0"/>
              <a:t>Annex G: Discussion of way forward?</a:t>
            </a:r>
          </a:p>
          <a:p>
            <a:pPr marL="342900" lvl="2" indent="-342900">
              <a:spcBef>
                <a:spcPts val="300"/>
              </a:spcBef>
              <a:spcAft>
                <a:spcPts val="0"/>
              </a:spcAft>
              <a:buFontTx/>
              <a:buChar char="-"/>
              <a:defRPr/>
            </a:pPr>
            <a:r>
              <a:rPr lang="en-US" altLang="en-US" sz="2400" b="1" dirty="0"/>
              <a:t>Any other topics (especially from next slide)?</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369E8516-1E4F-49CA-B295-6A0E509C6B22}"/>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0C06D9A4-F12F-42B6-B97E-9EA5FF0E4C0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Date Placeholder 6">
            <a:extLst>
              <a:ext uri="{FF2B5EF4-FFF2-40B4-BE49-F238E27FC236}">
                <a16:creationId xmlns:a16="http://schemas.microsoft.com/office/drawing/2014/main" id="{C270699C-9174-4581-9480-A768863737B9}"/>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8380980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September 2022</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b="1"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76CA12F0-9C1D-450F-B092-60E7DCB27574}"/>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D4F158F7-0244-4256-8B3A-F4FE100A6C6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162AA88F-30A4-4512-AC7C-A334AA12A779}"/>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7489871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1334F9AE-A068-45E7-9970-EB431FF4D139}"/>
              </a:ext>
            </a:extLst>
          </p:cNvPr>
          <p:cNvSpPr>
            <a:spLocks noGrp="1" noChangeArrowheads="1"/>
          </p:cNvSpPr>
          <p:nvPr>
            <p:ph type="title" idx="4294967295"/>
          </p:nvPr>
        </p:nvSpPr>
        <p:spPr>
          <a:xfrm>
            <a:off x="2220913" y="609600"/>
            <a:ext cx="7772400" cy="990600"/>
          </a:xfrm>
        </p:spPr>
        <p:txBody>
          <a:bodyPr vert="horz" wrap="square" lIns="91440" tIns="45720" rIns="91440" bIns="45720" numCol="1" anchor="ctr" anchorCtr="0" compatLnSpc="1">
            <a:prstTxWarp prst="textNoShape">
              <a:avLst/>
            </a:prstTxWarp>
          </a:bodyPr>
          <a:lstStyle/>
          <a:p>
            <a:r>
              <a:rPr lang="en-US" altLang="en-US"/>
              <a:t>The Coex SC will formally meet once</a:t>
            </a:r>
            <a:br>
              <a:rPr lang="en-US" altLang="en-US"/>
            </a:br>
            <a:r>
              <a:rPr lang="en-US" altLang="en-US"/>
              <a:t>(</a:t>
            </a:r>
            <a:r>
              <a:rPr lang="en-AU" altLang="en-US"/>
              <a:t>Wed, 14 Sep 2022 at 4-6 pm) … briefly</a:t>
            </a:r>
            <a:endParaRPr lang="en-US" altLang="en-US"/>
          </a:p>
        </p:txBody>
      </p:sp>
      <p:sp>
        <p:nvSpPr>
          <p:cNvPr id="15366" name="Content Placeholder 2">
            <a:extLst>
              <a:ext uri="{FF2B5EF4-FFF2-40B4-BE49-F238E27FC236}">
                <a16:creationId xmlns:a16="http://schemas.microsoft.com/office/drawing/2014/main" id="{BBAB5B24-353F-4286-B021-3C0AF97D2BFE}"/>
              </a:ext>
            </a:extLst>
          </p:cNvPr>
          <p:cNvSpPr>
            <a:spLocks noGrp="1" noChangeArrowheads="1"/>
          </p:cNvSpPr>
          <p:nvPr>
            <p:ph idx="4294967295"/>
          </p:nvPr>
        </p:nvSpPr>
        <p:spPr>
          <a:xfrm>
            <a:off x="2251076" y="1905000"/>
            <a:ext cx="7783513" cy="4267200"/>
          </a:xfrm>
        </p:spPr>
        <p:txBody>
          <a:bodyPr vert="horz" wrap="square" lIns="91440" tIns="45720" rIns="91440" bIns="45720" numCol="1" anchor="t" anchorCtr="0" compatLnSpc="1">
            <a:prstTxWarp prst="textNoShape">
              <a:avLst/>
            </a:prstTxWarp>
          </a:bodyPr>
          <a:lstStyle/>
          <a:p>
            <a:pPr marL="0" indent="0">
              <a:defRPr/>
            </a:pPr>
            <a:r>
              <a:rPr lang="en-AU" altLang="en-US" dirty="0"/>
              <a:t>The Coex SC agenda (11-22-1305)</a:t>
            </a:r>
            <a:endParaRPr lang="en-AU" dirty="0"/>
          </a:p>
          <a:p>
            <a:pPr>
              <a:defRPr/>
            </a:pPr>
            <a:r>
              <a:rPr lang="en-AU" altLang="en-US" dirty="0"/>
              <a:t>BRAN updates</a:t>
            </a:r>
          </a:p>
          <a:p>
            <a:pPr lvl="1">
              <a:defRPr/>
            </a:pPr>
            <a:r>
              <a:rPr lang="en-AU" altLang="en-US" dirty="0"/>
              <a:t>EN 301 893 (5 GHz) status</a:t>
            </a:r>
          </a:p>
          <a:p>
            <a:pPr lvl="2">
              <a:defRPr/>
            </a:pPr>
            <a:r>
              <a:rPr lang="en-AU" altLang="en-US" dirty="0"/>
              <a:t>… and resulting choices for 802.11be</a:t>
            </a:r>
          </a:p>
          <a:p>
            <a:pPr lvl="1">
              <a:defRPr/>
            </a:pPr>
            <a:r>
              <a:rPr lang="en-AU" altLang="en-US" dirty="0"/>
              <a:t>EN 303 687 (6 GHz) status</a:t>
            </a:r>
          </a:p>
          <a:p>
            <a:pPr lvl="2">
              <a:defRPr/>
            </a:pPr>
            <a:r>
              <a:rPr lang="en-AU" altLang="en-US" dirty="0"/>
              <a:t>… and resulting choices for 802.11ax/be</a:t>
            </a:r>
          </a:p>
          <a:p>
            <a:pPr lvl="2">
              <a:defRPr/>
            </a:pPr>
            <a:r>
              <a:rPr lang="en-AU" altLang="en-US" dirty="0"/>
              <a:t>… with monitoring of NB FH &amp; C2C</a:t>
            </a:r>
          </a:p>
          <a:p>
            <a:pPr>
              <a:defRPr/>
            </a:pPr>
            <a:r>
              <a:rPr lang="en-AU" altLang="en-US" dirty="0"/>
              <a:t>Other updates</a:t>
            </a:r>
          </a:p>
          <a:p>
            <a:pPr lvl="1">
              <a:defRPr/>
            </a:pPr>
            <a:r>
              <a:rPr lang="en-AU" altLang="en-US" dirty="0"/>
              <a:t>Update on LAA/Wi-Fi </a:t>
            </a:r>
            <a:r>
              <a:rPr lang="en-AU" altLang="en-US" dirty="0" err="1"/>
              <a:t>coex</a:t>
            </a:r>
            <a:endParaRPr lang="en-AU" altLang="en-US" dirty="0"/>
          </a:p>
          <a:p>
            <a:pPr lvl="2">
              <a:defRPr/>
            </a:pPr>
            <a:r>
              <a:rPr lang="en-AU" altLang="en-US" dirty="0"/>
              <a:t>… and resulting choices for </a:t>
            </a:r>
            <a:r>
              <a:rPr lang="en-AU" altLang="en-US" dirty="0" err="1"/>
              <a:t>coex</a:t>
            </a:r>
            <a:r>
              <a:rPr lang="en-AU" altLang="en-US" dirty="0"/>
              <a:t> mitigation</a:t>
            </a:r>
          </a:p>
          <a:p>
            <a:pPr lvl="1">
              <a:defRPr/>
            </a:pPr>
            <a:r>
              <a:rPr lang="en-AU" altLang="en-US" dirty="0"/>
              <a:t>Non-updates on SL-U, .15.4ba, 60 </a:t>
            </a:r>
            <a:r>
              <a:rPr lang="en-AU" altLang="en-US" dirty="0" err="1"/>
              <a:t>Ghz</a:t>
            </a:r>
            <a:r>
              <a:rPr lang="en-AU" altLang="en-US" dirty="0"/>
              <a:t>, BT </a:t>
            </a:r>
            <a:r>
              <a:rPr lang="en-AU" altLang="en-US" dirty="0" err="1"/>
              <a:t>coex</a:t>
            </a:r>
            <a:endParaRPr lang="en-AU" altLang="en-US" dirty="0"/>
          </a:p>
          <a:p>
            <a:pPr lvl="1">
              <a:defRPr/>
            </a:pPr>
            <a:r>
              <a:rPr lang="en-AU" altLang="en-US" dirty="0"/>
              <a:t>Update on 6 GHz spectrum issues</a:t>
            </a:r>
          </a:p>
          <a:p>
            <a:pPr marL="457200" lvl="1" indent="0">
              <a:defRPr/>
            </a:pPr>
            <a:endParaRPr lang="en-AU" altLang="en-US" dirty="0"/>
          </a:p>
        </p:txBody>
      </p:sp>
      <p:sp>
        <p:nvSpPr>
          <p:cNvPr id="15367" name="Right Brace 1">
            <a:extLst>
              <a:ext uri="{FF2B5EF4-FFF2-40B4-BE49-F238E27FC236}">
                <a16:creationId xmlns:a16="http://schemas.microsoft.com/office/drawing/2014/main" id="{9F3A9D2E-EEC7-4CEF-BC29-7F4071944FF3}"/>
              </a:ext>
            </a:extLst>
          </p:cNvPr>
          <p:cNvSpPr>
            <a:spLocks/>
          </p:cNvSpPr>
          <p:nvPr/>
        </p:nvSpPr>
        <p:spPr bwMode="auto">
          <a:xfrm>
            <a:off x="7467600" y="3200400"/>
            <a:ext cx="304800" cy="2362200"/>
          </a:xfrm>
          <a:prstGeom prst="rightBrace">
            <a:avLst>
              <a:gd name="adj1" fmla="val 8324"/>
              <a:gd name="adj2"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AU" altLang="en-US"/>
          </a:p>
        </p:txBody>
      </p:sp>
      <p:sp>
        <p:nvSpPr>
          <p:cNvPr id="3" name="Rectangle 2">
            <a:extLst>
              <a:ext uri="{FF2B5EF4-FFF2-40B4-BE49-F238E27FC236}">
                <a16:creationId xmlns:a16="http://schemas.microsoft.com/office/drawing/2014/main" id="{7368DC43-5DDE-47E7-9C36-48AB73F4F4EE}"/>
              </a:ext>
            </a:extLst>
          </p:cNvPr>
          <p:cNvSpPr/>
          <p:nvPr/>
        </p:nvSpPr>
        <p:spPr bwMode="auto">
          <a:xfrm>
            <a:off x="7848600" y="2667000"/>
            <a:ext cx="2590800" cy="28956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a:lstStyle/>
          <a:p>
            <a:pPr>
              <a:defRPr/>
            </a:pPr>
            <a:r>
              <a:rPr lang="en-AU" sz="2000" dirty="0"/>
              <a:t>Plans to develop consensus on answers to various key questions postponed due to Chair’s non-attendance – but will be a “setup” during mid-session plenary for Nov 2022 session</a:t>
            </a:r>
          </a:p>
        </p:txBody>
      </p:sp>
      <p:sp>
        <p:nvSpPr>
          <p:cNvPr id="2" name="Footer Placeholder 1">
            <a:extLst>
              <a:ext uri="{FF2B5EF4-FFF2-40B4-BE49-F238E27FC236}">
                <a16:creationId xmlns:a16="http://schemas.microsoft.com/office/drawing/2014/main" id="{E2A25D5F-28FC-4EF6-93F2-D75A442780B3}"/>
              </a:ext>
            </a:extLst>
          </p:cNvPr>
          <p:cNvSpPr>
            <a:spLocks noGrp="1"/>
          </p:cNvSpPr>
          <p:nvPr>
            <p:ph type="ftr" idx="11"/>
          </p:nvPr>
        </p:nvSpPr>
        <p:spPr/>
        <p:txBody>
          <a:bodyPr/>
          <a:lstStyle/>
          <a:p>
            <a:r>
              <a:rPr lang="en-GB"/>
              <a:t>Andrew Myles, Cisco</a:t>
            </a:r>
          </a:p>
        </p:txBody>
      </p:sp>
      <p:sp>
        <p:nvSpPr>
          <p:cNvPr id="4" name="Slide Number Placeholder 3">
            <a:extLst>
              <a:ext uri="{FF2B5EF4-FFF2-40B4-BE49-F238E27FC236}">
                <a16:creationId xmlns:a16="http://schemas.microsoft.com/office/drawing/2014/main" id="{546FAC8C-33B2-486B-86AC-719FDCF7002C}"/>
              </a:ext>
            </a:extLst>
          </p:cNvPr>
          <p:cNvSpPr>
            <a:spLocks noGrp="1"/>
          </p:cNvSpPr>
          <p:nvPr>
            <p:ph type="sldNum" idx="12"/>
          </p:nvPr>
        </p:nvSpPr>
        <p:spPr/>
        <p:txBody>
          <a:bodyPr/>
          <a:lstStyle/>
          <a:p>
            <a:r>
              <a:rPr lang="en-GB"/>
              <a:t>Slide </a:t>
            </a:r>
            <a:fld id="{F5D8E26B-7BCF-4D25-9C89-0168A6618F18}" type="slidenum">
              <a:rPr lang="en-GB" smtClean="0"/>
              <a:pPr/>
              <a:t>7</a:t>
            </a:fld>
            <a:endParaRPr lang="en-GB"/>
          </a:p>
        </p:txBody>
      </p:sp>
      <p:sp>
        <p:nvSpPr>
          <p:cNvPr id="5" name="Date Placeholder 4">
            <a:extLst>
              <a:ext uri="{FF2B5EF4-FFF2-40B4-BE49-F238E27FC236}">
                <a16:creationId xmlns:a16="http://schemas.microsoft.com/office/drawing/2014/main" id="{DAC64722-6D78-4B2B-A7A5-942A1C72F0A7}"/>
              </a:ext>
            </a:extLst>
          </p:cNvPr>
          <p:cNvSpPr>
            <a:spLocks noGrp="1"/>
          </p:cNvSpPr>
          <p:nvPr>
            <p:ph type="dt" idx="10"/>
          </p:nvPr>
        </p:nvSpPr>
        <p:spPr/>
        <p:txBody>
          <a:bodyPr/>
          <a:lstStyle/>
          <a:p>
            <a:r>
              <a:rPr lang="en-US"/>
              <a:t>September 2022</a:t>
            </a:r>
            <a:endParaRPr lang="en-GB"/>
          </a:p>
        </p:txBody>
      </p:sp>
    </p:spTree>
    <p:extLst>
      <p:ext uri="{BB962C8B-B14F-4D97-AF65-F5344CB8AC3E}">
        <p14:creationId xmlns:p14="http://schemas.microsoft.com/office/powerpoint/2010/main" val="839712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September Snapshot</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buFont typeface="Arial" panose="020B0604020202020204" pitchFamily="34" charset="0"/>
              <a:buChar char="•"/>
            </a:pPr>
            <a:r>
              <a:rPr lang="en-US" altLang="en-US" dirty="0"/>
              <a:t>Not meeting this week</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Will meet in November 2022 to review proposed PAR documents. </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Upcoming Submission deadlines are</a:t>
            </a:r>
          </a:p>
          <a:p>
            <a:pPr lvl="1">
              <a:buFont typeface="Arial" panose="020B0604020202020204" pitchFamily="34" charset="0"/>
              <a:buChar char="•"/>
            </a:pPr>
            <a:r>
              <a:rPr lang="en-US" sz="1800" dirty="0"/>
              <a:t>WG PAR submission to 802 EC:  14 October</a:t>
            </a:r>
            <a:r>
              <a:rPr lang="en-US" sz="1600" b="0" i="0" dirty="0">
                <a:solidFill>
                  <a:srgbClr val="000000"/>
                </a:solidFill>
                <a:effectLst/>
                <a:latin typeface="Times New Roman" panose="02020603050405020304" pitchFamily="18" charset="0"/>
              </a:rPr>
              <a:t> 2022</a:t>
            </a:r>
          </a:p>
          <a:p>
            <a:pPr lvl="1">
              <a:buFont typeface="Arial" panose="020B0604020202020204" pitchFamily="34" charset="0"/>
              <a:buChar char="•"/>
            </a:pPr>
            <a:r>
              <a:rPr lang="en-US" altLang="en-US" sz="1800" dirty="0"/>
              <a:t>WG PAR Submission to </a:t>
            </a:r>
            <a:r>
              <a:rPr lang="en-US" altLang="en-US" sz="1800" dirty="0" err="1"/>
              <a:t>NesCom</a:t>
            </a:r>
            <a:r>
              <a:rPr lang="en-US" altLang="en-US" sz="1800" dirty="0"/>
              <a:t> : </a:t>
            </a:r>
            <a:r>
              <a:rPr lang="en-US" sz="1600" dirty="0"/>
              <a:t>13 October 2022  for 2 </a:t>
            </a:r>
            <a:r>
              <a:rPr lang="en-US" sz="1600"/>
              <a:t>December NesCom</a:t>
            </a:r>
            <a:endParaRPr lang="en-US" sz="1600" dirty="0"/>
          </a:p>
          <a:p>
            <a:pPr lvl="8">
              <a:buFont typeface="Arial" panose="020B0604020202020204" pitchFamily="34" charset="0"/>
              <a:buChar char="•"/>
            </a:pPr>
            <a:r>
              <a:rPr lang="en-US" dirty="0"/>
              <a:t>2 Dec 2022 for the January Continuous Process telecon </a:t>
            </a:r>
            <a:r>
              <a:rPr lang="en-US" dirty="0" err="1"/>
              <a:t>NesCom</a:t>
            </a:r>
            <a:br>
              <a:rPr lang="en-US" altLang="en-US" sz="2400" dirty="0"/>
            </a:br>
            <a:endParaRPr lang="en-US" altLang="en-US" sz="2400" dirty="0"/>
          </a:p>
          <a:p>
            <a:pPr marL="285750" indent="-285750"/>
            <a:endParaRPr lang="en-US"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bwMode="auto">
          <a:xfrm>
            <a:off x="914402" y="304014"/>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2022</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DB2B7F6-210C-0BB4-0C96-8A8845DCFFF2}"/>
              </a:ext>
            </a:extLst>
          </p:cNvPr>
          <p:cNvSpPr>
            <a:spLocks noGrp="1" noChangeArrowheads="1"/>
          </p:cNvSpPr>
          <p:nvPr>
            <p:ph type="title"/>
          </p:nvPr>
        </p:nvSpPr>
        <p:spPr>
          <a:xfrm>
            <a:off x="2209800" y="581026"/>
            <a:ext cx="7772400" cy="561975"/>
          </a:xfrm>
        </p:spPr>
        <p:txBody>
          <a:bodyPr/>
          <a:lstStyle/>
          <a:p>
            <a:pPr eaLnBrk="1" hangingPunct="1"/>
            <a:r>
              <a:rPr lang="en-US" altLang="en-US" dirty="0"/>
              <a:t>802.11 WNG – September 2022</a:t>
            </a:r>
          </a:p>
        </p:txBody>
      </p:sp>
      <p:sp>
        <p:nvSpPr>
          <p:cNvPr id="15363" name="Rectangle 3">
            <a:extLst>
              <a:ext uri="{FF2B5EF4-FFF2-40B4-BE49-F238E27FC236}">
                <a16:creationId xmlns:a16="http://schemas.microsoft.com/office/drawing/2014/main" id="{5808A656-4E20-CB2D-5332-CCC72EC83519}"/>
              </a:ext>
            </a:extLst>
          </p:cNvPr>
          <p:cNvSpPr>
            <a:spLocks noGrp="1" noChangeArrowheads="1"/>
          </p:cNvSpPr>
          <p:nvPr>
            <p:ph idx="1"/>
          </p:nvPr>
        </p:nvSpPr>
        <p:spPr>
          <a:xfrm>
            <a:off x="685800" y="1554163"/>
            <a:ext cx="10515600" cy="4160837"/>
          </a:xfrm>
        </p:spPr>
        <p:txBody>
          <a:bodyPr/>
          <a:lstStyle/>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 </a:t>
            </a:r>
          </a:p>
          <a:p>
            <a:pPr marL="838200" lvl="1" indent="-381000">
              <a:spcBef>
                <a:spcPts val="0"/>
              </a:spcBef>
              <a:defRPr/>
            </a:pPr>
            <a:r>
              <a:rPr lang="en-GB" altLang="en-US" dirty="0"/>
              <a:t>Minutes from July:</a:t>
            </a:r>
          </a:p>
          <a:p>
            <a:pPr marL="1181100" lvl="2" indent="-381000">
              <a:spcBef>
                <a:spcPts val="0"/>
              </a:spcBef>
              <a:defRPr/>
            </a:pPr>
            <a:r>
              <a:rPr lang="en-GB" altLang="en-US" dirty="0">
                <a:hlinkClick r:id="rId3"/>
              </a:rPr>
              <a:t>https://mentor.ieee.org/802.11/dcn/22/11-22-1040-00-0wng-wng-meeting-minutes-2022-july-montreal-meeting.docx</a:t>
            </a:r>
            <a:r>
              <a:rPr lang="en-GB" altLang="en-US" dirty="0"/>
              <a:t> </a:t>
            </a:r>
          </a:p>
          <a:p>
            <a:pPr marL="457200" indent="-457200">
              <a:spcBef>
                <a:spcPts val="0"/>
              </a:spcBef>
              <a:defRPr/>
            </a:pPr>
            <a:r>
              <a:rPr lang="en-GB" altLang="en-US" dirty="0"/>
              <a:t>Presentations</a:t>
            </a:r>
          </a:p>
          <a:p>
            <a:pPr marL="857250" lvl="1" indent="-457200">
              <a:spcBef>
                <a:spcPts val="0"/>
              </a:spcBef>
              <a:defRPr/>
            </a:pPr>
            <a:r>
              <a:rPr lang="en-US" sz="1800" dirty="0"/>
              <a:t>“Thoughts on High Reliability Communications,” </a:t>
            </a:r>
            <a:r>
              <a:rPr lang="en-US" sz="1800" dirty="0" err="1"/>
              <a:t>Aiguo</a:t>
            </a:r>
            <a:r>
              <a:rPr lang="en-US" sz="1800" dirty="0"/>
              <a:t> Yan (</a:t>
            </a:r>
            <a:r>
              <a:rPr lang="en-US" sz="1800" dirty="0" err="1"/>
              <a:t>Zeku</a:t>
            </a:r>
            <a:r>
              <a:rPr lang="en-US" sz="1800" dirty="0"/>
              <a:t>)</a:t>
            </a:r>
          </a:p>
          <a:p>
            <a:pPr marL="857250" lvl="1" indent="-457200">
              <a:spcBef>
                <a:spcPts val="0"/>
              </a:spcBef>
              <a:defRPr/>
            </a:pPr>
            <a:r>
              <a:rPr lang="en-US" sz="1800" dirty="0"/>
              <a:t>“320 MHz Ranging,” Rolf de Vegt (Qualcomm)</a:t>
            </a:r>
          </a:p>
          <a:p>
            <a:pPr marL="857250" lvl="1" indent="-457200">
              <a:spcBef>
                <a:spcPts val="0"/>
              </a:spcBef>
              <a:defRPr/>
            </a:pPr>
            <a:r>
              <a:rPr lang="en-US" sz="1800" dirty="0"/>
              <a:t>Coexistence of Narrowband Frequency Hopping (NB FH) systems and Wi-Fi,” Jeff Bailey (Carleton University)</a:t>
            </a:r>
          </a:p>
          <a:p>
            <a:pPr marL="457200" indent="-457200">
              <a:lnSpc>
                <a:spcPct val="120000"/>
              </a:lnSpc>
              <a:spcBef>
                <a:spcPts val="0"/>
              </a:spcBef>
              <a:defRPr/>
            </a:pPr>
            <a:r>
              <a:rPr lang="en-US" altLang="en-US" dirty="0"/>
              <a:t>Plans for November 2022</a:t>
            </a:r>
          </a:p>
          <a:p>
            <a:pPr marL="857250" lvl="1" indent="-457200" eaLnBrk="1" hangingPunct="1">
              <a:lnSpc>
                <a:spcPct val="120000"/>
              </a:lnSpc>
              <a:spcBef>
                <a:spcPts val="0"/>
              </a:spcBef>
              <a:defRPr/>
            </a:pPr>
            <a:r>
              <a:rPr lang="en-US" altLang="en-US" dirty="0">
                <a:solidFill>
                  <a:srgbClr val="000000"/>
                </a:solidFill>
              </a:rPr>
              <a:t>Chair will make a call for presentations in advance</a:t>
            </a:r>
          </a:p>
          <a:p>
            <a:pPr marL="457200" indent="-457200">
              <a:lnSpc>
                <a:spcPct val="120000"/>
              </a:lnSpc>
              <a:spcBef>
                <a:spcPts val="0"/>
              </a:spcBef>
              <a:defRPr/>
            </a:pPr>
            <a:r>
              <a:rPr lang="en-US" altLang="en-US" dirty="0"/>
              <a:t>Adjourn</a:t>
            </a:r>
          </a:p>
          <a:p>
            <a:pPr marL="0" indent="0" algn="ctr" eaLnBrk="1" hangingPunct="1">
              <a:spcBef>
                <a:spcPts val="0"/>
              </a:spcBef>
              <a:buNone/>
              <a:defRPr/>
            </a:pPr>
            <a:r>
              <a:rPr lang="en-US" altLang="en-US" dirty="0"/>
              <a:t>Current agenda is document 11-22/1564r1</a:t>
            </a:r>
          </a:p>
        </p:txBody>
      </p:sp>
      <p:sp>
        <p:nvSpPr>
          <p:cNvPr id="15367" name="Rectangle 1">
            <a:extLst>
              <a:ext uri="{FF2B5EF4-FFF2-40B4-BE49-F238E27FC236}">
                <a16:creationId xmlns:a16="http://schemas.microsoft.com/office/drawing/2014/main" id="{46466877-483C-4321-9727-BE02BE36AF45}"/>
              </a:ext>
            </a:extLst>
          </p:cNvPr>
          <p:cNvSpPr>
            <a:spLocks noChangeArrowheads="1"/>
          </p:cNvSpPr>
          <p:nvPr/>
        </p:nvSpPr>
        <p:spPr bwMode="auto">
          <a:xfrm>
            <a:off x="1524000" y="1066801"/>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dirty="0">
                <a:solidFill>
                  <a:schemeClr val="tx2"/>
                </a:solidFill>
              </a:rPr>
              <a:t>13 September 2022, 1030-1230 Hawaii Time</a:t>
            </a:r>
          </a:p>
        </p:txBody>
      </p:sp>
      <p:sp>
        <p:nvSpPr>
          <p:cNvPr id="2" name="Footer Placeholder 1">
            <a:extLst>
              <a:ext uri="{FF2B5EF4-FFF2-40B4-BE49-F238E27FC236}">
                <a16:creationId xmlns:a16="http://schemas.microsoft.com/office/drawing/2014/main" id="{6BC81BA2-1D7F-44C4-BAD6-74507234A276}"/>
              </a:ext>
            </a:extLst>
          </p:cNvPr>
          <p:cNvSpPr>
            <a:spLocks noGrp="1"/>
          </p:cNvSpPr>
          <p:nvPr>
            <p:ph type="ftr" idx="14"/>
          </p:nvPr>
        </p:nvSpPr>
        <p:spPr/>
        <p:txBody>
          <a:bodyPr/>
          <a:lstStyle/>
          <a:p>
            <a:r>
              <a:rPr lang="en-GB"/>
              <a:t>Jim Lansford, Qualcomm</a:t>
            </a:r>
            <a:endParaRPr lang="en-GB" dirty="0"/>
          </a:p>
        </p:txBody>
      </p:sp>
      <p:sp>
        <p:nvSpPr>
          <p:cNvPr id="3" name="Slide Number Placeholder 2">
            <a:extLst>
              <a:ext uri="{FF2B5EF4-FFF2-40B4-BE49-F238E27FC236}">
                <a16:creationId xmlns:a16="http://schemas.microsoft.com/office/drawing/2014/main" id="{56138F53-489E-4BCF-BAED-CA72ABAB26B6}"/>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Date Placeholder 3">
            <a:extLst>
              <a:ext uri="{FF2B5EF4-FFF2-40B4-BE49-F238E27FC236}">
                <a16:creationId xmlns:a16="http://schemas.microsoft.com/office/drawing/2014/main" id="{D555C1DA-A8D1-48D3-8600-CBEA892A7B90}"/>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734188075"/>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2.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7768</TotalTime>
  <Words>4457</Words>
  <Application>Microsoft Office PowerPoint</Application>
  <PresentationFormat>Widescreen</PresentationFormat>
  <Paragraphs>731</Paragraphs>
  <Slides>35</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3" baseType="lpstr">
      <vt:lpstr>微软雅黑</vt:lpstr>
      <vt:lpstr>Arial</vt:lpstr>
      <vt:lpstr>Calibri</vt:lpstr>
      <vt:lpstr>Times New Roman</vt:lpstr>
      <vt:lpstr>Verdana</vt:lpstr>
      <vt:lpstr>Wingdings</vt:lpstr>
      <vt:lpstr>Office Theme</vt:lpstr>
      <vt:lpstr>Document</vt:lpstr>
      <vt:lpstr>WG11 Opening Report Snapshot Slides September 2022</vt:lpstr>
      <vt:lpstr>Abstract</vt:lpstr>
      <vt:lpstr>Editors: Agenda for 2022-09-13 meeting</vt:lpstr>
      <vt:lpstr>ANA Status</vt:lpstr>
      <vt:lpstr>ARC (Architecture) – September 2022</vt:lpstr>
      <vt:lpstr>ARC (Architecture) – September 2022</vt:lpstr>
      <vt:lpstr>The Coex SC will formally meet once (Wed, 14 Sep 2022 at 4-6 pm) … briefly</vt:lpstr>
      <vt:lpstr>PAR Review SC – September Snapshot Chair: Jon Rosdahl</vt:lpstr>
      <vt:lpstr>802.11 WNG – September 2022</vt:lpstr>
      <vt:lpstr>IEEE 802 JTC1 SC will meet once on Tue, 13 Sep 2022 @ 1:30-3:30pm ET</vt:lpstr>
      <vt:lpstr>A large number of IEEE 802 submissions are in the PSDO balloting process</vt:lpstr>
      <vt:lpstr>IEEE 802 has 128 standards in or through the PSDO pipeline</vt:lpstr>
      <vt:lpstr>REVme (Maintenance) Summary </vt:lpstr>
      <vt:lpstr>TGaz Next Generation Positioning</vt:lpstr>
      <vt:lpstr>TGaz Next Generation Positioning</vt:lpstr>
      <vt:lpstr>TGaz Next Generation Positioning</vt:lpstr>
      <vt:lpstr>802.11 TGbb</vt:lpstr>
      <vt:lpstr>IEEE 802.11 TGbc Broadcast Services Chair: Marc Emmelmann</vt:lpstr>
      <vt:lpstr>IEEE 802.11 TGbc Broadcast Services Chair: Marc Emmelmann</vt:lpstr>
      <vt:lpstr>IEEE 802.11 TGbc Broadcast Services Chair: Marc Emmelmann</vt:lpstr>
      <vt:lpstr>TGbd for Sep 2022 IEEE 802.11 Interim</vt:lpstr>
      <vt:lpstr>IEEE 802.11 TGbd Sessions in Sep Interim Week</vt:lpstr>
      <vt:lpstr>IEEE 802.11 TGbd Timeline</vt:lpstr>
      <vt:lpstr>TGbe (Extremely High Throughput)</vt:lpstr>
      <vt:lpstr>TGbe September F2F Schedule</vt:lpstr>
      <vt:lpstr>TGbf (WLAN Sensing)– September 2022</vt:lpstr>
      <vt:lpstr>TGbf Timeline (Updated)</vt:lpstr>
      <vt:lpstr>PowerPoint Presentation</vt:lpstr>
      <vt:lpstr>TGbh (Random and Changing MAC Addresses) – Sept 2022</vt:lpstr>
      <vt:lpstr>IEEE 802.11 TGbi – September 2022</vt:lpstr>
      <vt:lpstr>UHR SG – Ultra High Reliability</vt:lpstr>
      <vt:lpstr>IEEE 802.11 AIML TIG – September 2022 Artificial Intelligence and Machine Learning </vt:lpstr>
      <vt:lpstr>Snapshot of AMP for Sep 2022 IEEE 802.11 Interim</vt:lpstr>
      <vt:lpstr>Snapshot of AMP for Sep 2022 IEEE 802.11 Interim</vt:lpstr>
      <vt:lpstr>802.11 ITU Liaison Ad Hoc (ITU AHG) – September 2022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196</cp:revision>
  <cp:lastPrinted>1601-01-01T00:00:00Z</cp:lastPrinted>
  <dcterms:created xsi:type="dcterms:W3CDTF">2018-05-02T19:26:26Z</dcterms:created>
  <dcterms:modified xsi:type="dcterms:W3CDTF">2022-09-12T05:31:08Z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