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69" r:id="rId2"/>
    <p:sldId id="272" r:id="rId3"/>
    <p:sldId id="315" r:id="rId4"/>
    <p:sldId id="2366" r:id="rId5"/>
    <p:sldId id="328" r:id="rId6"/>
    <p:sldId id="267" r:id="rId7"/>
    <p:sldId id="260" r:id="rId8"/>
    <p:sldId id="261" r:id="rId9"/>
    <p:sldId id="262" r:id="rId10"/>
    <p:sldId id="263" r:id="rId11"/>
    <p:sldId id="283" r:id="rId12"/>
    <p:sldId id="284" r:id="rId13"/>
    <p:sldId id="287" r:id="rId14"/>
    <p:sldId id="288" r:id="rId15"/>
    <p:sldId id="289" r:id="rId16"/>
    <p:sldId id="361" r:id="rId17"/>
    <p:sldId id="367" r:id="rId18"/>
    <p:sldId id="363" r:id="rId19"/>
    <p:sldId id="373" r:id="rId20"/>
    <p:sldId id="2367" r:id="rId21"/>
    <p:sldId id="360" r:id="rId2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Hamilton, Mar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384" autoAdjust="0"/>
    <p:restoredTop sz="98505" autoAdjust="0"/>
  </p:normalViewPr>
  <p:slideViewPr>
    <p:cSldViewPr>
      <p:cViewPr varScale="1">
        <p:scale>
          <a:sx n="134" d="100"/>
          <a:sy n="134" d="100"/>
        </p:scale>
        <p:origin x="426" y="126"/>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p:cViewPr varScale="1">
        <p:scale>
          <a:sx n="58" d="100"/>
          <a:sy n="58" d="100"/>
        </p:scale>
        <p:origin x="1332"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dirty="0"/>
              <a:t>Page </a:t>
            </a:r>
            <a:fld id="{10B05505-DE9A-4AC7-A6A3-ED730399AA6C}" type="slidenum">
              <a:rPr lang="en-US" altLang="en-US"/>
              <a:pPr>
                <a:defRPr/>
              </a:pPr>
              <a:t>‹#›</a:t>
            </a:fld>
            <a:endParaRPr lang="en-US" altLang="en-US" dirty="0"/>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dirty="0"/>
              <a:t>Page </a:t>
            </a:r>
            <a:fld id="{3A7FECFB-0B9F-42CC-9CB1-ECDE5E0B8DCF}" type="slidenum">
              <a:rPr lang="en-US" altLang="en-US"/>
              <a:pPr>
                <a:defRPr/>
              </a:pPr>
              <a:t>‹#›</a:t>
            </a:fld>
            <a:endParaRPr lang="en-US" altLang="en-US" dirty="0"/>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399E07E9-C59C-4A08-BC99-C5CF3A83BF24}" type="slidenum">
              <a:rPr lang="en-US" altLang="en-US" smtClean="0"/>
              <a:pPr>
                <a:spcBef>
                  <a:spcPct val="0"/>
                </a:spcBef>
              </a:pPr>
              <a:t>1</a:t>
            </a:fld>
            <a:endParaRPr lang="en-US" altLang="en-US" dirty="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19</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3068764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20</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2984538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9366153-B9B8-4CE2-AE11-2A3E0E8D7D37}" type="slidenum">
              <a:rPr lang="en-US" altLang="en-US" smtClean="0"/>
              <a:pPr>
                <a:spcBef>
                  <a:spcPct val="0"/>
                </a:spcBef>
              </a:pPr>
              <a:t>2</a:t>
            </a:fld>
            <a:endParaRPr lang="en-US" altLang="en-US" dirty="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713BD313-5621-4364-BCE5-083777808051}" type="slidenum">
              <a:rPr lang="en-US" altLang="en-US" smtClean="0"/>
              <a:pPr>
                <a:spcBef>
                  <a:spcPct val="0"/>
                </a:spcBef>
              </a:pPr>
              <a:t>3</a:t>
            </a:fld>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91FF941E-7F59-41A6-BE87-2E9CFC46BF89}" type="slidenum">
              <a:rPr lang="en-US" altLang="en-US" smtClean="0"/>
              <a:pPr>
                <a:spcBef>
                  <a:spcPct val="0"/>
                </a:spcBef>
              </a:pPr>
              <a:t>5</a:t>
            </a:fld>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16</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033930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17</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180416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18</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4343476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A5E6FCC0-65DE-4E5B-9B99-F63A027066A9}" type="slidenum">
              <a:rPr lang="en-US" altLang="en-US"/>
              <a:pPr>
                <a:defRPr/>
              </a:pPr>
              <a:t>‹#›</a:t>
            </a:fld>
            <a:endParaRPr lang="en-US" altLang="en-US" dirty="0"/>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9121D33C-56E8-4214-A79E-6A77218AABD8}" type="slidenum">
              <a:rPr lang="en-US" altLang="en-US"/>
              <a:pPr>
                <a:defRPr/>
              </a:pPr>
              <a:t>‹#›</a:t>
            </a:fld>
            <a:endParaRPr lang="en-US" altLang="en-US" dirty="0"/>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7ED1D26F-38D5-48DA-A46A-2F15EE610592}" type="slidenum">
              <a:rPr lang="en-US" altLang="en-US"/>
              <a:pPr>
                <a:defRPr/>
              </a:pPr>
              <a:t>‹#›</a:t>
            </a:fld>
            <a:endParaRPr lang="en-US" altLang="en-US" dirty="0"/>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FA0271B8-AD49-43D9-840E-60973D554535}" type="slidenum">
              <a:rPr lang="en-US" altLang="en-US"/>
              <a:pPr>
                <a:defRPr/>
              </a:pPr>
              <a:t>‹#›</a:t>
            </a:fld>
            <a:endParaRPr lang="en-US" altLang="en-US" dirty="0"/>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67A2F1DC-ED76-4084-83A0-DDFC6477A0E1}" type="slidenum">
              <a:rPr lang="en-US" altLang="en-US"/>
              <a:pPr>
                <a:defRPr/>
              </a:pPr>
              <a:t>‹#›</a:t>
            </a:fld>
            <a:endParaRPr lang="en-US" altLang="en-US" dirty="0"/>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B643AF0-3F47-4E90-97B4-48AB897F943A}" type="slidenum">
              <a:rPr lang="en-US" altLang="en-US"/>
              <a:pPr>
                <a:defRPr/>
              </a:pPr>
              <a:t>‹#›</a:t>
            </a:fld>
            <a:endParaRPr lang="en-US" altLang="en-US" dirty="0"/>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2E1E8502-BD9A-4B40-8E70-37E5EB2A7797}" type="slidenum">
              <a:rPr lang="en-US" altLang="en-US"/>
              <a:pPr>
                <a:defRPr/>
              </a:pPr>
              <a:t>‹#›</a:t>
            </a:fld>
            <a:endParaRPr lang="en-US" altLang="en-US" dirty="0"/>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3C733E5-256C-43C9-90B7-08C86BDACB9B}" type="slidenum">
              <a:rPr lang="en-US" altLang="en-US"/>
              <a:pPr>
                <a:defRPr/>
              </a:pPr>
              <a:t>‹#›</a:t>
            </a:fld>
            <a:endParaRPr lang="en-US" altLang="en-US" dirty="0"/>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004D3B8-2803-48B6-808D-C8C7AC16D9FB}" type="slidenum">
              <a:rPr lang="en-US" altLang="en-US"/>
              <a:pPr>
                <a:defRPr/>
              </a:pPr>
              <a:t>‹#›</a:t>
            </a:fld>
            <a:endParaRPr lang="en-US" altLang="en-US" dirty="0"/>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A7509DE-EC26-4BA7-8EF7-6BA2E22E6E31}" type="slidenum">
              <a:rPr lang="en-US" altLang="en-US"/>
              <a:pPr>
                <a:defRPr/>
              </a:pPr>
              <a:t>‹#›</a:t>
            </a:fld>
            <a:endParaRPr lang="en-US" altLang="en-US" dirty="0"/>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DA74B62C-C6FC-4CCA-AF72-DD4542866AC4}" type="slidenum">
              <a:rPr lang="en-US" altLang="en-US"/>
              <a:pPr>
                <a:defRPr/>
              </a:pPr>
              <a:t>‹#›</a:t>
            </a:fld>
            <a:endParaRPr lang="en-US" altLang="en-US" dirty="0"/>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September 2022</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47069"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802.11-22/1283r0</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7"/>
          <p:cNvSpPr>
            <a:spLocks noChangeArrowheads="1"/>
          </p:cNvSpPr>
          <p:nvPr userDrawn="1"/>
        </p:nvSpPr>
        <p:spPr bwMode="auto">
          <a:xfrm>
            <a:off x="5747714" y="6476484"/>
            <a:ext cx="285494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Ruckus/CommScope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9/11-19-0106-00-000m-sta-and-ap.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2/11-22-1127-00-0arc-arc-sc-mixed-mode-minutes-july-2022-plenary.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2/11-22-0705-01-0000-ieee-std-802-nendica-discussion-update.ppt"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mentor.ieee.org/802.11/dcn/20/11-20-0174-00-0arc-epd-and-lpd-terminology-misalignment-in-ieee-std-802-1-and-802-11.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1/11-21-1797-02-0arc-proposal-for-new-annex-g-frame-exchange-sequence-descriptions.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s://mentor.ieee.org/802.11/dcn/22/11-22-0101-00-0arc-the-need-for-frame-exchange-sequences.pptx"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web.cvent.com/event/ae5c1e5a-6074-492a-9cd7-16b5ddc15864/summary"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ARC-SC-agenda-September-2022</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2022-09-10</a:t>
            </a:r>
          </a:p>
        </p:txBody>
      </p:sp>
      <p:graphicFrame>
        <p:nvGraphicFramePr>
          <p:cNvPr id="15364" name="Object 11"/>
          <p:cNvGraphicFramePr>
            <a:graphicFrameLocks noChangeAspect="1"/>
          </p:cNvGraphicFramePr>
          <p:nvPr>
            <p:extLst>
              <p:ext uri="{D42A27DB-BD31-4B8C-83A1-F6EECF244321}">
                <p14:modId xmlns:p14="http://schemas.microsoft.com/office/powerpoint/2010/main" val="1200794606"/>
              </p:ext>
            </p:extLst>
          </p:nvPr>
        </p:nvGraphicFramePr>
        <p:xfrm>
          <a:off x="525463" y="2305050"/>
          <a:ext cx="7899400" cy="2879725"/>
        </p:xfrm>
        <a:graphic>
          <a:graphicData uri="http://schemas.openxmlformats.org/presentationml/2006/ole">
            <mc:AlternateContent xmlns:mc="http://schemas.openxmlformats.org/markup-compatibility/2006">
              <mc:Choice xmlns:v="urn:schemas-microsoft-com:vml" Requires="v">
                <p:oleObj spid="_x0000_s1075" name="Document" r:id="rId4" imgW="8619847" imgH="3137708" progId="Word.Document.8">
                  <p:embed/>
                </p:oleObj>
              </mc:Choice>
              <mc:Fallback>
                <p:oleObj name="Document" r:id="rId4" imgW="8619847" imgH="3137708" progId="Word.Document.8">
                  <p:embed/>
                  <p:pic>
                    <p:nvPicPr>
                      <p:cNvPr id="0" name="Object 11"/>
                      <p:cNvPicPr>
                        <a:picLocks noChangeAspect="1" noChangeArrowheads="1"/>
                      </p:cNvPicPr>
                      <p:nvPr/>
                    </p:nvPicPr>
                    <p:blipFill>
                      <a:blip r:embed="rId5"/>
                      <a:srcRect/>
                      <a:stretch>
                        <a:fillRect/>
                      </a:stretch>
                    </p:blipFill>
                    <p:spPr bwMode="auto">
                      <a:xfrm>
                        <a:off x="525463" y="2305050"/>
                        <a:ext cx="7899400" cy="2879725"/>
                      </a:xfrm>
                      <a:prstGeom prst="rect">
                        <a:avLst/>
                      </a:prstGeom>
                      <a:noFill/>
                      <a:ln>
                        <a:noFill/>
                      </a:ln>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dirty="0"/>
              <a:t>Authors:</a:t>
            </a:r>
            <a:endParaRPr lang="en-US" altLang="en-US" sz="2000" b="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Bylaws</a:t>
            </a:r>
            <a:r>
              <a:rPr lang="en-US" altLang="en-US" sz="1500" b="1" dirty="0">
                <a:latin typeface="Calibri" panose="020F0502020204030204" pitchFamily="34" charset="0"/>
                <a:cs typeface="Calibri" panose="020F0502020204030204" pitchFamily="34" charset="0"/>
              </a:rPr>
              <a:t> </a:t>
            </a:r>
            <a:br>
              <a:rPr lang="en-US" altLang="en-US" sz="1500" b="1" dirty="0">
                <a:latin typeface="Calibri" panose="020F0502020204030204" pitchFamily="34" charset="0"/>
                <a:cs typeface="Calibri" panose="020F0502020204030204" pitchFamily="34" charset="0"/>
              </a:rPr>
            </a:br>
            <a:r>
              <a:rPr lang="en-US" altLang="en-US" sz="1200" b="1" dirty="0">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Operations Manual</a:t>
            </a:r>
            <a:r>
              <a:rPr lang="en-US" altLang="en-US" sz="1500" b="1" dirty="0">
                <a:latin typeface="Calibri" panose="020F0502020204030204" pitchFamily="34" charset="0"/>
                <a:cs typeface="Calibri" panose="020F0502020204030204" pitchFamily="34" charset="0"/>
              </a:rPr>
              <a:t> </a:t>
            </a:r>
            <a:r>
              <a:rPr lang="en-US" altLang="en-US" sz="1200" b="1" dirty="0">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400" b="1" dirty="0">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2400" b="1" dirty="0">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11267" name="Rectangle 3"/>
          <p:cNvSpPr>
            <a:spLocks noChangeArrowheads="1"/>
          </p:cNvSpPr>
          <p:nvPr/>
        </p:nvSpPr>
        <p:spPr bwMode="auto">
          <a:xfrm>
            <a:off x="1543050" y="1314450"/>
            <a:ext cx="61722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1800" b="1" u="sng">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buFont typeface="Arial" panose="020B0604020202020204" pitchFamily="34" charset="0"/>
              <a:buChar char="•"/>
            </a:pPr>
            <a:r>
              <a:rPr lang="en-US" altLang="en-US" sz="1600"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86545"/>
            <a:ext cx="7770813" cy="3084910"/>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400" dirty="0">
                <a:hlinkClick r:id="rId2"/>
              </a:rPr>
              <a:t>https://standards.ieee.org/about/policies/bylaws/sect6-7.html#7</a:t>
            </a:r>
            <a:br>
              <a:rPr lang="en-US" sz="1400" dirty="0"/>
            </a:br>
            <a:r>
              <a:rPr lang="en-US" sz="1200" dirty="0"/>
              <a:t>	Clause 6.1 of the IEEE SA Standards Board Operations Manual</a:t>
            </a:r>
            <a:br>
              <a:rPr lang="en-US" sz="1200" dirty="0"/>
            </a:br>
            <a:r>
              <a:rPr lang="en-US" sz="1200" dirty="0"/>
              <a:t>	</a:t>
            </a: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400" dirty="0">
                <a:hlinkClick r:id="rId5"/>
              </a:rPr>
              <a:t>http://standards.ieee.org/faqs/copyrights.html/</a:t>
            </a:r>
            <a:endParaRPr lang="en-US" sz="14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endParaRPr lang="en-US" altLang="en-US" sz="1100"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 behavior in IEEE-SA activities is guided</a:t>
            </a:r>
            <a:br>
              <a:rPr lang="en-US" sz="2400" dirty="0"/>
            </a:br>
            <a:r>
              <a:rPr lang="en-US" sz="2400"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350" dirty="0">
                <a:hlinkClick r:id="rId2"/>
              </a:rPr>
              <a:t>IEEE Code of Ethics</a:t>
            </a:r>
            <a:endParaRPr lang="en-US" sz="1350" dirty="0"/>
          </a:p>
          <a:p>
            <a:pPr lvl="1">
              <a:buFont typeface="Arial" panose="020B0604020202020204" pitchFamily="34" charset="0"/>
              <a:buChar char="•"/>
            </a:pPr>
            <a:r>
              <a:rPr lang="en-US" sz="1350" dirty="0">
                <a:hlinkClick r:id="rId3"/>
              </a:rPr>
              <a:t>IEEE Code of Conduct</a:t>
            </a:r>
            <a:endParaRPr lang="en-US" sz="135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350" i="1" dirty="0"/>
              <a:t>Uphold the highest standards of integrity, responsible behavior, and ethical and professional conduct</a:t>
            </a:r>
          </a:p>
          <a:p>
            <a:pPr lvl="1">
              <a:buFont typeface="Arial" panose="020B0604020202020204" pitchFamily="34" charset="0"/>
              <a:buChar char="•"/>
            </a:pPr>
            <a:r>
              <a:rPr lang="en-US" sz="1350" i="1" dirty="0"/>
              <a:t>Treat people fairly and with respect, to not engage in harassment, discrimination, or retaliation, and to protect people's privacy.</a:t>
            </a:r>
          </a:p>
          <a:p>
            <a:pPr lvl="1">
              <a:buFont typeface="Arial" panose="020B0604020202020204" pitchFamily="34" charset="0"/>
              <a:buChar char="•"/>
            </a:pPr>
            <a:r>
              <a:rPr lang="en-US" sz="135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350" dirty="0">
                <a:hlinkClick r:id="rId4"/>
              </a:rPr>
              <a:t>http://www.ieee.org/about/corporate/governance</a:t>
            </a:r>
            <a:endParaRPr lang="en-US" sz="1350"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Participants in the IEEE-SA “individual process” shall</a:t>
            </a:r>
            <a:br>
              <a:rPr lang="en-US" sz="2400" dirty="0"/>
            </a:br>
            <a:r>
              <a:rPr lang="en-US" sz="2400"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500" dirty="0"/>
              <a:t>The </a:t>
            </a:r>
            <a:r>
              <a:rPr lang="en-US" sz="1500" dirty="0">
                <a:hlinkClick r:id="rId2"/>
              </a:rPr>
              <a:t>IEEE-SA Standards Board Bylaws </a:t>
            </a:r>
            <a:r>
              <a:rPr lang="en-US" sz="1500" dirty="0"/>
              <a:t>require that “participants in the IEEE standards development individual process shall act based on their qualifications and experience”</a:t>
            </a:r>
          </a:p>
          <a:p>
            <a:pPr>
              <a:buFont typeface="Arial" panose="020B0604020202020204" pitchFamily="34" charset="0"/>
              <a:buChar char="•"/>
            </a:pPr>
            <a:r>
              <a:rPr lang="en-US" sz="1500" dirty="0"/>
              <a:t>This means participants:</a:t>
            </a:r>
          </a:p>
          <a:p>
            <a:pPr lvl="1">
              <a:buFont typeface="Arial" panose="020B0604020202020204" pitchFamily="34" charset="0"/>
              <a:buChar char="•"/>
            </a:pPr>
            <a:r>
              <a:rPr lang="en-US" sz="1350" b="1" dirty="0">
                <a:solidFill>
                  <a:srgbClr val="00B050"/>
                </a:solidFill>
              </a:rPr>
              <a:t>Shall act &amp; vote </a:t>
            </a:r>
            <a:r>
              <a:rPr lang="en-US" sz="1350" dirty="0"/>
              <a:t>based on their personal &amp; independent opinions derived from their expertise, knowledge, and qualifications</a:t>
            </a:r>
          </a:p>
          <a:p>
            <a:pPr lvl="1">
              <a:buFont typeface="Arial" panose="020B0604020202020204" pitchFamily="34" charset="0"/>
              <a:buChar char="•"/>
            </a:pPr>
            <a:r>
              <a:rPr lang="en-US" sz="1350" b="1" dirty="0">
                <a:solidFill>
                  <a:srgbClr val="FF0000"/>
                </a:solidFill>
              </a:rPr>
              <a:t>Shall not act or vote </a:t>
            </a:r>
            <a:r>
              <a:rPr lang="en-US" sz="135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350" b="1" dirty="0">
                <a:solidFill>
                  <a:srgbClr val="FF0000"/>
                </a:solidFill>
              </a:rPr>
              <a:t>Shall not direct </a:t>
            </a:r>
            <a:r>
              <a:rPr lang="en-US" sz="135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1500" dirty="0"/>
              <a:t>By participating in standards activities using the “</a:t>
            </a:r>
            <a:r>
              <a:rPr lang="en-US" sz="1500" i="1" dirty="0"/>
              <a:t>individual process</a:t>
            </a:r>
            <a:r>
              <a:rPr lang="en-US" sz="1500" dirty="0"/>
              <a:t>”, you are deemed to accept these requirements; if you are unable to satisfy these requirements then you shall immediately cease any participation</a:t>
            </a:r>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IEEE-SA standards activities shall allow the fair &amp;</a:t>
            </a:r>
            <a:br>
              <a:rPr lang="en-US" sz="2400" dirty="0"/>
            </a:br>
            <a:r>
              <a:rPr lang="en-US" sz="2400"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(clause 5.2.1.3) specifies that “</a:t>
            </a:r>
            <a:r>
              <a:rPr lang="en-US" sz="2000" i="1" dirty="0"/>
              <a:t>the standards development process shall not be dominated by any single interest category, individual, or organization</a:t>
            </a:r>
            <a:r>
              <a:rPr lang="en-US" sz="2000" dirty="0"/>
              <a:t>”</a:t>
            </a:r>
          </a:p>
          <a:p>
            <a:pPr lvl="1">
              <a:buFont typeface="Arial" panose="020B0604020202020204" pitchFamily="34" charset="0"/>
              <a:buChar char="•"/>
            </a:pPr>
            <a:r>
              <a:rPr lang="en-US" sz="1200" dirty="0"/>
              <a:t>This means no participant may exercise “</a:t>
            </a:r>
            <a:r>
              <a:rPr lang="en-US" sz="1200" i="1" dirty="0"/>
              <a:t>authority, leadership, or influence by reason of superior leverage, strength, or representation to the exclusion of fair and equitable consideration of other viewpoints</a:t>
            </a:r>
            <a:r>
              <a:rPr lang="en-US" sz="1200" dirty="0"/>
              <a:t>” or “</a:t>
            </a:r>
            <a:r>
              <a:rPr lang="en-US" sz="1200" i="1" dirty="0"/>
              <a:t>to hinder the progress of the standards development activity</a:t>
            </a:r>
            <a:r>
              <a:rPr lang="en-US" sz="1200" dirty="0"/>
              <a:t>”</a:t>
            </a:r>
          </a:p>
          <a:p>
            <a:pPr>
              <a:buFont typeface="Arial" panose="020B0604020202020204" pitchFamily="34" charset="0"/>
              <a:buChar char="•"/>
            </a:pPr>
            <a:r>
              <a:rPr lang="en-US" sz="2000" dirty="0"/>
              <a:t>This rule applies equally to those participating in a standards development project and to that project’s leadership group</a:t>
            </a:r>
          </a:p>
          <a:p>
            <a:pPr>
              <a:buFont typeface="Arial" panose="020B0604020202020204" pitchFamily="34" charset="0"/>
              <a:buChar char="•"/>
            </a:pPr>
            <a:r>
              <a:rPr lang="en-US" sz="2000"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13 Sept 2022, 10:30 ET</a:t>
            </a:r>
          </a:p>
        </p:txBody>
      </p:sp>
      <p:sp>
        <p:nvSpPr>
          <p:cNvPr id="11267" name="Rectangle 3"/>
          <p:cNvSpPr>
            <a:spLocks noGrp="1" noChangeArrowheads="1"/>
          </p:cNvSpPr>
          <p:nvPr>
            <p:ph idx="1"/>
          </p:nvPr>
        </p:nvSpPr>
        <p:spPr>
          <a:xfrm>
            <a:off x="342900" y="1371600"/>
            <a:ext cx="8458200" cy="5143500"/>
          </a:xfrm>
        </p:spPr>
        <p:txBody>
          <a:bodyPr/>
          <a:lstStyle/>
          <a:p>
            <a:pPr eaLnBrk="1" hangingPunct="1">
              <a:lnSpc>
                <a:spcPct val="90000"/>
              </a:lnSpc>
              <a:spcBef>
                <a:spcPts val="300"/>
              </a:spcBef>
              <a:spcAft>
                <a:spcPts val="600"/>
              </a:spcAft>
              <a:defRPr/>
            </a:pPr>
            <a:r>
              <a:rPr lang="en-US" sz="2800" dirty="0">
                <a:solidFill>
                  <a:srgbClr val="000000"/>
                </a:solidFill>
              </a:rPr>
              <a:t>Reminder: This is the only meeting slot this week</a:t>
            </a:r>
          </a:p>
          <a:p>
            <a:pPr eaLnBrk="1" hangingPunct="1">
              <a:lnSpc>
                <a:spcPct val="90000"/>
              </a:lnSpc>
              <a:spcBef>
                <a:spcPts val="300"/>
              </a:spcBef>
              <a:spcAft>
                <a:spcPts val="600"/>
              </a:spcAft>
              <a:defRPr/>
            </a:pPr>
            <a:r>
              <a:rPr lang="en-US" sz="2800" dirty="0">
                <a:solidFill>
                  <a:srgbClr val="000000"/>
                </a:solidFill>
              </a:rPr>
              <a:t>Attendance, noises/recording, meeting protocol reminders</a:t>
            </a:r>
          </a:p>
          <a:p>
            <a:pPr eaLnBrk="1" hangingPunct="1">
              <a:lnSpc>
                <a:spcPct val="90000"/>
              </a:lnSpc>
              <a:spcBef>
                <a:spcPts val="300"/>
              </a:spcBef>
              <a:spcAft>
                <a:spcPts val="600"/>
              </a:spcAft>
              <a:defRPr/>
            </a:pPr>
            <a:r>
              <a:rPr lang="en-US" sz="2800" dirty="0">
                <a:solidFill>
                  <a:srgbClr val="000000"/>
                </a:solidFill>
              </a:rPr>
              <a:t>Policies, duty to inform, participation rules</a:t>
            </a:r>
          </a:p>
          <a:p>
            <a:pPr eaLnBrk="1" hangingPunct="1">
              <a:lnSpc>
                <a:spcPct val="90000"/>
              </a:lnSpc>
              <a:spcBef>
                <a:spcPts val="300"/>
              </a:spcBef>
              <a:spcAft>
                <a:spcPts val="600"/>
              </a:spcAft>
              <a:defRPr/>
            </a:pPr>
            <a:r>
              <a:rPr lang="en-US" sz="2800" dirty="0">
                <a:solidFill>
                  <a:srgbClr val="000000"/>
                </a:solidFill>
              </a:rPr>
              <a:t>Approve meeting minutes (slide 18)</a:t>
            </a:r>
          </a:p>
          <a:p>
            <a:pPr eaLnBrk="1" hangingPunct="1">
              <a:lnSpc>
                <a:spcPct val="90000"/>
              </a:lnSpc>
              <a:spcBef>
                <a:spcPts val="300"/>
              </a:spcBef>
              <a:spcAft>
                <a:spcPts val="600"/>
              </a:spcAft>
              <a:defRPr/>
            </a:pPr>
            <a:r>
              <a:rPr lang="en-US" sz="2800" dirty="0">
                <a:solidFill>
                  <a:srgbClr val="000000"/>
                </a:solidFill>
              </a:rPr>
              <a:t>Contribution/discussion topics:</a:t>
            </a:r>
          </a:p>
          <a:p>
            <a:pPr lvl="1" eaLnBrk="1" hangingPunct="1">
              <a:lnSpc>
                <a:spcPct val="90000"/>
              </a:lnSpc>
              <a:spcBef>
                <a:spcPts val="0"/>
              </a:spcBef>
              <a:spcAft>
                <a:spcPts val="300"/>
              </a:spcAft>
              <a:defRPr/>
            </a:pPr>
            <a:r>
              <a:rPr lang="en-US" dirty="0"/>
              <a:t>IEEE Std 802 project</a:t>
            </a:r>
          </a:p>
          <a:p>
            <a:pPr lvl="1" eaLnBrk="1" hangingPunct="1">
              <a:lnSpc>
                <a:spcPct val="90000"/>
              </a:lnSpc>
              <a:spcBef>
                <a:spcPts val="300"/>
              </a:spcBef>
              <a:spcAft>
                <a:spcPts val="600"/>
              </a:spcAft>
              <a:defRPr/>
            </a:pPr>
            <a:r>
              <a:rPr lang="en-US" dirty="0"/>
              <a:t>Other topics?</a:t>
            </a:r>
          </a:p>
          <a:p>
            <a:pPr lvl="1" eaLnBrk="1" hangingPunct="1">
              <a:lnSpc>
                <a:spcPct val="90000"/>
              </a:lnSpc>
              <a:spcBef>
                <a:spcPts val="300"/>
              </a:spcBef>
              <a:spcAft>
                <a:spcPts val="600"/>
              </a:spcAft>
              <a:defRPr/>
            </a:pPr>
            <a:endParaRPr lang="en-US"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23026113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(Architecture) – Other</a:t>
            </a:r>
          </a:p>
        </p:txBody>
      </p:sp>
      <p:sp>
        <p:nvSpPr>
          <p:cNvPr id="5" name="Rectangle 2">
            <a:extLst>
              <a:ext uri="{FF2B5EF4-FFF2-40B4-BE49-F238E27FC236}">
                <a16:creationId xmlns:a16="http://schemas.microsoft.com/office/drawing/2014/main" id="{1DB52346-A1EB-460C-ADBC-95FEECACA586}"/>
              </a:ext>
            </a:extLst>
          </p:cNvPr>
          <p:cNvSpPr txBox="1">
            <a:spLocks noChangeArrowheads="1"/>
          </p:cNvSpPr>
          <p:nvPr/>
        </p:nvSpPr>
        <p:spPr bwMode="auto">
          <a:xfrm>
            <a:off x="609600" y="1600200"/>
            <a:ext cx="7924799"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2" indent="0">
              <a:spcBef>
                <a:spcPts val="300"/>
              </a:spcBef>
              <a:spcAft>
                <a:spcPts val="0"/>
              </a:spcAft>
              <a:buFontTx/>
              <a:buNone/>
              <a:defRPr/>
            </a:pPr>
            <a:r>
              <a:rPr lang="en-US" altLang="en-US" sz="2400" b="1" kern="0" dirty="0"/>
              <a:t>Other items being tracked (but not actively worked unless/until contributions):</a:t>
            </a:r>
          </a:p>
          <a:p>
            <a:pPr marL="685800" lvl="2" indent="-342900">
              <a:lnSpc>
                <a:spcPct val="90000"/>
              </a:lnSpc>
              <a:buFont typeface="Arial" pitchFamily="34" charset="0"/>
              <a:buChar char="•"/>
              <a:defRPr/>
            </a:pPr>
            <a:r>
              <a:rPr lang="en-US" sz="2000" b="1" kern="0" dirty="0"/>
              <a:t>Annex G way forward</a:t>
            </a:r>
          </a:p>
          <a:p>
            <a:pPr marL="685800" lvl="2" indent="-342900">
              <a:lnSpc>
                <a:spcPct val="90000"/>
              </a:lnSpc>
              <a:buFont typeface="Arial" pitchFamily="34" charset="0"/>
              <a:buChar char="•"/>
              <a:defRPr/>
            </a:pPr>
            <a:r>
              <a:rPr lang="en-US" sz="2000" b="1" kern="0" dirty="0"/>
              <a:t>“What is a STA?” (per </a:t>
            </a:r>
            <a:r>
              <a:rPr lang="en-US" sz="2000" b="1" kern="0" dirty="0" err="1"/>
              <a:t>REVmd</a:t>
            </a:r>
            <a:r>
              <a:rPr lang="en-US" sz="2000" b="1" kern="0" dirty="0"/>
              <a:t> discussion: </a:t>
            </a:r>
            <a:r>
              <a:rPr lang="en-US" sz="2000" kern="0" dirty="0">
                <a:solidFill>
                  <a:schemeClr val="accent2">
                    <a:lumMod val="75000"/>
                  </a:schemeClr>
                </a:solidFill>
                <a:hlinkClick r:id="rId3">
                  <a:extLst>
                    <a:ext uri="{A12FA001-AC4F-418D-AE19-62706E023703}">
                      <ahyp:hlinkClr xmlns:ahyp="http://schemas.microsoft.com/office/drawing/2018/hyperlinkcolor" val="tx"/>
                    </a:ext>
                  </a:extLst>
                </a:hlinkClick>
              </a:rPr>
              <a:t>11-19/0106r0</a:t>
            </a:r>
            <a:r>
              <a:rPr lang="en-US" sz="2000" b="1" kern="0" dirty="0"/>
              <a:t>)</a:t>
            </a:r>
          </a:p>
          <a:p>
            <a:pPr marL="685800" lvl="2" indent="-342900">
              <a:lnSpc>
                <a:spcPct val="90000"/>
              </a:lnSpc>
              <a:buFont typeface="Arial" pitchFamily="34" charset="0"/>
              <a:buChar char="•"/>
              <a:defRPr/>
            </a:pPr>
            <a:r>
              <a:rPr lang="en-US" sz="2000" b="1" kern="0" dirty="0"/>
              <a:t>Off-channel TDLS architecture</a:t>
            </a:r>
          </a:p>
          <a:p>
            <a:pPr marL="685800" lvl="2" indent="-342900">
              <a:lnSpc>
                <a:spcPct val="90000"/>
              </a:lnSpc>
              <a:spcBef>
                <a:spcPts val="300"/>
              </a:spcBef>
              <a:spcAft>
                <a:spcPts val="0"/>
              </a:spcAft>
              <a:buFont typeface="Arial" pitchFamily="34" charset="0"/>
              <a:buChar char="•"/>
              <a:defRPr/>
            </a:pPr>
            <a:r>
              <a:rPr lang="en-US" sz="2000" b="1" kern="0"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kern="0" dirty="0"/>
              <a:t>One aspect is how MAC address is set/controlled – related to IEEE 1609/</a:t>
            </a:r>
            <a:r>
              <a:rPr lang="en-US" sz="2000" b="1" kern="0" dirty="0" err="1"/>
              <a:t>TGbd</a:t>
            </a:r>
            <a:r>
              <a:rPr lang="en-US" sz="2000" b="1" kern="0" dirty="0"/>
              <a:t>  activities</a:t>
            </a:r>
          </a:p>
          <a:p>
            <a:pPr marL="685800" lvl="2" indent="-342900">
              <a:lnSpc>
                <a:spcPct val="90000"/>
              </a:lnSpc>
              <a:spcBef>
                <a:spcPts val="300"/>
              </a:spcBef>
              <a:spcAft>
                <a:spcPts val="0"/>
              </a:spcAft>
              <a:buFont typeface="Arial" pitchFamily="34" charset="0"/>
              <a:buChar char="•"/>
              <a:defRPr/>
            </a:pPr>
            <a:r>
              <a:rPr lang="en-US" sz="2000" b="1" kern="0" dirty="0" err="1"/>
              <a:t>Nendica’s</a:t>
            </a:r>
            <a:r>
              <a:rPr lang="en-US" sz="2000" b="1" kern="0" dirty="0"/>
              <a:t>/</a:t>
            </a:r>
            <a:r>
              <a:rPr lang="en-US" sz="2000" b="1" kern="0" dirty="0" err="1"/>
              <a:t>TGbe’s</a:t>
            </a:r>
            <a:r>
              <a:rPr lang="en-US" sz="2000" b="1" kern="0" dirty="0"/>
              <a:t> discussion on 802.11 in a Deterministic Network/Time-Sensitive Networking</a:t>
            </a:r>
          </a:p>
          <a:p>
            <a:pPr marL="800100" lvl="2" indent="-342900">
              <a:lnSpc>
                <a:spcPct val="90000"/>
              </a:lnSpc>
              <a:spcBef>
                <a:spcPts val="300"/>
              </a:spcBef>
              <a:spcAft>
                <a:spcPts val="0"/>
              </a:spcAft>
              <a:buFont typeface="Arial" pitchFamily="34" charset="0"/>
              <a:buChar char="•"/>
              <a:defRPr/>
            </a:pPr>
            <a:endParaRPr lang="en-US" sz="1600" b="1" kern="0" dirty="0"/>
          </a:p>
        </p:txBody>
      </p:sp>
    </p:spTree>
    <p:extLst>
      <p:ext uri="{BB962C8B-B14F-4D97-AF65-F5344CB8AC3E}">
        <p14:creationId xmlns:p14="http://schemas.microsoft.com/office/powerpoint/2010/main" val="2978869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Prior meeting minutes</a:t>
            </a:r>
          </a:p>
        </p:txBody>
      </p:sp>
      <p:sp>
        <p:nvSpPr>
          <p:cNvPr id="11267" name="Rectangle 3"/>
          <p:cNvSpPr>
            <a:spLocks noGrp="1" noChangeArrowheads="1"/>
          </p:cNvSpPr>
          <p:nvPr>
            <p:ph idx="1"/>
          </p:nvPr>
        </p:nvSpPr>
        <p:spPr>
          <a:xfrm>
            <a:off x="342900" y="1219200"/>
            <a:ext cx="8458200" cy="5257800"/>
          </a:xfrm>
        </p:spPr>
        <p:txBody>
          <a:bodyPr/>
          <a:lstStyle/>
          <a:p>
            <a:pPr marL="0" indent="0" eaLnBrk="1" hangingPunct="1">
              <a:lnSpc>
                <a:spcPct val="90000"/>
              </a:lnSpc>
              <a:spcBef>
                <a:spcPts val="300"/>
              </a:spcBef>
              <a:buNone/>
              <a:defRPr/>
            </a:pPr>
            <a:r>
              <a:rPr lang="en-US" sz="2800" dirty="0"/>
              <a:t>Approve the minutes of:</a:t>
            </a:r>
          </a:p>
          <a:p>
            <a:pPr marL="400050" lvl="1" indent="0" eaLnBrk="1" hangingPunct="1">
              <a:lnSpc>
                <a:spcPct val="90000"/>
              </a:lnSpc>
              <a:spcBef>
                <a:spcPts val="300"/>
              </a:spcBef>
              <a:buNone/>
              <a:defRPr/>
            </a:pPr>
            <a:r>
              <a:rPr lang="en-US" sz="2400" b="1" dirty="0">
                <a:solidFill>
                  <a:srgbClr val="000000"/>
                </a:solidFill>
              </a:rPr>
              <a:t>July plenary: </a:t>
            </a:r>
            <a:r>
              <a:rPr lang="en-US" sz="2400" b="1" dirty="0">
                <a:solidFill>
                  <a:srgbClr val="000000"/>
                </a:solidFill>
                <a:hlinkClick r:id="rId3"/>
              </a:rPr>
              <a:t>11-22/1127r0</a:t>
            </a:r>
            <a:r>
              <a:rPr lang="en-US" sz="2400" b="1" dirty="0">
                <a:solidFill>
                  <a:srgbClr val="000000"/>
                </a:solidFill>
              </a:rPr>
              <a:t> </a:t>
            </a:r>
            <a:endParaRPr lang="en-US" sz="2400" dirty="0">
              <a:solidFill>
                <a:srgbClr val="000000"/>
              </a:solidFill>
            </a:endParaRPr>
          </a:p>
          <a:p>
            <a:pPr lvl="1" indent="-342900" eaLnBrk="1" hangingPunct="1">
              <a:lnSpc>
                <a:spcPct val="90000"/>
              </a:lnSpc>
              <a:spcBef>
                <a:spcPts val="300"/>
              </a:spcBef>
              <a:defRPr/>
            </a:pPr>
            <a:endParaRPr lang="en-US" sz="2400" dirty="0">
              <a:solidFill>
                <a:srgbClr val="000000"/>
              </a:solidFill>
            </a:endParaRPr>
          </a:p>
          <a:p>
            <a:pPr marL="457200" indent="-457200">
              <a:lnSpc>
                <a:spcPct val="90000"/>
              </a:lnSpc>
              <a:spcBef>
                <a:spcPts val="0"/>
              </a:spcBef>
              <a:spcAft>
                <a:spcPts val="600"/>
              </a:spcAft>
              <a:buFont typeface="Arial" panose="020B0604020202020204" pitchFamily="34" charset="0"/>
              <a:buChar char="•"/>
              <a:defRPr/>
            </a:pPr>
            <a:r>
              <a:rPr lang="en-US" dirty="0"/>
              <a:t>Moved:</a:t>
            </a:r>
          </a:p>
          <a:p>
            <a:pPr marL="457200" indent="-457200">
              <a:lnSpc>
                <a:spcPct val="90000"/>
              </a:lnSpc>
              <a:spcBef>
                <a:spcPts val="0"/>
              </a:spcBef>
              <a:spcAft>
                <a:spcPts val="600"/>
              </a:spcAft>
              <a:buFont typeface="Arial" panose="020B0604020202020204" pitchFamily="34" charset="0"/>
              <a:buChar char="•"/>
              <a:defRPr/>
            </a:pPr>
            <a:r>
              <a:rPr lang="en-US" dirty="0"/>
              <a:t>Seconded:</a:t>
            </a:r>
          </a:p>
          <a:p>
            <a:pPr marL="457200" indent="-457200">
              <a:lnSpc>
                <a:spcPct val="90000"/>
              </a:lnSpc>
              <a:spcBef>
                <a:spcPts val="0"/>
              </a:spcBef>
              <a:spcAft>
                <a:spcPts val="600"/>
              </a:spcAft>
              <a:buFont typeface="Arial" panose="020B0604020202020204" pitchFamily="34" charset="0"/>
              <a:buChar char="•"/>
              <a:defRPr/>
            </a:pPr>
            <a:r>
              <a:rPr lang="en-US" dirty="0"/>
              <a:t>Result:</a:t>
            </a:r>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7109799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IEEE Std 802 revision</a:t>
            </a:r>
            <a:endParaRPr lang="en-US" altLang="en-US" dirty="0"/>
          </a:p>
        </p:txBody>
      </p:sp>
      <p:sp>
        <p:nvSpPr>
          <p:cNvPr id="11267" name="Rectangle 3"/>
          <p:cNvSpPr>
            <a:spLocks noGrp="1" noChangeArrowheads="1"/>
          </p:cNvSpPr>
          <p:nvPr>
            <p:ph idx="1"/>
          </p:nvPr>
        </p:nvSpPr>
        <p:spPr>
          <a:xfrm>
            <a:off x="342900" y="1219200"/>
            <a:ext cx="8458200" cy="5181600"/>
          </a:xfrm>
        </p:spPr>
        <p:txBody>
          <a:bodyPr/>
          <a:lstStyle/>
          <a:p>
            <a:pPr marL="457200" indent="-457200">
              <a:lnSpc>
                <a:spcPct val="90000"/>
              </a:lnSpc>
              <a:spcBef>
                <a:spcPts val="600"/>
              </a:spcBef>
              <a:spcAft>
                <a:spcPts val="0"/>
              </a:spcAft>
              <a:buFont typeface="Arial" panose="020B0604020202020204" pitchFamily="34" charset="0"/>
              <a:buChar char="•"/>
              <a:defRPr/>
            </a:pPr>
            <a:r>
              <a:rPr lang="en-US" sz="2200" b="0" dirty="0"/>
              <a:t>See: </a:t>
            </a:r>
            <a:r>
              <a:rPr lang="en-US" sz="2200" b="0" dirty="0">
                <a:hlinkClick r:id="rId3"/>
              </a:rPr>
              <a:t>11-22/0705r1</a:t>
            </a:r>
            <a:r>
              <a:rPr lang="en-US" sz="2200" b="0" dirty="0"/>
              <a:t> </a:t>
            </a:r>
          </a:p>
          <a:p>
            <a:pPr marL="457200" indent="-457200">
              <a:lnSpc>
                <a:spcPct val="90000"/>
              </a:lnSpc>
              <a:spcBef>
                <a:spcPts val="600"/>
              </a:spcBef>
              <a:spcAft>
                <a:spcPts val="0"/>
              </a:spcAft>
              <a:buFont typeface="Arial" panose="020B0604020202020204" pitchFamily="34" charset="0"/>
              <a:buChar char="•"/>
              <a:defRPr/>
            </a:pPr>
            <a:r>
              <a:rPr lang="en-US" sz="2200" b="0" dirty="0"/>
              <a:t>Two projects: maintenance/update and full amendment</a:t>
            </a:r>
          </a:p>
          <a:p>
            <a:pPr marL="457200" indent="-457200">
              <a:lnSpc>
                <a:spcPct val="90000"/>
              </a:lnSpc>
              <a:spcBef>
                <a:spcPts val="600"/>
              </a:spcBef>
              <a:spcAft>
                <a:spcPts val="0"/>
              </a:spcAft>
              <a:buFont typeface="Arial" panose="020B0604020202020204" pitchFamily="34" charset="0"/>
              <a:buChar char="•"/>
              <a:defRPr/>
            </a:pPr>
            <a:r>
              <a:rPr lang="en-US" sz="2200" b="0" dirty="0" err="1"/>
              <a:t>Nendica</a:t>
            </a:r>
            <a:r>
              <a:rPr lang="en-US" sz="2200" b="0" dirty="0"/>
              <a:t> has drafted PAR/CSD(s), and are now discussing technical details for amendment project.  Thursdays 9am ET</a:t>
            </a:r>
          </a:p>
          <a:p>
            <a:pPr marL="457200" indent="-457200">
              <a:lnSpc>
                <a:spcPct val="90000"/>
              </a:lnSpc>
              <a:spcBef>
                <a:spcPts val="600"/>
              </a:spcBef>
              <a:spcAft>
                <a:spcPts val="0"/>
              </a:spcAft>
              <a:buFont typeface="Arial" panose="020B0604020202020204" pitchFamily="34" charset="0"/>
              <a:buChar char="•"/>
              <a:defRPr/>
            </a:pPr>
            <a:r>
              <a:rPr lang="en-US" sz="2200" b="0" dirty="0"/>
              <a:t>Project for “maintenance/update” is underway (in 802.1 maintenance – TBC)</a:t>
            </a:r>
          </a:p>
          <a:p>
            <a:pPr marL="457200" indent="-457200">
              <a:lnSpc>
                <a:spcPct val="90000"/>
              </a:lnSpc>
              <a:spcBef>
                <a:spcPts val="600"/>
              </a:spcBef>
              <a:spcAft>
                <a:spcPts val="0"/>
              </a:spcAft>
              <a:buFont typeface="Arial" panose="020B0604020202020204" pitchFamily="34" charset="0"/>
              <a:buChar char="•"/>
              <a:defRPr/>
            </a:pPr>
            <a:r>
              <a:rPr lang="en-US" sz="2200" b="0" dirty="0"/>
              <a:t>PAR for “amendment” project with technical changes is still being debated in </a:t>
            </a:r>
            <a:r>
              <a:rPr lang="en-US" sz="2200" b="0" dirty="0" err="1"/>
              <a:t>Nendica</a:t>
            </a:r>
            <a:r>
              <a:rPr lang="en-US" sz="2200" b="0" dirty="0"/>
              <a:t> – controversy over scope/direction</a:t>
            </a:r>
          </a:p>
          <a:p>
            <a:pPr marL="457200" indent="-457200">
              <a:lnSpc>
                <a:spcPct val="90000"/>
              </a:lnSpc>
              <a:spcBef>
                <a:spcPts val="600"/>
              </a:spcBef>
              <a:spcAft>
                <a:spcPts val="0"/>
              </a:spcAft>
              <a:buFont typeface="Arial" panose="020B0604020202020204" pitchFamily="34" charset="0"/>
              <a:buChar char="•"/>
              <a:defRPr/>
            </a:pPr>
            <a:r>
              <a:rPr lang="en-US" sz="2200" b="0" dirty="0"/>
              <a:t>ARC response/comment on the direction for the amendment project, and on the draft PAR text?</a:t>
            </a:r>
          </a:p>
          <a:p>
            <a:pPr marL="0" indent="-400050" eaLnBrk="1" hangingPunct="1">
              <a:lnSpc>
                <a:spcPct val="90000"/>
              </a:lnSpc>
              <a:spcBef>
                <a:spcPts val="600"/>
              </a:spcBef>
              <a:buFont typeface="Arial" pitchFamily="34" charset="0"/>
              <a:buChar char="•"/>
              <a:defRPr/>
            </a:pPr>
            <a:endParaRPr lang="en-US" sz="2200" b="0" dirty="0"/>
          </a:p>
          <a:p>
            <a:pPr marL="0" indent="-400050" eaLnBrk="1" hangingPunct="1">
              <a:lnSpc>
                <a:spcPct val="90000"/>
              </a:lnSpc>
              <a:spcBef>
                <a:spcPts val="300"/>
              </a:spcBef>
              <a:buFont typeface="Arial" pitchFamily="34" charset="0"/>
              <a:buChar char="•"/>
              <a:defRPr/>
            </a:pPr>
            <a:r>
              <a:rPr lang="en-US" dirty="0"/>
              <a:t>Potential 802.11 items in this work/related to it: </a:t>
            </a:r>
          </a:p>
          <a:p>
            <a:pPr marL="1143000" lvl="3" indent="-342900">
              <a:lnSpc>
                <a:spcPct val="90000"/>
              </a:lnSpc>
              <a:buFont typeface="Arial" pitchFamily="34" charset="0"/>
              <a:buChar char="•"/>
              <a:defRPr/>
            </a:pPr>
            <a:r>
              <a:rPr lang="en-US" sz="2000" dirty="0"/>
              <a:t>Review 802.1AC mapping from ISS to 802.11 MAC SAP interface</a:t>
            </a:r>
          </a:p>
          <a:p>
            <a:pPr marL="1143000" lvl="3" indent="-342900">
              <a:lnSpc>
                <a:spcPct val="90000"/>
              </a:lnSpc>
              <a:buFont typeface="Arial" pitchFamily="34" charset="0"/>
              <a:buChar char="•"/>
              <a:defRPr/>
            </a:pPr>
            <a:r>
              <a:rPr lang="en-US" sz="2000" kern="0" dirty="0"/>
              <a:t>Consider any changes to remove 802.2/LLC terms?</a:t>
            </a:r>
          </a:p>
          <a:p>
            <a:pPr marL="1143000" lvl="3" indent="-342900">
              <a:lnSpc>
                <a:spcPct val="90000"/>
              </a:lnSpc>
              <a:buFont typeface="Arial" pitchFamily="34" charset="0"/>
              <a:buChar char="•"/>
              <a:defRPr/>
            </a:pPr>
            <a:r>
              <a:rPr lang="en-US" sz="2000" kern="0" dirty="0"/>
              <a:t>Clarifying EPD/LPD: </a:t>
            </a:r>
            <a:r>
              <a:rPr lang="en-US" sz="2000" kern="0" dirty="0">
                <a:hlinkClick r:id="rId4"/>
              </a:rPr>
              <a:t>11-20/0174r0</a:t>
            </a:r>
            <a:endParaRPr lang="en-US" sz="2000" kern="0" dirty="0">
              <a:solidFill>
                <a:schemeClr val="accent2">
                  <a:lumMod val="75000"/>
                </a:schemeClr>
              </a:solidFill>
            </a:endParaRPr>
          </a:p>
          <a:p>
            <a:pPr marL="400050" lvl="1" indent="-400050" eaLnBrk="1" hangingPunct="1">
              <a:lnSpc>
                <a:spcPct val="90000"/>
              </a:lnSpc>
              <a:spcBef>
                <a:spcPts val="300"/>
              </a:spcBef>
              <a:buFont typeface="Arial" pitchFamily="34" charset="0"/>
              <a:buChar char="•"/>
              <a:defRPr/>
            </a:pPr>
            <a:endParaRPr lang="en-US" sz="1600" b="0" dirty="0"/>
          </a:p>
          <a:p>
            <a:pPr marL="0" indent="-400050" eaLnBrk="1" hangingPunct="1">
              <a:lnSpc>
                <a:spcPct val="90000"/>
              </a:lnSpc>
              <a:spcBef>
                <a:spcPts val="300"/>
              </a:spcBef>
              <a:buFont typeface="Arial" pitchFamily="34" charset="0"/>
              <a:buChar char="•"/>
              <a:defRPr/>
            </a:pPr>
            <a:endParaRPr lang="en-US" sz="2000" b="0" dirty="0"/>
          </a:p>
        </p:txBody>
      </p:sp>
    </p:spTree>
    <p:extLst>
      <p:ext uri="{BB962C8B-B14F-4D97-AF65-F5344CB8AC3E}">
        <p14:creationId xmlns:p14="http://schemas.microsoft.com/office/powerpoint/2010/main" val="23266342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dirty="0"/>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September 2022, Interim Session</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Annex G way forward – Step 2</a:t>
            </a:r>
            <a:endParaRPr lang="en-US" altLang="en-US" dirty="0"/>
          </a:p>
        </p:txBody>
      </p:sp>
      <p:sp>
        <p:nvSpPr>
          <p:cNvPr id="11267" name="Rectangle 3"/>
          <p:cNvSpPr>
            <a:spLocks noGrp="1" noChangeArrowheads="1"/>
          </p:cNvSpPr>
          <p:nvPr>
            <p:ph idx="1"/>
          </p:nvPr>
        </p:nvSpPr>
        <p:spPr>
          <a:xfrm>
            <a:off x="342900" y="1371600"/>
            <a:ext cx="8458200" cy="5029200"/>
          </a:xfrm>
        </p:spPr>
        <p:txBody>
          <a:bodyPr/>
          <a:lstStyle/>
          <a:p>
            <a:pPr marL="0" indent="0" eaLnBrk="1" hangingPunct="1">
              <a:lnSpc>
                <a:spcPct val="90000"/>
              </a:lnSpc>
              <a:spcBef>
                <a:spcPts val="1200"/>
              </a:spcBef>
              <a:buNone/>
              <a:defRPr/>
            </a:pPr>
            <a:r>
              <a:rPr lang="en-US" sz="2800" dirty="0">
                <a:solidFill>
                  <a:srgbClr val="000000"/>
                </a:solidFill>
              </a:rPr>
              <a:t>Annex G way forward:</a:t>
            </a:r>
          </a:p>
          <a:p>
            <a:pPr marL="742950" lvl="2" indent="-400050" eaLnBrk="1" hangingPunct="1">
              <a:lnSpc>
                <a:spcPct val="90000"/>
              </a:lnSpc>
              <a:spcBef>
                <a:spcPts val="300"/>
              </a:spcBef>
              <a:buFont typeface="Arial" pitchFamily="34" charset="0"/>
              <a:buChar char="•"/>
              <a:defRPr/>
            </a:pPr>
            <a:r>
              <a:rPr lang="en-US" sz="2400" dirty="0"/>
              <a:t>Consider scope/purpose for (new) Annex G – informative or normative, etc.</a:t>
            </a:r>
          </a:p>
          <a:p>
            <a:pPr marL="742950" lvl="2" indent="-400050" eaLnBrk="1" hangingPunct="1">
              <a:lnSpc>
                <a:spcPct val="90000"/>
              </a:lnSpc>
              <a:spcBef>
                <a:spcPts val="300"/>
              </a:spcBef>
              <a:buFont typeface="Arial" pitchFamily="34" charset="0"/>
              <a:buChar char="•"/>
              <a:defRPr/>
            </a:pPr>
            <a:r>
              <a:rPr lang="en-US" sz="2400" dirty="0"/>
              <a:t>Replace Annex G with some other notation/style –</a:t>
            </a:r>
            <a:r>
              <a:rPr lang="en-US" sz="2400" dirty="0">
                <a:hlinkClick r:id="rId3"/>
              </a:rPr>
              <a:t>11-21/1797r2</a:t>
            </a:r>
            <a:r>
              <a:rPr lang="en-US" sz="2400" dirty="0"/>
              <a:t> – Harry </a:t>
            </a:r>
            <a:r>
              <a:rPr lang="en-US" sz="2400" dirty="0" err="1"/>
              <a:t>Bims</a:t>
            </a:r>
            <a:endParaRPr lang="en-US" sz="2400" dirty="0"/>
          </a:p>
          <a:p>
            <a:pPr marL="742950" lvl="2" indent="-400050" eaLnBrk="1" hangingPunct="1">
              <a:lnSpc>
                <a:spcPct val="90000"/>
              </a:lnSpc>
              <a:spcBef>
                <a:spcPts val="300"/>
              </a:spcBef>
              <a:buFont typeface="Arial" pitchFamily="34" charset="0"/>
              <a:buChar char="•"/>
              <a:defRPr/>
            </a:pPr>
            <a:r>
              <a:rPr lang="en-US" sz="2400" dirty="0"/>
              <a:t>The need for Frame Exchange Sequences: </a:t>
            </a:r>
            <a:r>
              <a:rPr lang="en-US" sz="2400" dirty="0">
                <a:hlinkClick r:id="rId4"/>
              </a:rPr>
              <a:t>11-22/0101r0</a:t>
            </a:r>
            <a:r>
              <a:rPr lang="en-US" sz="2400" dirty="0"/>
              <a:t>  – Harry </a:t>
            </a:r>
            <a:r>
              <a:rPr lang="en-US" sz="2400" dirty="0" err="1"/>
              <a:t>Bims</a:t>
            </a:r>
            <a:endParaRPr lang="en-US" sz="2400" dirty="0"/>
          </a:p>
          <a:p>
            <a:pPr marL="400050" lvl="1" indent="-400050" eaLnBrk="1" hangingPunct="1">
              <a:lnSpc>
                <a:spcPct val="90000"/>
              </a:lnSpc>
              <a:spcBef>
                <a:spcPts val="300"/>
              </a:spcBef>
              <a:buFont typeface="Arial" pitchFamily="34" charset="0"/>
              <a:buChar char="•"/>
              <a:defRPr/>
            </a:pPr>
            <a:endParaRPr lang="en-US" sz="1600" b="0" dirty="0"/>
          </a:p>
          <a:p>
            <a:pPr marL="0" indent="-400050" eaLnBrk="1" hangingPunct="1">
              <a:lnSpc>
                <a:spcPct val="90000"/>
              </a:lnSpc>
              <a:spcBef>
                <a:spcPts val="300"/>
              </a:spcBef>
              <a:buFont typeface="Arial" pitchFamily="34" charset="0"/>
              <a:buChar char="•"/>
              <a:defRPr/>
            </a:pPr>
            <a:endParaRPr lang="en-US" sz="2000" b="0" dirty="0"/>
          </a:p>
        </p:txBody>
      </p:sp>
    </p:spTree>
    <p:extLst>
      <p:ext uri="{BB962C8B-B14F-4D97-AF65-F5344CB8AC3E}">
        <p14:creationId xmlns:p14="http://schemas.microsoft.com/office/powerpoint/2010/main" val="6466956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Next steps</a:t>
            </a:r>
          </a:p>
        </p:txBody>
      </p:sp>
      <p:sp>
        <p:nvSpPr>
          <p:cNvPr id="50179" name="Rectangle 3"/>
          <p:cNvSpPr>
            <a:spLocks noGrp="1" noChangeArrowheads="1"/>
          </p:cNvSpPr>
          <p:nvPr>
            <p:ph idx="1"/>
          </p:nvPr>
        </p:nvSpPr>
        <p:spPr>
          <a:xfrm>
            <a:off x="685800" y="1524000"/>
            <a:ext cx="7772400" cy="4876800"/>
          </a:xfrm>
        </p:spPr>
        <p:txBody>
          <a:bodyPr/>
          <a:lstStyle/>
          <a:p>
            <a:pPr eaLnBrk="1" hangingPunct="1">
              <a:spcBef>
                <a:spcPts val="300"/>
              </a:spcBef>
            </a:pPr>
            <a:r>
              <a:rPr lang="en-US" altLang="en-US" dirty="0"/>
              <a:t>Contributions requested/expected:</a:t>
            </a:r>
          </a:p>
          <a:p>
            <a:pPr lvl="1" eaLnBrk="1" hangingPunct="1">
              <a:spcBef>
                <a:spcPts val="300"/>
              </a:spcBef>
            </a:pPr>
            <a:r>
              <a:rPr lang="en-US" altLang="en-US" dirty="0"/>
              <a:t>IEEE Std 802 projects</a:t>
            </a:r>
          </a:p>
          <a:p>
            <a:pPr eaLnBrk="1" hangingPunct="1">
              <a:spcBef>
                <a:spcPts val="300"/>
              </a:spcBef>
            </a:pPr>
            <a:r>
              <a:rPr lang="en-US" altLang="en-US" dirty="0"/>
              <a:t>November plenary planning</a:t>
            </a:r>
          </a:p>
          <a:p>
            <a:pPr lvl="1" eaLnBrk="1" hangingPunct="1">
              <a:spcBef>
                <a:spcPts val="300"/>
              </a:spcBef>
            </a:pPr>
            <a:r>
              <a:rPr lang="en-US" altLang="en-US" dirty="0"/>
              <a:t>2 slots?</a:t>
            </a:r>
          </a:p>
          <a:p>
            <a:pPr lvl="1" eaLnBrk="1" hangingPunct="1">
              <a:spcBef>
                <a:spcPts val="300"/>
              </a:spcBef>
            </a:pPr>
            <a:r>
              <a:rPr lang="en-US" altLang="en-US" dirty="0"/>
              <a:t>Topics?</a:t>
            </a:r>
          </a:p>
          <a:p>
            <a:pPr eaLnBrk="1" hangingPunct="1">
              <a:spcBef>
                <a:spcPts val="300"/>
              </a:spcBef>
            </a:pPr>
            <a:r>
              <a:rPr lang="en-US" altLang="en-US" dirty="0"/>
              <a:t>Next Teleconference(s):</a:t>
            </a:r>
          </a:p>
          <a:p>
            <a:pPr lvl="1" eaLnBrk="1" hangingPunct="1">
              <a:spcBef>
                <a:spcPts val="300"/>
              </a:spcBef>
            </a:pPr>
            <a:r>
              <a:rPr lang="en-US" altLang="en-US" dirty="0"/>
              <a:t>Sept to Nov teleconference plan…  Any/How many telecons?  </a:t>
            </a:r>
            <a:endParaRPr lang="en-US" altLang="en-US" dirty="0">
              <a:solidFill>
                <a:srgbClr val="FF0000"/>
              </a:solidFill>
            </a:endParaRPr>
          </a:p>
          <a:p>
            <a:pPr lvl="2" eaLnBrk="1" hangingPunct="1">
              <a:spcBef>
                <a:spcPts val="300"/>
              </a:spcBef>
            </a:pPr>
            <a:r>
              <a:rPr lang="en-US" altLang="en-US" dirty="0"/>
              <a:t>Conflicts to avoid: TGbe, </a:t>
            </a:r>
            <a:r>
              <a:rPr lang="en-US" altLang="en-US" dirty="0" err="1"/>
              <a:t>REVme</a:t>
            </a:r>
            <a:r>
              <a:rPr lang="en-US" altLang="en-US" dirty="0"/>
              <a:t>, </a:t>
            </a:r>
            <a:r>
              <a:rPr lang="en-US" altLang="en-US" dirty="0" err="1"/>
              <a:t>TGbd</a:t>
            </a:r>
            <a:r>
              <a:rPr lang="en-US" altLang="en-US" dirty="0"/>
              <a:t>, TGbh</a:t>
            </a:r>
          </a:p>
          <a:p>
            <a:pPr lvl="2" eaLnBrk="1" hangingPunct="1">
              <a:spcBef>
                <a:spcPts val="300"/>
              </a:spcBef>
            </a:pPr>
            <a:r>
              <a:rPr lang="en-US" altLang="en-US" dirty="0"/>
              <a:t>Continue with Monday 1PM ET and Thursday 7PM ET?</a:t>
            </a:r>
          </a:p>
          <a:p>
            <a:pPr lvl="2" eaLnBrk="1" hangingPunct="1">
              <a:spcBef>
                <a:spcPts val="300"/>
              </a:spcBef>
            </a:pPr>
            <a:r>
              <a:rPr lang="en-US" altLang="en-US" dirty="0"/>
              <a:t>Dates to avoid??  </a:t>
            </a:r>
          </a:p>
          <a:p>
            <a:pPr lvl="1" eaLnBrk="1" hangingPunct="1">
              <a:spcBef>
                <a:spcPts val="300"/>
              </a:spcBef>
            </a:pPr>
            <a:r>
              <a:rPr lang="en-US" altLang="en-US" dirty="0"/>
              <a:t>Will be coordinated with other TG chairs, and announced later</a:t>
            </a:r>
          </a:p>
        </p:txBody>
      </p:sp>
    </p:spTree>
    <p:extLst>
      <p:ext uri="{BB962C8B-B14F-4D97-AF65-F5344CB8AC3E}">
        <p14:creationId xmlns:p14="http://schemas.microsoft.com/office/powerpoint/2010/main" val="3476794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dirty="0"/>
              <a:t>IEEE 802.11  </a:t>
            </a:r>
            <a:br>
              <a:rPr lang="en-US" altLang="en-US" dirty="0"/>
            </a:br>
            <a:r>
              <a:rPr lang="en-US" altLang="en-US" dirty="0"/>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September 2022 Interim Session</a:t>
            </a:r>
          </a:p>
          <a:p>
            <a:pPr eaLnBrk="1" hangingPunct="1"/>
            <a:endParaRPr lang="en-US" altLang="en-US" sz="2000" dirty="0"/>
          </a:p>
          <a:p>
            <a:pPr eaLnBrk="1" hangingPunct="1"/>
            <a:r>
              <a:rPr lang="en-US" altLang="en-US" sz="2000" dirty="0"/>
              <a:t>Chair: Mark Hamilton (Ruckus/CommScope)</a:t>
            </a:r>
          </a:p>
          <a:p>
            <a:pPr eaLnBrk="1" hangingPunct="1"/>
            <a:r>
              <a:rPr lang="en-US" altLang="en-US" sz="2000" dirty="0"/>
              <a:t>Vice Chair &amp; Sec’y: Joe Levy (InterDigital)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September 802.11 Wireless Interim session</a:t>
            </a:r>
          </a:p>
        </p:txBody>
      </p:sp>
      <p:sp>
        <p:nvSpPr>
          <p:cNvPr id="3" name="Content Placeholder 2"/>
          <p:cNvSpPr>
            <a:spLocks noGrp="1"/>
          </p:cNvSpPr>
          <p:nvPr>
            <p:ph idx="1"/>
          </p:nvPr>
        </p:nvSpPr>
        <p:spPr>
          <a:xfrm>
            <a:off x="685801" y="1828800"/>
            <a:ext cx="7770813" cy="4648200"/>
          </a:xfrm>
        </p:spPr>
        <p:txBody>
          <a:bodyPr/>
          <a:lstStyle/>
          <a:p>
            <a:pPr>
              <a:buFont typeface="Arial" panose="020B0604020202020204" pitchFamily="34" charset="0"/>
              <a:buChar char="•"/>
            </a:pPr>
            <a:r>
              <a:rPr lang="en-US" dirty="0"/>
              <a:t>This meeting is part of the September 802 wireless interim session</a:t>
            </a:r>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r>
              <a:rPr lang="en-US" dirty="0"/>
              <a:t>If you have not already done so, you can register here: </a:t>
            </a:r>
            <a:r>
              <a:rPr lang="en-US" dirty="0">
                <a:hlinkClick r:id="rId2"/>
              </a:rPr>
              <a:t>https://web.cvent.com/event/ae5c1e5a-6074-492a-9cd7-16b5ddc15864/summary</a:t>
            </a: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dirty="0"/>
              <a:t>Attendance, etc.</a:t>
            </a:r>
          </a:p>
        </p:txBody>
      </p:sp>
      <p:sp>
        <p:nvSpPr>
          <p:cNvPr id="23555" name="Rectangle 3"/>
          <p:cNvSpPr>
            <a:spLocks noGrp="1" noChangeArrowheads="1"/>
          </p:cNvSpPr>
          <p:nvPr>
            <p:ph idx="1"/>
          </p:nvPr>
        </p:nvSpPr>
        <p:spPr/>
        <p:txBody>
          <a:bodyPr/>
          <a:lstStyle/>
          <a:p>
            <a:pPr eaLnBrk="1" hangingPunct="1"/>
            <a:r>
              <a:rPr lang="en-US" altLang="en-US" sz="2800" dirty="0"/>
              <a:t>Reminders to attendees:</a:t>
            </a:r>
          </a:p>
          <a:p>
            <a:pPr lvl="1" eaLnBrk="1" hangingPunct="1"/>
            <a:r>
              <a:rPr lang="en-US" altLang="en-US" sz="2400" dirty="0"/>
              <a:t>Sign in for .11 attendance credit</a:t>
            </a:r>
          </a:p>
          <a:p>
            <a:pPr lvl="1" eaLnBrk="1" hangingPunct="1"/>
            <a:r>
              <a:rPr lang="en-US" altLang="en-US" sz="2400" dirty="0"/>
              <a:t>Noises off (if remote connected)</a:t>
            </a:r>
          </a:p>
          <a:p>
            <a:pPr lvl="1" eaLnBrk="1" hangingPunct="1"/>
            <a:r>
              <a:rPr lang="en-US" altLang="en-US" sz="2400" dirty="0">
                <a:highlight>
                  <a:srgbClr val="FFFF00"/>
                </a:highlight>
              </a:rPr>
              <a:t>NO AUDIO CXN (if on-site connected)</a:t>
            </a:r>
          </a:p>
          <a:p>
            <a:pPr lvl="1" eaLnBrk="1" hangingPunct="1"/>
            <a:r>
              <a:rPr lang="en-US" altLang="en-US" sz="2400" dirty="0"/>
              <a:t>No recordings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857251" y="2571750"/>
            <a:ext cx="7429500" cy="628650"/>
          </a:xfrm>
        </p:spPr>
        <p:txBody>
          <a:bodyPr/>
          <a:lstStyle/>
          <a:p>
            <a:r>
              <a:rPr lang="en-US" altLang="en-US" sz="2100" dirty="0"/>
              <a:t>Please announce your affiliation when you first address the group during a meeting slot</a:t>
            </a:r>
          </a:p>
          <a:p>
            <a:endParaRPr lang="en-US" sz="2100" dirty="0"/>
          </a:p>
        </p:txBody>
      </p:sp>
    </p:spTree>
    <p:extLst>
      <p:ext uri="{BB962C8B-B14F-4D97-AF65-F5344CB8AC3E}">
        <p14:creationId xmlns:p14="http://schemas.microsoft.com/office/powerpoint/2010/main" val="15954705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42900" lvl="1" indent="0" algn="ctr">
              <a:defRPr/>
            </a:pPr>
            <a:r>
              <a:rPr lang="en-US" altLang="en-US" sz="2400" b="1" dirty="0">
                <a:latin typeface="Calibri" panose="020F0502020204030204" pitchFamily="34" charset="0"/>
                <a:cs typeface="Calibri" panose="020F0502020204030204" pitchFamily="34" charset="0"/>
              </a:rPr>
              <a:t>Early identification of holders of potential Essential Patent Claims is encouraged</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1500" dirty="0">
                <a:latin typeface="Calibri" pitchFamily="34" charset="0"/>
                <a:cs typeface="Calibri" pitchFamily="34" charset="0"/>
              </a:rPr>
              <a:t>Cause an LOA to be submitted to the IEEE-SA (patcom@ieee.org);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Speak up now and respond to this Call for Potentially Essential Patents</a:t>
            </a:r>
          </a:p>
          <a:p>
            <a:pPr marL="0" indent="0">
              <a:defRPr/>
            </a:pPr>
            <a:r>
              <a:rPr lang="en-US" altLang="en-US" sz="15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1500" dirty="0">
                <a:latin typeface="Calibri" pitchFamily="34" charset="0"/>
                <a:cs typeface="Calibri" pitchFamily="34" charset="0"/>
              </a:rPr>
            </a:br>
            <a:endParaRPr lang="en-US" altLang="en-US" sz="1500" dirty="0">
              <a:latin typeface="Calibri" pitchFamily="34" charset="0"/>
              <a:cs typeface="Calibri" pitchFamily="34"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685801" y="2170511"/>
            <a:ext cx="7770813" cy="3257550"/>
          </a:xfrm>
        </p:spPr>
        <p:txBody>
          <a:bodyPr/>
          <a:lstStyle/>
          <a:p>
            <a:pPr>
              <a:lnSpc>
                <a:spcPct val="80000"/>
              </a:lnSpc>
              <a:spcAft>
                <a:spcPct val="40000"/>
              </a:spcAft>
              <a:buSzPct val="150000"/>
              <a:buFont typeface="Arial" panose="020B0604020202020204" pitchFamily="34" charset="0"/>
              <a:buChar char="•"/>
              <a:defRPr/>
            </a:pPr>
            <a:r>
              <a:rPr lang="en-US" altLang="en-US" sz="15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2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788" dirty="0">
                <a:latin typeface="Calibri" panose="020F0502020204030204" pitchFamily="34" charset="0"/>
                <a:cs typeface="Calibri" panose="020F0502020204030204" pitchFamily="34" charset="0"/>
              </a:rPr>
              <a:t>---------------------------------------------------------------   </a:t>
            </a:r>
            <a:endParaRPr lang="en-US" altLang="en-US" sz="105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For more details, see </a:t>
            </a:r>
            <a:r>
              <a:rPr lang="en-US" altLang="en-US" sz="1050" i="1" dirty="0">
                <a:latin typeface="Calibri" panose="020F0502020204030204" pitchFamily="34" charset="0"/>
                <a:cs typeface="Calibri" panose="020F0502020204030204" pitchFamily="34" charset="0"/>
              </a:rPr>
              <a:t>IEEE-SA Standards Board Operations Manual</a:t>
            </a:r>
            <a:r>
              <a:rPr lang="en-US" altLang="en-US" sz="1050" dirty="0">
                <a:latin typeface="Calibri" panose="020F0502020204030204" pitchFamily="34" charset="0"/>
                <a:cs typeface="Calibri" panose="020F0502020204030204" pitchFamily="34" charset="0"/>
              </a:rPr>
              <a:t>, clause 5.3.10 and </a:t>
            </a:r>
            <a:br>
              <a:rPr lang="en-US" altLang="en-US" sz="1050" dirty="0">
                <a:latin typeface="Calibri" panose="020F0502020204030204" pitchFamily="34" charset="0"/>
                <a:cs typeface="Calibri" panose="020F0502020204030204" pitchFamily="34" charset="0"/>
              </a:rPr>
            </a:br>
            <a:r>
              <a:rPr lang="en-US" altLang="en-US" sz="1050" i="1" dirty="0">
                <a:latin typeface="Calibri" panose="020F0502020204030204" pitchFamily="34" charset="0"/>
                <a:cs typeface="Calibri" panose="020F0502020204030204" pitchFamily="34" charset="0"/>
              </a:rPr>
              <a:t>Antitrust and Competition Policy: What You Need to Know </a:t>
            </a:r>
            <a:r>
              <a:rPr lang="en-US" altLang="en-US" sz="1050" dirty="0">
                <a:latin typeface="Calibri" panose="020F0502020204030204" pitchFamily="34" charset="0"/>
                <a:cs typeface="Calibri" panose="020F0502020204030204" pitchFamily="34" charset="0"/>
              </a:rPr>
              <a:t>at http://standards.ieee.org/develop/policies/antitrust.pdf</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802-11-Submission">
  <a:themeElements>
    <a:clrScheme name="Custom 4">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4CBF"/>
      </a:hlink>
      <a:folHlink>
        <a:srgbClr val="004CBF"/>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102019</TotalTime>
  <Words>2049</Words>
  <Application>Microsoft Office PowerPoint</Application>
  <PresentationFormat>On-screen Show (4:3)</PresentationFormat>
  <Paragraphs>192</Paragraphs>
  <Slides>21</Slides>
  <Notes>11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8" baseType="lpstr">
      <vt:lpstr>Arial</vt:lpstr>
      <vt:lpstr>Calibri</vt:lpstr>
      <vt:lpstr>Helvetica</vt:lpstr>
      <vt:lpstr>Monotype Sorts</vt:lpstr>
      <vt:lpstr>Times New Roman</vt:lpstr>
      <vt:lpstr>802-11-Submission</vt:lpstr>
      <vt:lpstr>Document</vt:lpstr>
      <vt:lpstr>ARC-SC-agenda-September-2022</vt:lpstr>
      <vt:lpstr>Abstract</vt:lpstr>
      <vt:lpstr>IEEE 802.11   Architecture Standing Committee</vt:lpstr>
      <vt:lpstr>Registration for the September 802.11 Wireless Interim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13 Sept 2022, 10:30 ET</vt:lpstr>
      <vt:lpstr>ARC (Architecture) – Other</vt:lpstr>
      <vt:lpstr>Prior meeting minutes</vt:lpstr>
      <vt:lpstr>IEEE Std 802 revision</vt:lpstr>
      <vt:lpstr>Annex G way forward – Step 2</vt:lpstr>
      <vt:lpstr>Next steps</vt:lpstr>
    </vt:vector>
  </TitlesOfParts>
  <Company>Ruckus/CommScope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ARC-agenda-mar-2021</dc:title>
  <dc:creator>Mark Hamilton</dc:creator>
  <cp:lastModifiedBy>Hamilton, Mark</cp:lastModifiedBy>
  <cp:revision>1110</cp:revision>
  <cp:lastPrinted>1998-02-10T13:28:06Z</cp:lastPrinted>
  <dcterms:created xsi:type="dcterms:W3CDTF">2009-07-15T16:38:20Z</dcterms:created>
  <dcterms:modified xsi:type="dcterms:W3CDTF">2022-09-10T15:17:48Z</dcterms:modified>
</cp:coreProperties>
</file>