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850" r:id="rId2"/>
    <p:sldId id="851" r:id="rId3"/>
    <p:sldId id="2367" r:id="rId4"/>
    <p:sldId id="423" r:id="rId5"/>
    <p:sldId id="613" r:id="rId6"/>
    <p:sldId id="2369" r:id="rId7"/>
    <p:sldId id="857" r:id="rId8"/>
    <p:sldId id="859" r:id="rId9"/>
    <p:sldId id="855" r:id="rId10"/>
    <p:sldId id="848" r:id="rId11"/>
    <p:sldId id="901" r:id="rId12"/>
    <p:sldId id="2368" r:id="rId13"/>
    <p:sldId id="754" r:id="rId14"/>
    <p:sldId id="755" r:id="rId15"/>
    <p:sldId id="458" r:id="rId16"/>
    <p:sldId id="489" r:id="rId17"/>
    <p:sldId id="814" r:id="rId18"/>
    <p:sldId id="815" r:id="rId19"/>
    <p:sldId id="749" r:id="rId20"/>
    <p:sldId id="767" r:id="rId21"/>
    <p:sldId id="768" r:id="rId22"/>
    <p:sldId id="746" r:id="rId2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6CAA9BBD-33A3-4645-B04D-79242F53592D}">
          <p14:sldIdLst>
            <p14:sldId id="613"/>
            <p14:sldId id="2369"/>
            <p14:sldId id="857"/>
            <p14:sldId id="859"/>
            <p14:sldId id="855"/>
            <p14:sldId id="848"/>
            <p14:sldId id="901"/>
            <p14:sldId id="236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FF20B11-F02E-4669-8A73-8E6265637356}" v="12" dt="2022-09-14T20:08:22.93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493" autoAdjust="0"/>
    <p:restoredTop sz="96371" autoAdjust="0"/>
  </p:normalViewPr>
  <p:slideViewPr>
    <p:cSldViewPr>
      <p:cViewPr>
        <p:scale>
          <a:sx n="84" d="100"/>
          <a:sy n="84" d="100"/>
        </p:scale>
        <p:origin x="758" y="31"/>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8FF20B11-F02E-4669-8A73-8E6265637356}"/>
    <pc:docChg chg="custSel modSld modMainMaster">
      <pc:chgData name="Mike Montemurro" userId="40c20c913ca7511e" providerId="LiveId" clId="{8FF20B11-F02E-4669-8A73-8E6265637356}" dt="2022-09-14T20:08:28.268" v="95" actId="20577"/>
      <pc:docMkLst>
        <pc:docMk/>
      </pc:docMkLst>
      <pc:sldChg chg="delSp modSp mod">
        <pc:chgData name="Mike Montemurro" userId="40c20c913ca7511e" providerId="LiveId" clId="{8FF20B11-F02E-4669-8A73-8E6265637356}" dt="2022-09-14T19:54:52.107" v="90" actId="20577"/>
        <pc:sldMkLst>
          <pc:docMk/>
          <pc:sldMk cId="3830619075" sldId="613"/>
        </pc:sldMkLst>
        <pc:spChg chg="mod">
          <ac:chgData name="Mike Montemurro" userId="40c20c913ca7511e" providerId="LiveId" clId="{8FF20B11-F02E-4669-8A73-8E6265637356}" dt="2022-09-14T19:54:52.107" v="90" actId="20577"/>
          <ac:spMkLst>
            <pc:docMk/>
            <pc:sldMk cId="3830619075" sldId="613"/>
            <ac:spMk id="2" creationId="{41F982B0-6097-568F-4F7E-7A9761EC973B}"/>
          </ac:spMkLst>
        </pc:spChg>
        <pc:spChg chg="mod">
          <ac:chgData name="Mike Montemurro" userId="40c20c913ca7511e" providerId="LiveId" clId="{8FF20B11-F02E-4669-8A73-8E6265637356}" dt="2022-09-14T19:31:04.585" v="55" actId="14100"/>
          <ac:spMkLst>
            <pc:docMk/>
            <pc:sldMk cId="3830619075" sldId="613"/>
            <ac:spMk id="3" creationId="{B60CF2E1-15C6-C0C5-4C19-14B35474A076}"/>
          </ac:spMkLst>
        </pc:spChg>
        <pc:spChg chg="del">
          <ac:chgData name="Mike Montemurro" userId="40c20c913ca7511e" providerId="LiveId" clId="{8FF20B11-F02E-4669-8A73-8E6265637356}" dt="2022-09-14T19:37:52.339" v="65" actId="21"/>
          <ac:spMkLst>
            <pc:docMk/>
            <pc:sldMk cId="3830619075" sldId="613"/>
            <ac:spMk id="8" creationId="{4CD249A7-B25B-4413-A490-DA16C7C17DEA}"/>
          </ac:spMkLst>
        </pc:spChg>
      </pc:sldChg>
      <pc:sldChg chg="addSp modSp mod">
        <pc:chgData name="Mike Montemurro" userId="40c20c913ca7511e" providerId="LiveId" clId="{8FF20B11-F02E-4669-8A73-8E6265637356}" dt="2022-09-14T19:52:22.092" v="82" actId="20577"/>
        <pc:sldMkLst>
          <pc:docMk/>
          <pc:sldMk cId="4036589568" sldId="2369"/>
        </pc:sldMkLst>
        <pc:spChg chg="mod">
          <ac:chgData name="Mike Montemurro" userId="40c20c913ca7511e" providerId="LiveId" clId="{8FF20B11-F02E-4669-8A73-8E6265637356}" dt="2022-09-14T19:51:49.525" v="75" actId="20577"/>
          <ac:spMkLst>
            <pc:docMk/>
            <pc:sldMk cId="4036589568" sldId="2369"/>
            <ac:spMk id="2" creationId="{0C907D93-599D-1C82-EB85-37E5F2E279C1}"/>
          </ac:spMkLst>
        </pc:spChg>
        <pc:spChg chg="add mod">
          <ac:chgData name="Mike Montemurro" userId="40c20c913ca7511e" providerId="LiveId" clId="{8FF20B11-F02E-4669-8A73-8E6265637356}" dt="2022-09-14T19:38:57.210" v="72" actId="1076"/>
          <ac:spMkLst>
            <pc:docMk/>
            <pc:sldMk cId="4036589568" sldId="2369"/>
            <ac:spMk id="3" creationId="{9B760972-48F7-E857-D3D9-8CC1222A2195}"/>
          </ac:spMkLst>
        </pc:spChg>
        <pc:spChg chg="mod">
          <ac:chgData name="Mike Montemurro" userId="40c20c913ca7511e" providerId="LiveId" clId="{8FF20B11-F02E-4669-8A73-8E6265637356}" dt="2022-09-14T19:52:22.092" v="82" actId="20577"/>
          <ac:spMkLst>
            <pc:docMk/>
            <pc:sldMk cId="4036589568" sldId="2369"/>
            <ac:spMk id="9" creationId="{646D209B-E15C-40CD-B6C9-BF023D20E53D}"/>
          </ac:spMkLst>
        </pc:spChg>
        <pc:spChg chg="mod">
          <ac:chgData name="Mike Montemurro" userId="40c20c913ca7511e" providerId="LiveId" clId="{8FF20B11-F02E-4669-8A73-8E6265637356}" dt="2022-09-14T19:38:25.368" v="68" actId="1076"/>
          <ac:spMkLst>
            <pc:docMk/>
            <pc:sldMk cId="4036589568" sldId="2369"/>
            <ac:spMk id="10" creationId="{CC2AB40D-EE73-4F6E-AF6C-5BB8815A67AA}"/>
          </ac:spMkLst>
        </pc:spChg>
      </pc:sldChg>
      <pc:sldMasterChg chg="modSp mod">
        <pc:chgData name="Mike Montemurro" userId="40c20c913ca7511e" providerId="LiveId" clId="{8FF20B11-F02E-4669-8A73-8E6265637356}" dt="2022-09-14T20:08:28.268" v="95" actId="20577"/>
        <pc:sldMasterMkLst>
          <pc:docMk/>
          <pc:sldMasterMk cId="0" sldId="2147483648"/>
        </pc:sldMasterMkLst>
        <pc:spChg chg="mod">
          <ac:chgData name="Mike Montemurro" userId="40c20c913ca7511e" providerId="LiveId" clId="{8FF20B11-F02E-4669-8A73-8E6265637356}" dt="2022-09-14T20:08:28.268" v="95"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1833681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3370972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877143" y="318314"/>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802.11-22/1281r6</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dirty="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September 2022</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22/11-22-0065-09-000m-revme-wg-ballot-comments.xls"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cvent.me/PvDkQV"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2/11-22-1195-00-000m-telecon-minutes-for-revme-july-25.docx" TargetMode="External"/><Relationship Id="rId2" Type="http://schemas.openxmlformats.org/officeDocument/2006/relationships/hyperlink" Target="https://mentor.ieee.org/802.11/dcn/22/11-22-1155-01-000m-telecon-minutes-for-revme-2022-july-plenary.docx" TargetMode="External"/><Relationship Id="rId1" Type="http://schemas.openxmlformats.org/officeDocument/2006/relationships/slideLayout" Target="../slideLayouts/slideLayout1.xml"/><Relationship Id="rId5" Type="http://schemas.openxmlformats.org/officeDocument/2006/relationships/hyperlink" Target="https://mentor.ieee.org/802.11/dcn/22/11-22-1275-02-000m-telecon-minutes-for-revme-august-2022.docx" TargetMode="External"/><Relationship Id="rId4" Type="http://schemas.openxmlformats.org/officeDocument/2006/relationships/hyperlink" Target="https://mentor.ieee.org/802.11/dcn/22/11-22-1276-01-000m-minutes-for-revme-2022-august-adhoc-san-diego.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September 2022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2022-09-14</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Monday Oct &lt;&gt; – 10am ET, 2hrs</a:t>
            </a:r>
          </a:p>
          <a:p>
            <a:pPr marL="0" indent="0">
              <a:lnSpc>
                <a:spcPct val="80000"/>
              </a:lnSpc>
              <a:buNone/>
            </a:pPr>
            <a:endParaRPr lang="en-US" altLang="en-US" sz="2000" dirty="0"/>
          </a:p>
          <a:p>
            <a:pPr>
              <a:lnSpc>
                <a:spcPct val="80000"/>
              </a:lnSpc>
            </a:pPr>
            <a:r>
              <a:rPr lang="en-US" altLang="en-US" sz="2000" dirty="0"/>
              <a:t>December </a:t>
            </a:r>
            <a:r>
              <a:rPr lang="en-US" altLang="en-US" sz="2000" dirty="0" err="1"/>
              <a:t>adhoc</a:t>
            </a:r>
            <a:r>
              <a:rPr lang="en-US" altLang="en-US" sz="2000" dirty="0"/>
              <a:t> (see next slide): </a:t>
            </a:r>
          </a:p>
          <a:p>
            <a:pPr lvl="1">
              <a:lnSpc>
                <a:spcPct val="80000"/>
              </a:lnSpc>
            </a:pPr>
            <a:r>
              <a:rPr lang="en-US" altLang="en-US" sz="1600" dirty="0"/>
              <a:t>Location:  </a:t>
            </a:r>
            <a:r>
              <a:rPr lang="en-US" altLang="en-US" sz="1600" i="1" dirty="0"/>
              <a:t>Piscataway, NJ</a:t>
            </a:r>
          </a:p>
          <a:p>
            <a:pPr lvl="1">
              <a:lnSpc>
                <a:spcPct val="80000"/>
              </a:lnSpc>
            </a:pPr>
            <a:r>
              <a:rPr lang="en-US" altLang="en-US" sz="1600" dirty="0"/>
              <a:t>Dates: Dec 6-8. 2022</a:t>
            </a:r>
          </a:p>
          <a:p>
            <a:pPr marL="0" indent="0">
              <a:lnSpc>
                <a:spcPct val="80000"/>
              </a:lnSpc>
              <a:buNone/>
            </a:pPr>
            <a:endParaRPr lang="en-US" altLang="en-US" sz="2000" dirty="0"/>
          </a:p>
          <a:p>
            <a:pPr>
              <a:lnSpc>
                <a:spcPct val="80000"/>
              </a:lnSpc>
            </a:pPr>
            <a:r>
              <a:rPr lang="en-US" altLang="en-US" sz="2000" dirty="0"/>
              <a:t>For the November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December </a:t>
            </a:r>
            <a:r>
              <a:rPr lang="en-US" altLang="en-US" dirty="0" err="1"/>
              <a:t>Adhoc</a:t>
            </a:r>
            <a:br>
              <a:rPr lang="en-US" altLang="en-US" dirty="0"/>
            </a:br>
            <a:endParaRPr lang="en-US" altLang="en-US" sz="2000" dirty="0">
              <a:solidFill>
                <a:srgbClr val="FF0000"/>
              </a:solidFill>
            </a:endParaRPr>
          </a:p>
        </p:txBody>
      </p:sp>
      <p:sp>
        <p:nvSpPr>
          <p:cNvPr id="9223" name="Rectangle 3"/>
          <p:cNvSpPr>
            <a:spLocks noGrp="1" noChangeArrowheads="1"/>
          </p:cNvSpPr>
          <p:nvPr>
            <p:ph idx="1"/>
          </p:nvPr>
        </p:nvSpPr>
        <p:spPr>
          <a:xfrm>
            <a:off x="914400" y="1981200"/>
            <a:ext cx="10820400" cy="4114800"/>
          </a:xfrm>
        </p:spPr>
        <p:txBody>
          <a:bodyPr/>
          <a:lstStyle/>
          <a:p>
            <a:pPr marL="0" indent="0">
              <a:buNone/>
            </a:pPr>
            <a:r>
              <a:rPr lang="en-US" altLang="en-US" sz="2800" dirty="0"/>
              <a:t>Approve a </a:t>
            </a:r>
            <a:r>
              <a:rPr lang="en-US" altLang="en-US" sz="2800" dirty="0" err="1"/>
              <a:t>TGme</a:t>
            </a:r>
            <a:r>
              <a:rPr lang="en-US" altLang="en-US" sz="2800" dirty="0"/>
              <a:t> ad-hoc meeting on December 6-8 2022, in Piscataway, NJ or New York area location for the purpose of </a:t>
            </a:r>
            <a:r>
              <a:rPr lang="en-US" altLang="en-US" sz="2800" dirty="0" err="1"/>
              <a:t>REVme</a:t>
            </a:r>
            <a:r>
              <a:rPr lang="en-US" altLang="en-US" sz="2800" dirty="0"/>
              <a:t> comment resolution and consideration of document submissions.</a:t>
            </a:r>
          </a:p>
          <a:p>
            <a:pPr marL="0" indent="0">
              <a:buNone/>
            </a:pPr>
            <a:endParaRPr lang="en-US" altLang="en-US" sz="2800" dirty="0"/>
          </a:p>
          <a:p>
            <a:pPr marL="0" indent="0">
              <a:buNone/>
            </a:pPr>
            <a:r>
              <a:rPr lang="en-US" altLang="en-US" sz="2800" dirty="0"/>
              <a:t>Moved: </a:t>
            </a:r>
          </a:p>
          <a:p>
            <a:pPr marL="0" indent="0">
              <a:buNone/>
            </a:pPr>
            <a:r>
              <a:rPr lang="en-US" altLang="en-US" sz="2800" dirty="0"/>
              <a:t>Second: </a:t>
            </a:r>
          </a:p>
          <a:p>
            <a:pPr marL="0" indent="0">
              <a:buNone/>
            </a:pPr>
            <a:r>
              <a:rPr lang="en-US" altLang="en-US" sz="2800" dirty="0"/>
              <a:t>Result: 0 – Yes; 0 – No; 0 - Abstain</a:t>
            </a:r>
          </a:p>
          <a:p>
            <a:pPr marL="0" indent="0">
              <a:buNone/>
            </a:pPr>
            <a:endParaRPr lang="en-US" altLang="en-US" sz="2800" dirty="0"/>
          </a:p>
          <a:p>
            <a:pPr marL="0" indent="0">
              <a:buNone/>
            </a:pPr>
            <a:endParaRPr lang="en-US" altLang="en-US" sz="28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11</a:t>
            </a:fld>
            <a:endParaRPr lang="en-US"/>
          </a:p>
        </p:txBody>
      </p:sp>
    </p:spTree>
    <p:extLst>
      <p:ext uri="{BB962C8B-B14F-4D97-AF65-F5344CB8AC3E}">
        <p14:creationId xmlns:p14="http://schemas.microsoft.com/office/powerpoint/2010/main" val="42660436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BA0969-7D67-30AC-F64C-7AED0672CC9F}"/>
              </a:ext>
            </a:extLst>
          </p:cNvPr>
          <p:cNvSpPr>
            <a:spLocks noGrp="1"/>
          </p:cNvSpPr>
          <p:nvPr>
            <p:ph type="title"/>
          </p:nvPr>
        </p:nvSpPr>
        <p:spPr/>
        <p:txBody>
          <a:bodyPr/>
          <a:lstStyle/>
          <a:p>
            <a:r>
              <a:rPr lang="en-CA" dirty="0"/>
              <a:t>Recirculation LB Motion</a:t>
            </a:r>
          </a:p>
        </p:txBody>
      </p:sp>
      <p:sp>
        <p:nvSpPr>
          <p:cNvPr id="5" name="Content Placeholder 4">
            <a:extLst>
              <a:ext uri="{FF2B5EF4-FFF2-40B4-BE49-F238E27FC236}">
                <a16:creationId xmlns:a16="http://schemas.microsoft.com/office/drawing/2014/main" id="{54F32229-DC42-C878-F1A8-ED09B22BFBBB}"/>
              </a:ext>
            </a:extLst>
          </p:cNvPr>
          <p:cNvSpPr>
            <a:spLocks noGrp="1"/>
          </p:cNvSpPr>
          <p:nvPr>
            <p:ph idx="1"/>
          </p:nvPr>
        </p:nvSpPr>
        <p:spPr>
          <a:xfrm>
            <a:off x="921026" y="1981200"/>
            <a:ext cx="10744200" cy="4343400"/>
          </a:xfrm>
        </p:spPr>
        <p:txBody>
          <a:bodyPr/>
          <a:lstStyle/>
          <a:p>
            <a:pPr marL="0" indent="0">
              <a:buNone/>
            </a:pPr>
            <a:r>
              <a:rPr lang="en-US" sz="2000" dirty="0"/>
              <a:t>Having approved comment resolutions for all of the comments received from LB 258 on </a:t>
            </a:r>
            <a:r>
              <a:rPr lang="en-US" sz="2000" dirty="0" err="1"/>
              <a:t>REVme</a:t>
            </a:r>
            <a:r>
              <a:rPr lang="en-US" sz="2000" dirty="0"/>
              <a:t> D1.0 as contained in document </a:t>
            </a:r>
            <a:r>
              <a:rPr lang="en-US" sz="2000" dirty="0">
                <a:hlinkClick r:id="rId2"/>
              </a:rPr>
              <a:t>https://mentor.ieee.org/802.11/dcn/22/11-22-0065-09-000m-revme-wg-ballot-comments.xls</a:t>
            </a:r>
            <a:r>
              <a:rPr lang="en-US" sz="2000" dirty="0"/>
              <a:t>,</a:t>
            </a:r>
          </a:p>
          <a:p>
            <a:pPr marL="0" indent="0">
              <a:buNone/>
            </a:pPr>
            <a:r>
              <a:rPr lang="en-US" sz="2000" dirty="0"/>
              <a:t>Instruct the editor to prepare Draft 2.0 incorporating these resolutions and,</a:t>
            </a:r>
          </a:p>
          <a:p>
            <a:pPr marL="0" indent="0">
              <a:buNone/>
            </a:pPr>
            <a:r>
              <a:rPr lang="en-US" sz="2000" dirty="0"/>
              <a:t>Approve a 15 day Working Group Recirculation Ballot asking the question “Should </a:t>
            </a:r>
            <a:r>
              <a:rPr lang="en-US" sz="2000" dirty="0" err="1"/>
              <a:t>REVme</a:t>
            </a:r>
            <a:r>
              <a:rPr lang="en-US" sz="2000" dirty="0"/>
              <a:t> D2.0 be forwarded to Sponsor Ballot?</a:t>
            </a:r>
          </a:p>
          <a:p>
            <a:pPr marL="0" indent="0">
              <a:buNone/>
            </a:pPr>
            <a:endParaRPr lang="en-US" sz="2000" dirty="0"/>
          </a:p>
          <a:p>
            <a:pPr marL="0" indent="0">
              <a:spcBef>
                <a:spcPts val="276"/>
              </a:spcBef>
              <a:buNone/>
            </a:pPr>
            <a:endParaRPr lang="en-US" sz="2000" dirty="0"/>
          </a:p>
          <a:p>
            <a:pPr marL="0" indent="0">
              <a:spcBef>
                <a:spcPts val="276"/>
              </a:spcBef>
              <a:buNone/>
            </a:pPr>
            <a:r>
              <a:rPr lang="en-US" sz="2000" dirty="0"/>
              <a:t>Moved: &lt;&gt;</a:t>
            </a:r>
          </a:p>
          <a:p>
            <a:pPr marL="0" indent="0">
              <a:spcBef>
                <a:spcPts val="276"/>
              </a:spcBef>
              <a:buNone/>
            </a:pPr>
            <a:r>
              <a:rPr lang="en-US" sz="2000" dirty="0"/>
              <a:t>Second: &lt;&gt;</a:t>
            </a:r>
          </a:p>
          <a:p>
            <a:pPr marL="0" indent="0">
              <a:spcBef>
                <a:spcPts val="276"/>
              </a:spcBef>
              <a:buNone/>
            </a:pPr>
            <a:r>
              <a:rPr lang="en-US" sz="2000" dirty="0"/>
              <a:t>Result: 0 – Yes; 0 – No; 0 - Abstain</a:t>
            </a:r>
          </a:p>
          <a:p>
            <a:pPr marL="0" indent="0">
              <a:buNone/>
            </a:pPr>
            <a:endParaRPr lang="en-CA" dirty="0"/>
          </a:p>
        </p:txBody>
      </p:sp>
      <p:sp>
        <p:nvSpPr>
          <p:cNvPr id="2" name="Footer Placeholder 1">
            <a:extLst>
              <a:ext uri="{FF2B5EF4-FFF2-40B4-BE49-F238E27FC236}">
                <a16:creationId xmlns:a16="http://schemas.microsoft.com/office/drawing/2014/main" id="{0649578D-E455-12C0-5534-910E281AA3AC}"/>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EC559F40-5B6B-3379-E472-1967BC38DEB1}"/>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12</a:t>
            </a:fld>
            <a:endParaRPr lang="en-US" altLang="en-US"/>
          </a:p>
        </p:txBody>
      </p:sp>
    </p:spTree>
    <p:extLst>
      <p:ext uri="{BB962C8B-B14F-4D97-AF65-F5344CB8AC3E}">
        <p14:creationId xmlns:p14="http://schemas.microsoft.com/office/powerpoint/2010/main" val="14790287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13</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14</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15</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16</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19</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September 2022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20</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21</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22</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a:t>Patent FAQ </a:t>
            </a:r>
          </a:p>
          <a:p>
            <a:pPr>
              <a:spcBef>
                <a:spcPct val="0"/>
              </a:spcBef>
              <a:spcAft>
                <a:spcPts val="900"/>
              </a:spcAft>
              <a:buNone/>
            </a:pPr>
            <a:r>
              <a:rPr lang="en-US" altLang="en-US" sz="1800">
                <a:hlinkClick r:id="rId3"/>
              </a:rPr>
              <a:t>http://standards.ieee.org/board/pat/faq.pdf</a:t>
            </a:r>
            <a:r>
              <a:rPr lang="en-US" altLang="en-US" sz="1800"/>
              <a:t> </a:t>
            </a:r>
          </a:p>
          <a:p>
            <a:pPr algn="just">
              <a:spcBef>
                <a:spcPts val="300"/>
              </a:spcBef>
              <a:buNone/>
            </a:pPr>
            <a:r>
              <a:rPr lang="en-US" altLang="en-US"/>
              <a:t>Disclosure of Affiliation</a:t>
            </a:r>
          </a:p>
          <a:p>
            <a:pPr algn="just">
              <a:spcBef>
                <a:spcPts val="300"/>
              </a:spcBef>
              <a:buNone/>
            </a:pPr>
            <a:r>
              <a:rPr lang="en-US" altLang="en-US" sz="1800">
                <a:hlinkClick r:id="rId4"/>
              </a:rPr>
              <a:t>http://standards.ieee.org/faqs/affiliationFAQ.html</a:t>
            </a:r>
            <a:endParaRPr lang="en-US" altLang="en-US"/>
          </a:p>
          <a:p>
            <a:pPr algn="just">
              <a:spcBef>
                <a:spcPts val="1200"/>
              </a:spcBef>
              <a:buNone/>
            </a:pPr>
            <a:r>
              <a:rPr lang="en-US" altLang="en-US"/>
              <a:t>Anti-Trust Guidelines </a:t>
            </a:r>
          </a:p>
          <a:p>
            <a:pPr algn="just">
              <a:spcBef>
                <a:spcPct val="0"/>
              </a:spcBef>
              <a:spcAft>
                <a:spcPts val="900"/>
              </a:spcAft>
              <a:buNone/>
            </a:pPr>
            <a:r>
              <a:rPr lang="en-US" altLang="en-US" sz="1800">
                <a:hlinkClick r:id="rId5"/>
              </a:rPr>
              <a:t>http://standards.ieee.org/resources/antitrust-guidelines.pdf</a:t>
            </a:r>
            <a:endParaRPr lang="en-US" altLang="en-US"/>
          </a:p>
          <a:p>
            <a:pPr algn="just">
              <a:spcBef>
                <a:spcPts val="300"/>
              </a:spcBef>
              <a:buNone/>
            </a:pPr>
            <a:r>
              <a:rPr lang="en-US" altLang="en-US"/>
              <a:t>Code of Ethics</a:t>
            </a:r>
          </a:p>
          <a:p>
            <a:pPr>
              <a:spcBef>
                <a:spcPct val="0"/>
              </a:spcBef>
              <a:spcAft>
                <a:spcPts val="900"/>
              </a:spcAft>
              <a:buNone/>
            </a:pPr>
            <a:r>
              <a:rPr lang="en-US" altLang="en-US" sz="1800">
                <a:hlinkClick r:id="rId6"/>
              </a:rPr>
              <a:t>http://www.ieee.org/web/membership/ethics/code_ethics.html</a:t>
            </a:r>
            <a:r>
              <a:rPr lang="en-US" altLang="en-US" sz="1800"/>
              <a:t>  </a:t>
            </a:r>
            <a:endParaRPr lang="en-US" altLang="en-US"/>
          </a:p>
          <a:p>
            <a:pPr algn="just">
              <a:spcBef>
                <a:spcPts val="300"/>
              </a:spcBef>
              <a:buNone/>
            </a:pPr>
            <a:r>
              <a:rPr lang="en-US" altLang="en-US"/>
              <a:t>IEEE 802.11 Working Group Operations Manual </a:t>
            </a:r>
          </a:p>
          <a:p>
            <a:pPr algn="just">
              <a:spcBef>
                <a:spcPts val="300"/>
              </a:spcBef>
              <a:spcAft>
                <a:spcPts val="300"/>
              </a:spcAft>
              <a:buNone/>
            </a:pPr>
            <a:r>
              <a:rPr lang="nl-NL" altLang="en-US" sz="1800">
                <a:hlinkClick r:id="rId7"/>
              </a:rPr>
              <a:t>https://mentor.ieee.org/802.11/dcn/14/11-14-0629-22-0000-802-11-operations-manual.docx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2022 September Wireless Interim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September 2022 Wireless Interim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solidFill>
                  <a:srgbClr val="FF0000"/>
                </a:solidFill>
              </a:rPr>
              <a:t>You must pay the registration fee </a:t>
            </a:r>
            <a:r>
              <a:rPr lang="en-US" sz="1800" dirty="0"/>
              <a:t>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3"/>
              </a:rPr>
              <a:t>https://cvent.me/PvDkQV</a:t>
            </a:r>
            <a:r>
              <a:rPr lang="en-US" sz="1800" dirty="0"/>
              <a:t> </a:t>
            </a:r>
          </a:p>
          <a:p>
            <a:pPr marL="0" indent="0">
              <a:buNone/>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IEEE SA Policies – See slides 13-22</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066798" y="1143000"/>
            <a:ext cx="5715002"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Sep 13, 8am  HST</a:t>
            </a:r>
          </a:p>
          <a:p>
            <a:pPr lvl="1"/>
            <a:r>
              <a:rPr lang="en-US" altLang="en-US" sz="1100" dirty="0"/>
              <a:t>Chair’s Welcome, Policy &amp; patent reminder</a:t>
            </a:r>
          </a:p>
          <a:p>
            <a:pPr lvl="1"/>
            <a:r>
              <a:rPr lang="en-US" altLang="en-US" sz="1100" dirty="0"/>
              <a:t>Approve agenda</a:t>
            </a:r>
          </a:p>
          <a:p>
            <a:pPr lvl="1"/>
            <a:r>
              <a:rPr lang="en-GB" sz="1100" dirty="0"/>
              <a:t>Motions </a:t>
            </a:r>
          </a:p>
          <a:p>
            <a:pPr lvl="2"/>
            <a:r>
              <a:rPr lang="en-GB" sz="1100" dirty="0"/>
              <a:t>Telecon, </a:t>
            </a:r>
            <a:r>
              <a:rPr lang="en-GB" sz="1100" dirty="0" err="1"/>
              <a:t>Adhoc</a:t>
            </a:r>
            <a:r>
              <a:rPr lang="en-GB" sz="1100" dirty="0"/>
              <a:t>, and July Plenary minutes (Slide 7)</a:t>
            </a:r>
          </a:p>
          <a:p>
            <a:pPr lvl="1"/>
            <a:r>
              <a:rPr lang="en-GB" sz="1100" dirty="0"/>
              <a:t>Editor Report</a:t>
            </a:r>
          </a:p>
          <a:p>
            <a:pPr lvl="1"/>
            <a:r>
              <a:rPr lang="en-GB" sz="1100" dirty="0"/>
              <a:t>Comment Resolution</a:t>
            </a:r>
          </a:p>
          <a:p>
            <a:pPr lvl="2"/>
            <a:r>
              <a:rPr lang="es-ES" altLang="en-US" sz="1100" dirty="0" err="1"/>
              <a:t>Withdrawn</a:t>
            </a:r>
            <a:r>
              <a:rPr lang="es-ES" altLang="en-US" sz="1100" dirty="0"/>
              <a:t> </a:t>
            </a:r>
            <a:r>
              <a:rPr lang="es-ES" altLang="en-US" sz="1100" dirty="0" err="1"/>
              <a:t>CIDs</a:t>
            </a:r>
            <a:r>
              <a:rPr lang="es-ES" altLang="en-US" sz="1100" dirty="0"/>
              <a:t> – CID 2214 (MAC), 2216 (SEC), 1047 (MAC), 1220 (PHY), 1318,  1341, 1290, 1291, 1292 (ED1), 2372 (MAC), 1008, 2207, 2208.</a:t>
            </a:r>
          </a:p>
          <a:p>
            <a:pPr lvl="2"/>
            <a:r>
              <a:rPr lang="es-ES" altLang="en-US" sz="1100" dirty="0" err="1"/>
              <a:t>Clause</a:t>
            </a:r>
            <a:r>
              <a:rPr lang="es-ES" altLang="en-US" sz="1100" dirty="0"/>
              <a:t> 6 - CID 1114 – </a:t>
            </a:r>
            <a:r>
              <a:rPr lang="es-ES" altLang="en-US" sz="1100" dirty="0" err="1"/>
              <a:t>doc</a:t>
            </a:r>
            <a:r>
              <a:rPr lang="es-ES" altLang="en-US" sz="1100" dirty="0"/>
              <a:t> 11-22/916 – Smith (SR </a:t>
            </a:r>
            <a:r>
              <a:rPr lang="es-ES" altLang="en-US" sz="1100" dirty="0" err="1"/>
              <a:t>Technology</a:t>
            </a:r>
            <a:r>
              <a:rPr lang="es-ES" altLang="en-US" sz="1100" dirty="0"/>
              <a:t>)</a:t>
            </a:r>
          </a:p>
          <a:p>
            <a:pPr lvl="2"/>
            <a:r>
              <a:rPr lang="es-ES" altLang="en-US" sz="1100" dirty="0" err="1"/>
              <a:t>Deprecate</a:t>
            </a:r>
            <a:r>
              <a:rPr lang="es-ES" altLang="en-US" sz="1100" dirty="0"/>
              <a:t>/Obsolete – note </a:t>
            </a:r>
            <a:r>
              <a:rPr lang="es-ES" altLang="en-US" sz="1100" dirty="0" err="1"/>
              <a:t>doc</a:t>
            </a:r>
            <a:r>
              <a:rPr lang="es-ES" altLang="en-US" sz="1100" dirty="0"/>
              <a:t> 11-18/652</a:t>
            </a:r>
          </a:p>
          <a:p>
            <a:pPr lvl="3"/>
            <a:r>
              <a:rPr lang="es-ES" altLang="en-US" sz="1100" dirty="0"/>
              <a:t>WEP – CID 1266, 1267, 1642, 1083 (GEN), 1079, 1719 (SEC)</a:t>
            </a:r>
          </a:p>
          <a:p>
            <a:pPr lvl="3"/>
            <a:r>
              <a:rPr lang="es-ES" altLang="en-US" sz="1100" dirty="0"/>
              <a:t>TKIP – CID 1643 (GEN)</a:t>
            </a:r>
          </a:p>
          <a:p>
            <a:pPr lvl="3"/>
            <a:r>
              <a:rPr lang="es-ES" altLang="en-US" sz="1100" dirty="0"/>
              <a:t>PBSS – CID 1640 (GEN)</a:t>
            </a:r>
          </a:p>
          <a:p>
            <a:pPr lvl="3"/>
            <a:r>
              <a:rPr lang="es-ES" altLang="en-US" sz="1100" dirty="0"/>
              <a:t>IBSS – CID 1639 (GEN)</a:t>
            </a:r>
          </a:p>
          <a:p>
            <a:pPr lvl="3"/>
            <a:r>
              <a:rPr lang="es-ES" altLang="en-US" sz="1100" dirty="0"/>
              <a:t>DMG </a:t>
            </a:r>
            <a:r>
              <a:rPr lang="es-ES" altLang="en-US" sz="1100" dirty="0" err="1"/>
              <a:t>Relay</a:t>
            </a:r>
            <a:r>
              <a:rPr lang="es-ES" altLang="en-US" sz="1100" dirty="0"/>
              <a:t> – CID 1393 (GEN)</a:t>
            </a:r>
          </a:p>
          <a:p>
            <a:pPr lvl="1"/>
            <a:r>
              <a:rPr lang="en-US" altLang="en-US" sz="1100" dirty="0"/>
              <a:t>Recess</a:t>
            </a:r>
            <a:endParaRPr lang="en-GB" dirty="0"/>
          </a:p>
          <a:p>
            <a:pPr lvl="2"/>
            <a:endParaRPr lang="en-GB" sz="1400" dirty="0"/>
          </a:p>
          <a:p>
            <a:pPr lvl="2"/>
            <a:br>
              <a:rPr lang="en-GB" sz="100" dirty="0"/>
            </a:br>
            <a:endParaRPr lang="en-GB" sz="1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1066798" y="4737894"/>
            <a:ext cx="61722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Sep 13, 4pm HST</a:t>
            </a:r>
          </a:p>
          <a:p>
            <a:pPr lvl="1"/>
            <a:r>
              <a:rPr lang="en-CA" altLang="en-US" sz="1100" dirty="0"/>
              <a:t>Comment Resolution</a:t>
            </a:r>
          </a:p>
          <a:p>
            <a:pPr lvl="2"/>
            <a:r>
              <a:rPr lang="en-CA" sz="1100" dirty="0"/>
              <a:t>CID 1301 (GEN) – </a:t>
            </a:r>
            <a:r>
              <a:rPr lang="en-CA" sz="1100" dirty="0" err="1"/>
              <a:t>Rosdahl</a:t>
            </a:r>
            <a:r>
              <a:rPr lang="en-CA" sz="1100" dirty="0"/>
              <a:t> (Qualcomm)</a:t>
            </a:r>
          </a:p>
          <a:p>
            <a:pPr lvl="2"/>
            <a:r>
              <a:rPr lang="en-CA" sz="1100" dirty="0"/>
              <a:t>CID 2346  (GEN) – doc 11-22/1035 – Levy (</a:t>
            </a:r>
            <a:r>
              <a:rPr lang="en-CA" sz="1100" dirty="0" err="1"/>
              <a:t>InterDigital</a:t>
            </a:r>
            <a:r>
              <a:rPr lang="en-CA" sz="1100" dirty="0"/>
              <a:t>)</a:t>
            </a:r>
          </a:p>
          <a:p>
            <a:pPr lvl="2"/>
            <a:r>
              <a:rPr lang="en-CA" sz="1100" dirty="0"/>
              <a:t>CID 1812 (MAC) – Hamilton (Ruckus/</a:t>
            </a:r>
            <a:r>
              <a:rPr lang="en-CA" sz="1100" dirty="0" err="1"/>
              <a:t>Commscope</a:t>
            </a:r>
            <a:r>
              <a:rPr lang="en-CA" sz="1100" dirty="0"/>
              <a:t>)</a:t>
            </a:r>
          </a:p>
          <a:p>
            <a:pPr lvl="2"/>
            <a:r>
              <a:rPr lang="en-US" sz="1100" dirty="0"/>
              <a:t>MAC CIDs – Hamilton (Ruckus/</a:t>
            </a:r>
            <a:r>
              <a:rPr lang="en-US" sz="1100" dirty="0" err="1"/>
              <a:t>Commscope</a:t>
            </a:r>
            <a:r>
              <a:rPr lang="en-US" sz="1100" dirty="0"/>
              <a:t>)</a:t>
            </a:r>
          </a:p>
          <a:p>
            <a:pPr lvl="2"/>
            <a:r>
              <a:rPr lang="en-US" sz="1100" dirty="0"/>
              <a:t>CID 1479,(MAC) – Hamilton (Ruckus/</a:t>
            </a:r>
            <a:r>
              <a:rPr lang="en-US" sz="1100" dirty="0" err="1"/>
              <a:t>Commscope</a:t>
            </a:r>
            <a:r>
              <a:rPr lang="en-US" sz="1100" dirty="0"/>
              <a:t>)</a:t>
            </a:r>
            <a:r>
              <a:rPr lang="en-CA" sz="1100" dirty="0"/>
              <a:t> </a:t>
            </a:r>
            <a:endParaRPr lang="en-US" sz="1100" dirty="0"/>
          </a:p>
          <a:p>
            <a:pPr lvl="2"/>
            <a:r>
              <a:rPr lang="en-US" sz="1100" dirty="0"/>
              <a:t>CID  1554 (ED1) , 1760 (PHY) – Rison (Samsung)</a:t>
            </a:r>
          </a:p>
        </p:txBody>
      </p:sp>
      <p:sp>
        <p:nvSpPr>
          <p:cNvPr id="2" name="Rectangle 19">
            <a:extLst>
              <a:ext uri="{FF2B5EF4-FFF2-40B4-BE49-F238E27FC236}">
                <a16:creationId xmlns:a16="http://schemas.microsoft.com/office/drawing/2014/main" id="{41F982B0-6097-568F-4F7E-7A9761EC973B}"/>
              </a:ext>
            </a:extLst>
          </p:cNvPr>
          <p:cNvSpPr>
            <a:spLocks noChangeArrowheads="1"/>
          </p:cNvSpPr>
          <p:nvPr/>
        </p:nvSpPr>
        <p:spPr bwMode="auto">
          <a:xfrm>
            <a:off x="6781800" y="2819400"/>
            <a:ext cx="53340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Sep 14, 8am HST</a:t>
            </a:r>
          </a:p>
          <a:p>
            <a:pPr lvl="1"/>
            <a:r>
              <a:rPr lang="en-CA" altLang="en-US" sz="1100" dirty="0"/>
              <a:t>Comment Resolution</a:t>
            </a:r>
            <a:endParaRPr lang="pt-BR" sz="1100" dirty="0"/>
          </a:p>
          <a:p>
            <a:pPr lvl="2"/>
            <a:r>
              <a:rPr lang="de-DE" sz="1100" dirty="0"/>
              <a:t>CID 1233 (MAC) – doc 11-22/995 – Wullert (Peraton Labs)</a:t>
            </a:r>
          </a:p>
          <a:p>
            <a:pPr lvl="2"/>
            <a:r>
              <a:rPr lang="de-DE" sz="1100" dirty="0"/>
              <a:t>CID 1650 (SEC) – Montemurro (Huawei)</a:t>
            </a:r>
            <a:endParaRPr lang="en-CA" sz="1100" dirty="0"/>
          </a:p>
          <a:p>
            <a:pPr lvl="2"/>
            <a:r>
              <a:rPr lang="en-CA" sz="1100" dirty="0"/>
              <a:t>CID 1466 (MAC) – doc 11-22/935 – </a:t>
            </a:r>
            <a:r>
              <a:rPr lang="en-CA" sz="1100" dirty="0" err="1"/>
              <a:t>Hiertz</a:t>
            </a:r>
            <a:r>
              <a:rPr lang="en-CA" sz="1100" dirty="0"/>
              <a:t> (Ericsson)</a:t>
            </a:r>
          </a:p>
          <a:p>
            <a:pPr lvl="2"/>
            <a:r>
              <a:rPr lang="de-DE" sz="1100" dirty="0"/>
              <a:t>CID </a:t>
            </a:r>
            <a:r>
              <a:rPr lang="en-US" sz="1100" dirty="0"/>
              <a:t>2079, 2095/1368, 1414, 2010/1653, 1777/1776, 1837/1836, 1838, 1840, 1895, 1486, 1674, 1951, 1984, 1987, 2047, 1926, 2187, 1985/1986/1535/1419/1536</a:t>
            </a:r>
            <a:r>
              <a:rPr lang="de-DE" sz="1100" dirty="0"/>
              <a:t> – doc 11-22/353 – Rison (Samsung)</a:t>
            </a:r>
          </a:p>
          <a:p>
            <a:pPr lvl="2"/>
            <a:r>
              <a:rPr lang="en-CA" sz="1100" dirty="0"/>
              <a:t>CIDs 1289 and 1771 – doc 11-22/1594 – Rison (Samsung)</a:t>
            </a:r>
          </a:p>
          <a:p>
            <a:pPr lvl="2"/>
            <a:r>
              <a:rPr lang="en-US" altLang="en-US" sz="1100" dirty="0"/>
              <a:t>CID 1888 – doc 11-22/1449 – </a:t>
            </a:r>
            <a:r>
              <a:rPr lang="en-US" altLang="en-US" sz="1100" dirty="0" err="1"/>
              <a:t>Halasz</a:t>
            </a:r>
            <a:r>
              <a:rPr lang="en-US" altLang="en-US" sz="1100" dirty="0"/>
              <a:t> (Morse Micro)</a:t>
            </a:r>
          </a:p>
          <a:p>
            <a:pPr lvl="2"/>
            <a:r>
              <a:rPr lang="en-US" altLang="en-US" sz="1100" dirty="0"/>
              <a:t>CID 1632 – doc 11-22/1432 – </a:t>
            </a:r>
            <a:r>
              <a:rPr lang="en-US" altLang="en-US" sz="1100" dirty="0" err="1"/>
              <a:t>Halasz</a:t>
            </a:r>
            <a:r>
              <a:rPr lang="en-US" altLang="en-US" sz="1100" dirty="0"/>
              <a:t> (Morse Micro)</a:t>
            </a:r>
          </a:p>
          <a:p>
            <a:pPr lvl="2"/>
            <a:r>
              <a:rPr lang="en-US" altLang="en-US" sz="1100" dirty="0"/>
              <a:t>CID 1718 – doc 11-22/1431 – </a:t>
            </a:r>
            <a:r>
              <a:rPr lang="en-US" altLang="en-US" sz="1100" dirty="0" err="1"/>
              <a:t>Halasz</a:t>
            </a:r>
            <a:r>
              <a:rPr lang="en-US" altLang="en-US" sz="1100" dirty="0"/>
              <a:t> (Morse </a:t>
            </a:r>
            <a:r>
              <a:rPr lang="en-US" altLang="en-US" sz="1100"/>
              <a:t>Micro)</a:t>
            </a:r>
            <a:endParaRPr lang="en-CA" sz="1100" dirty="0"/>
          </a:p>
          <a:p>
            <a:pPr lvl="1"/>
            <a:r>
              <a:rPr lang="en-CA" altLang="en-US" sz="1100" dirty="0"/>
              <a:t>Recess</a:t>
            </a:r>
          </a:p>
        </p:txBody>
      </p:sp>
      <p:sp>
        <p:nvSpPr>
          <p:cNvPr id="3" name="Rectangle 19">
            <a:extLst>
              <a:ext uri="{FF2B5EF4-FFF2-40B4-BE49-F238E27FC236}">
                <a16:creationId xmlns:a16="http://schemas.microsoft.com/office/drawing/2014/main" id="{B60CF2E1-15C6-C0C5-4C19-14B35474A076}"/>
              </a:ext>
            </a:extLst>
          </p:cNvPr>
          <p:cNvSpPr>
            <a:spLocks noChangeArrowheads="1"/>
          </p:cNvSpPr>
          <p:nvPr/>
        </p:nvSpPr>
        <p:spPr bwMode="auto">
          <a:xfrm>
            <a:off x="6629400" y="1240177"/>
            <a:ext cx="5105400"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Sep 13, 4pm HST (cont’d)</a:t>
            </a:r>
          </a:p>
          <a:p>
            <a:pPr lvl="1"/>
            <a:r>
              <a:rPr lang="en-CA" altLang="en-US" sz="1100" dirty="0"/>
              <a:t>Comment Resolution</a:t>
            </a:r>
          </a:p>
          <a:p>
            <a:pPr lvl="2"/>
            <a:r>
              <a:rPr lang="de-DE" sz="1100" dirty="0"/>
              <a:t>CID </a:t>
            </a:r>
            <a:r>
              <a:rPr lang="en-US" sz="1100" dirty="0"/>
              <a:t>2079, 2095/1368, 1414, 2010/1653, 1777/1776, 1837/1836, 1838, 1840, 1895, 1486, 1674, 1951, 1984, 1987, 2047, 1926, 2187, 1985/1986/1535/1419/1536</a:t>
            </a:r>
            <a:r>
              <a:rPr lang="de-DE" sz="1100" dirty="0"/>
              <a:t> – doc 11-22/353 – Rison (Samsung)</a:t>
            </a:r>
            <a:endParaRPr lang="en-CA" sz="1100" dirty="0"/>
          </a:p>
          <a:p>
            <a:pPr lvl="2"/>
            <a:endParaRPr lang="en-US" sz="1100" dirty="0"/>
          </a:p>
        </p:txBody>
      </p:sp>
    </p:spTree>
    <p:extLst>
      <p:ext uri="{BB962C8B-B14F-4D97-AF65-F5344CB8AC3E}">
        <p14:creationId xmlns:p14="http://schemas.microsoft.com/office/powerpoint/2010/main" val="3830619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280398" y="4267200"/>
            <a:ext cx="4876799"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Sep 15, 4pm HST</a:t>
            </a:r>
          </a:p>
          <a:p>
            <a:pPr lvl="1"/>
            <a:r>
              <a:rPr lang="en-CA" altLang="en-US" sz="1100" dirty="0"/>
              <a:t>Comment Resolution</a:t>
            </a:r>
            <a:endParaRPr lang="en-CA" sz="1100" dirty="0"/>
          </a:p>
          <a:p>
            <a:pPr lvl="2"/>
            <a:r>
              <a:rPr lang="en-CA" altLang="en-US" sz="1100" dirty="0"/>
              <a:t>&lt;&gt;</a:t>
            </a:r>
          </a:p>
          <a:p>
            <a:pPr lvl="1"/>
            <a:r>
              <a:rPr lang="en-CA" altLang="en-US" sz="1100" dirty="0"/>
              <a:t>Motions </a:t>
            </a:r>
          </a:p>
          <a:p>
            <a:pPr lvl="2"/>
            <a:r>
              <a:rPr lang="en-CA" altLang="en-US" sz="1100" dirty="0"/>
              <a:t>11-22/0059r22 – slides x-y</a:t>
            </a:r>
          </a:p>
          <a:p>
            <a:pPr lvl="2"/>
            <a:r>
              <a:rPr lang="en-CA" altLang="en-US" sz="1100" dirty="0"/>
              <a:t>LB Recirc Motion</a:t>
            </a:r>
          </a:p>
          <a:p>
            <a:pPr lvl="1"/>
            <a:r>
              <a:rPr lang="en-CA" altLang="en-US" sz="1100" dirty="0"/>
              <a:t>Timeline, Teleconferences, </a:t>
            </a:r>
            <a:r>
              <a:rPr lang="en-CA" altLang="en-US" sz="1100" dirty="0" err="1"/>
              <a:t>Adhoc</a:t>
            </a:r>
            <a:r>
              <a:rPr lang="en-CA" altLang="en-US" sz="1100" dirty="0"/>
              <a:t>, Plan for November</a:t>
            </a:r>
          </a:p>
          <a:p>
            <a:pPr lvl="1"/>
            <a:r>
              <a:rPr lang="en-CA" altLang="en-US" sz="1100" dirty="0" err="1"/>
              <a:t>AoB</a:t>
            </a:r>
            <a:endParaRPr lang="en-CA" altLang="en-US" sz="1100" dirty="0"/>
          </a:p>
        </p:txBody>
      </p:sp>
      <p:sp>
        <p:nvSpPr>
          <p:cNvPr id="9" name="Rectangle 19">
            <a:extLst>
              <a:ext uri="{FF2B5EF4-FFF2-40B4-BE49-F238E27FC236}">
                <a16:creationId xmlns:a16="http://schemas.microsoft.com/office/drawing/2014/main" id="{646D209B-E15C-40CD-B6C9-BF023D20E53D}"/>
              </a:ext>
            </a:extLst>
          </p:cNvPr>
          <p:cNvSpPr>
            <a:spLocks noChangeArrowheads="1"/>
          </p:cNvSpPr>
          <p:nvPr/>
        </p:nvSpPr>
        <p:spPr bwMode="auto">
          <a:xfrm>
            <a:off x="6280398" y="2362200"/>
            <a:ext cx="51816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Sep 15, 1:30pm HST</a:t>
            </a:r>
          </a:p>
          <a:p>
            <a:pPr lvl="1"/>
            <a:r>
              <a:rPr lang="en-CA" altLang="en-US" sz="1100" dirty="0"/>
              <a:t>Comment Resolution</a:t>
            </a:r>
            <a:endParaRPr lang="en-CA" sz="1100" dirty="0"/>
          </a:p>
          <a:p>
            <a:pPr lvl="2"/>
            <a:r>
              <a:rPr lang="en-CA" sz="1100" dirty="0"/>
              <a:t>CID 1466 (MAC) – doc 11-22/935 – </a:t>
            </a:r>
            <a:r>
              <a:rPr lang="en-CA" sz="1100" dirty="0" err="1"/>
              <a:t>Hiertz</a:t>
            </a:r>
            <a:r>
              <a:rPr lang="en-CA" sz="1100" dirty="0"/>
              <a:t> (Ericsson)</a:t>
            </a:r>
            <a:endParaRPr lang="en-US" altLang="en-US" sz="1100" dirty="0"/>
          </a:p>
          <a:p>
            <a:pPr lvl="2"/>
            <a:r>
              <a:rPr lang="en-US" altLang="en-US" sz="1100" dirty="0"/>
              <a:t>CID 1888 – doc 11-22/1449 – </a:t>
            </a:r>
            <a:r>
              <a:rPr lang="en-US" altLang="en-US" sz="1100" dirty="0" err="1"/>
              <a:t>Halasz</a:t>
            </a:r>
            <a:r>
              <a:rPr lang="en-US" altLang="en-US" sz="1100" dirty="0"/>
              <a:t> (Morse Micro)</a:t>
            </a:r>
          </a:p>
          <a:p>
            <a:pPr lvl="2"/>
            <a:r>
              <a:rPr lang="en-US" altLang="en-US" sz="1100" dirty="0"/>
              <a:t>CID 1718 – doc 11-22/1431 – </a:t>
            </a:r>
            <a:r>
              <a:rPr lang="en-US" altLang="en-US" sz="1100" dirty="0" err="1"/>
              <a:t>Halasz</a:t>
            </a:r>
            <a:r>
              <a:rPr lang="en-US" altLang="en-US" sz="1100" dirty="0"/>
              <a:t> (Morse Micro)</a:t>
            </a:r>
          </a:p>
          <a:p>
            <a:pPr lvl="2"/>
            <a:r>
              <a:rPr lang="en-US" altLang="en-US" sz="1100" dirty="0"/>
              <a:t>CID 1444 – doc 11-22/1456 – </a:t>
            </a:r>
            <a:r>
              <a:rPr lang="en-US" altLang="en-US" sz="1100" dirty="0" err="1"/>
              <a:t>Halasz</a:t>
            </a:r>
            <a:r>
              <a:rPr lang="en-US" altLang="en-US" sz="1100" dirty="0"/>
              <a:t> (Morse Micro)</a:t>
            </a:r>
          </a:p>
          <a:p>
            <a:pPr lvl="2"/>
            <a:r>
              <a:rPr lang="en-US" altLang="en-US" sz="1100" dirty="0"/>
              <a:t>CID 2215 – doc 11-22/1492 – </a:t>
            </a:r>
            <a:r>
              <a:rPr lang="en-US" altLang="en-US" sz="1100" dirty="0" err="1"/>
              <a:t>Viger</a:t>
            </a:r>
            <a:r>
              <a:rPr lang="en-US" altLang="en-US" sz="1100" dirty="0"/>
              <a:t> (Canon)</a:t>
            </a:r>
            <a:endParaRPr lang="es-ES" altLang="en-US" sz="1100" dirty="0"/>
          </a:p>
          <a:p>
            <a:pPr lvl="1"/>
            <a:r>
              <a:rPr lang="en-CA" altLang="en-US" sz="1100" dirty="0"/>
              <a:t>Recess</a:t>
            </a:r>
          </a:p>
        </p:txBody>
      </p:sp>
      <p:sp>
        <p:nvSpPr>
          <p:cNvPr id="2" name="Rectangle 19">
            <a:extLst>
              <a:ext uri="{FF2B5EF4-FFF2-40B4-BE49-F238E27FC236}">
                <a16:creationId xmlns:a16="http://schemas.microsoft.com/office/drawing/2014/main" id="{0C907D93-599D-1C82-EB85-37E5F2E279C1}"/>
              </a:ext>
            </a:extLst>
          </p:cNvPr>
          <p:cNvSpPr>
            <a:spLocks noChangeArrowheads="1"/>
          </p:cNvSpPr>
          <p:nvPr/>
        </p:nvSpPr>
        <p:spPr bwMode="auto">
          <a:xfrm>
            <a:off x="728312" y="4495800"/>
            <a:ext cx="53340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Sep 15, 10:30am HST</a:t>
            </a:r>
          </a:p>
          <a:p>
            <a:pPr lvl="1"/>
            <a:r>
              <a:rPr lang="en-CA" altLang="en-US" sz="1100" dirty="0"/>
              <a:t>Comment Resolution</a:t>
            </a:r>
            <a:endParaRPr lang="pt-BR" sz="1100" dirty="0"/>
          </a:p>
          <a:p>
            <a:pPr lvl="2"/>
            <a:endParaRPr lang="en-CA" sz="1100" dirty="0"/>
          </a:p>
          <a:p>
            <a:pPr lvl="2"/>
            <a:r>
              <a:rPr lang="en-CA" sz="1100" dirty="0"/>
              <a:t>“MAC – Quick Review” CIDs – Hamilton (Ruckus/</a:t>
            </a:r>
            <a:r>
              <a:rPr lang="en-CA" sz="1100" dirty="0" err="1"/>
              <a:t>Commscope</a:t>
            </a:r>
            <a:r>
              <a:rPr lang="en-CA" sz="1100" dirty="0"/>
              <a:t>)</a:t>
            </a:r>
          </a:p>
          <a:p>
            <a:pPr lvl="2"/>
            <a:r>
              <a:rPr lang="en-CA" sz="1100" dirty="0"/>
              <a:t>CID  1711 (MAC) – doc 11-22/1352 – Levy (</a:t>
            </a:r>
            <a:r>
              <a:rPr lang="en-CA" sz="1100" dirty="0" err="1"/>
              <a:t>InterDigital</a:t>
            </a:r>
            <a:r>
              <a:rPr lang="en-CA" sz="1100" dirty="0"/>
              <a:t>)</a:t>
            </a:r>
            <a:endParaRPr lang="de-DE" sz="1100" dirty="0"/>
          </a:p>
          <a:p>
            <a:pPr lvl="1"/>
            <a:r>
              <a:rPr lang="en-CA" altLang="en-US" sz="1100" dirty="0"/>
              <a:t>Recess</a:t>
            </a:r>
          </a:p>
        </p:txBody>
      </p:sp>
      <p:sp>
        <p:nvSpPr>
          <p:cNvPr id="3" name="Rectangle 19">
            <a:extLst>
              <a:ext uri="{FF2B5EF4-FFF2-40B4-BE49-F238E27FC236}">
                <a16:creationId xmlns:a16="http://schemas.microsoft.com/office/drawing/2014/main" id="{9B760972-48F7-E857-D3D9-8CC1222A2195}"/>
              </a:ext>
            </a:extLst>
          </p:cNvPr>
          <p:cNvSpPr>
            <a:spLocks noChangeArrowheads="1"/>
          </p:cNvSpPr>
          <p:nvPr/>
        </p:nvSpPr>
        <p:spPr bwMode="auto">
          <a:xfrm>
            <a:off x="728312" y="2362200"/>
            <a:ext cx="53340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Sep 14, 4pm HST</a:t>
            </a:r>
          </a:p>
          <a:p>
            <a:pPr lvl="1"/>
            <a:r>
              <a:rPr lang="en-CA" altLang="en-US" sz="1100" dirty="0"/>
              <a:t>Comment Resolution</a:t>
            </a:r>
            <a:endParaRPr lang="de-DE" sz="1100" dirty="0"/>
          </a:p>
          <a:p>
            <a:pPr lvl="2"/>
            <a:r>
              <a:rPr lang="de-DE" sz="1100" dirty="0"/>
              <a:t>CID 2319 (GEN) – doc 11-22/658 – Das (Peraton Labs</a:t>
            </a:r>
            <a:r>
              <a:rPr lang="en-US" sz="1100" dirty="0"/>
              <a:t>)</a:t>
            </a:r>
          </a:p>
          <a:p>
            <a:pPr lvl="2"/>
            <a:r>
              <a:rPr lang="nl-NL" sz="1100" dirty="0"/>
              <a:t>PHY/MAC  CIDs – doc 11-22/576 – Hart (Cisco)</a:t>
            </a:r>
          </a:p>
          <a:p>
            <a:pPr lvl="2"/>
            <a:r>
              <a:rPr lang="nl-NL" sz="1100" dirty="0"/>
              <a:t>CIDs 1034,  2202, 1031, 1310, 1199 (MAC) – Asterjadhi (Qualcomm)</a:t>
            </a:r>
          </a:p>
          <a:p>
            <a:pPr lvl="2"/>
            <a:r>
              <a:rPr lang="en-CA" sz="1100" dirty="0"/>
              <a:t>CID  1678, 1533, 1487, 1198 – Hamilton (Ruckus/</a:t>
            </a:r>
            <a:r>
              <a:rPr lang="en-CA" sz="1100" dirty="0" err="1"/>
              <a:t>Commscope</a:t>
            </a:r>
            <a:r>
              <a:rPr lang="en-CA" sz="1100" dirty="0"/>
              <a:t>)</a:t>
            </a:r>
          </a:p>
          <a:p>
            <a:pPr lvl="2"/>
            <a:r>
              <a:rPr lang="en-CA" sz="1100" dirty="0"/>
              <a:t>“MAC – Quick Review” CIDs – Hamilton (Ruckus/</a:t>
            </a:r>
            <a:r>
              <a:rPr lang="en-CA" sz="1100" dirty="0" err="1"/>
              <a:t>Commscope</a:t>
            </a:r>
            <a:r>
              <a:rPr lang="en-CA" sz="1100" dirty="0"/>
              <a:t>)</a:t>
            </a:r>
            <a:endParaRPr lang="nl-NL" sz="1100" dirty="0"/>
          </a:p>
          <a:p>
            <a:pPr lvl="1"/>
            <a:r>
              <a:rPr lang="en-CA" altLang="en-US" sz="1100" dirty="0"/>
              <a:t>Recess</a:t>
            </a:r>
          </a:p>
        </p:txBody>
      </p:sp>
    </p:spTree>
    <p:extLst>
      <p:ext uri="{BB962C8B-B14F-4D97-AF65-F5344CB8AC3E}">
        <p14:creationId xmlns:p14="http://schemas.microsoft.com/office/powerpoint/2010/main" val="40365895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t>July 802 plenary: </a:t>
            </a:r>
            <a:r>
              <a:rPr lang="en-US" altLang="en-US" sz="1800" dirty="0">
                <a:hlinkClick r:id="rId2"/>
              </a:rPr>
              <a:t>https://mentor.ieee.org/802.11/dcn/22/11-22-1155-01-000m-telecon-minutes-for-revme-2022-july-plenary.docx</a:t>
            </a:r>
            <a:r>
              <a:rPr lang="en-US" altLang="en-US" sz="1800" dirty="0"/>
              <a:t> </a:t>
            </a:r>
          </a:p>
          <a:p>
            <a:pPr>
              <a:lnSpc>
                <a:spcPct val="80000"/>
              </a:lnSpc>
            </a:pPr>
            <a:r>
              <a:rPr lang="en-US" altLang="en-US" sz="1800" dirty="0"/>
              <a:t>July 25</a:t>
            </a:r>
            <a:r>
              <a:rPr lang="en-US" altLang="en-US" sz="1800" baseline="30000" dirty="0"/>
              <a:t>th</a:t>
            </a:r>
            <a:r>
              <a:rPr lang="en-US" altLang="en-US" sz="1800" dirty="0"/>
              <a:t> teleconference: </a:t>
            </a:r>
            <a:r>
              <a:rPr lang="en-US" altLang="en-US" sz="1800" dirty="0">
                <a:hlinkClick r:id="rId3"/>
              </a:rPr>
              <a:t>https://mentor.ieee.org/802.11/dcn/22/11-22-1195-00-000m-telecon-minutes-for-revme-july-25.docx</a:t>
            </a:r>
            <a:r>
              <a:rPr lang="en-US" altLang="en-US" sz="1800" dirty="0"/>
              <a:t> </a:t>
            </a:r>
          </a:p>
          <a:p>
            <a:pPr>
              <a:lnSpc>
                <a:spcPct val="80000"/>
              </a:lnSpc>
            </a:pPr>
            <a:r>
              <a:rPr lang="en-US" altLang="en-US" sz="1800" dirty="0"/>
              <a:t>August </a:t>
            </a:r>
            <a:r>
              <a:rPr lang="en-US" altLang="en-US" sz="1800" dirty="0" err="1"/>
              <a:t>Adhoc</a:t>
            </a:r>
            <a:r>
              <a:rPr lang="en-US" altLang="en-US" sz="1800" dirty="0"/>
              <a:t> meeting: </a:t>
            </a:r>
            <a:r>
              <a:rPr lang="en-US" altLang="en-US" sz="1800" dirty="0">
                <a:hlinkClick r:id="rId4"/>
              </a:rPr>
              <a:t>https://mentor.ieee.org/802.11/dcn/22/11-22-1276-01-000m-minutes-for-revme-2022-august-adhoc-san-diego.docx</a:t>
            </a:r>
            <a:r>
              <a:rPr lang="en-US" altLang="en-US" sz="1800" dirty="0"/>
              <a:t> </a:t>
            </a:r>
          </a:p>
          <a:p>
            <a:pPr>
              <a:lnSpc>
                <a:spcPct val="80000"/>
              </a:lnSpc>
            </a:pPr>
            <a:r>
              <a:rPr lang="en-US" altLang="en-US" sz="1800" dirty="0"/>
              <a:t>August teleconferences: </a:t>
            </a:r>
            <a:r>
              <a:rPr lang="en-US" altLang="en-US" sz="1800" dirty="0">
                <a:hlinkClick r:id="rId5"/>
              </a:rPr>
              <a:t>https://mentor.ieee.org/802.11/dcn/22/11-22-1275-02-000m-telecon-minutes-for-revme-august-2022.docx</a:t>
            </a:r>
            <a:r>
              <a:rPr lang="en-US" altLang="en-US" sz="1800" dirty="0"/>
              <a:t> </a:t>
            </a:r>
          </a:p>
          <a:p>
            <a:pPr marL="0" indent="0">
              <a:lnSpc>
                <a:spcPct val="80000"/>
              </a:lnSpc>
              <a:buNone/>
            </a:pPr>
            <a:r>
              <a:rPr lang="en-US" altLang="en-US" sz="1800" dirty="0"/>
              <a:t>  </a:t>
            </a:r>
            <a:endParaRPr lang="en-US" sz="1800" dirty="0"/>
          </a:p>
          <a:p>
            <a:pPr marL="0" indent="0">
              <a:lnSpc>
                <a:spcPct val="80000"/>
              </a:lnSpc>
              <a:buNone/>
            </a:pPr>
            <a:r>
              <a:rPr lang="en-CA" dirty="0"/>
              <a:t>Moved: Jon </a:t>
            </a:r>
            <a:r>
              <a:rPr lang="en-CA" dirty="0" err="1"/>
              <a:t>Rosdahl</a:t>
            </a:r>
            <a:r>
              <a:rPr lang="en-CA" dirty="0"/>
              <a:t> </a:t>
            </a:r>
          </a:p>
          <a:p>
            <a:pPr marL="0" indent="0">
              <a:buNone/>
            </a:pPr>
            <a:r>
              <a:rPr lang="en-CA" dirty="0"/>
              <a:t>Seconded: Mark Hamilton</a:t>
            </a:r>
          </a:p>
          <a:p>
            <a:pPr marL="0" indent="0">
              <a:buNone/>
            </a:pPr>
            <a:r>
              <a:rPr lang="en-CA" dirty="0"/>
              <a:t>Results: Unanimous. Approved.</a:t>
            </a:r>
            <a:endParaRPr lang="en-US" altLang="en-US"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dirty="0">
                <a:solidFill>
                  <a:srgbClr val="FF0000"/>
                </a:solidFill>
              </a:rPr>
              <a:t>Sep 2022 – D2.0 Recirculation LB </a:t>
            </a:r>
          </a:p>
          <a:p>
            <a:pPr>
              <a:lnSpc>
                <a:spcPct val="80000"/>
              </a:lnSpc>
            </a:pPr>
            <a:r>
              <a:rPr lang="en-US" altLang="en-US" sz="2000" dirty="0">
                <a:solidFill>
                  <a:srgbClr val="00B0F0"/>
                </a:solidFill>
              </a:rPr>
              <a:t>Mar 2023 – D3.0 Recirculation LB (11az + other amendments &lt;11bc, 11bd, 11bb&gt; ) </a:t>
            </a:r>
          </a:p>
          <a:p>
            <a:pPr>
              <a:lnSpc>
                <a:spcPct val="80000"/>
              </a:lnSpc>
            </a:pPr>
            <a:r>
              <a:rPr lang="en-US" altLang="en-US" sz="2000" dirty="0">
                <a:solidFill>
                  <a:srgbClr val="00B0F0"/>
                </a:solidFill>
              </a:rPr>
              <a:t>Sep 2023 – D4.0 Recirculation (&lt;other amendments – if Jul&gt;)</a:t>
            </a:r>
          </a:p>
          <a:p>
            <a:pPr>
              <a:lnSpc>
                <a:spcPct val="80000"/>
              </a:lnSpc>
            </a:pPr>
            <a:r>
              <a:rPr lang="en-US" altLang="en-US" sz="2000" dirty="0">
                <a:solidFill>
                  <a:srgbClr val="00B0F0"/>
                </a:solidFill>
              </a:rPr>
              <a:t>Nov 2023 – D5.0 Initial SA Ballot </a:t>
            </a:r>
          </a:p>
          <a:p>
            <a:pPr>
              <a:lnSpc>
                <a:spcPct val="80000"/>
              </a:lnSpc>
            </a:pPr>
            <a:r>
              <a:rPr lang="en-US" altLang="en-US" sz="2000" dirty="0">
                <a:solidFill>
                  <a:srgbClr val="00B0F0"/>
                </a:solidFill>
              </a:rPr>
              <a:t>Mar 2024 – D6.0 Recirculation SA Ballot  </a:t>
            </a:r>
          </a:p>
          <a:p>
            <a:pPr>
              <a:lnSpc>
                <a:spcPct val="80000"/>
              </a:lnSpc>
            </a:pPr>
            <a:r>
              <a:rPr lang="en-US" altLang="en-US" sz="2000" dirty="0">
                <a:solidFill>
                  <a:srgbClr val="00B0F0"/>
                </a:solidFill>
              </a:rPr>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3070285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a:t>
            </a:r>
            <a:r>
              <a:rPr lang="en-CA" dirty="0" err="1"/>
              <a:t>REVme</a:t>
            </a:r>
            <a:r>
              <a:rPr lang="en-CA" dirty="0"/>
              <a:t>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8 of &lt;this&gt; document as the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228921450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109601</TotalTime>
  <Words>2880</Words>
  <Application>Microsoft Office PowerPoint</Application>
  <PresentationFormat>Widescreen</PresentationFormat>
  <Paragraphs>308</Paragraphs>
  <Slides>22</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2022 September Wireless Interim session</vt:lpstr>
      <vt:lpstr>Chair’s welcome and Patent Reminder</vt:lpstr>
      <vt:lpstr>REVme Agenda</vt:lpstr>
      <vt:lpstr>REVme Agenda</vt:lpstr>
      <vt:lpstr>REVme minutes approval</vt:lpstr>
      <vt:lpstr>TGme Timeline</vt:lpstr>
      <vt:lpstr>Motion to Approve REVme Timeline </vt:lpstr>
      <vt:lpstr>Teleconference/Meeting plan</vt:lpstr>
      <vt:lpstr>December Adhoc </vt:lpstr>
      <vt:lpstr>Recirculation LB Motion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11-21/1281r2</dc:title>
  <dc:subject>Task Group AY November 2015 Meeting Agenda</dc:subject>
  <dc:creator>"mmontemurro@blackberry.com" &lt;mmontemurro@blackberry.com&gt;</dc:creator>
  <cp:keywords>September 2022</cp:keywords>
  <dc:description/>
  <cp:lastModifiedBy>Mike Montemurro</cp:lastModifiedBy>
  <cp:revision>4609</cp:revision>
  <cp:lastPrinted>2014-11-04T15:04:57Z</cp:lastPrinted>
  <dcterms:created xsi:type="dcterms:W3CDTF">2007-04-17T18:10:23Z</dcterms:created>
  <dcterms:modified xsi:type="dcterms:W3CDTF">2022-09-14T20:08:34Z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