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613" r:id="rId6"/>
    <p:sldId id="2369" r:id="rId7"/>
    <p:sldId id="857" r:id="rId8"/>
    <p:sldId id="859" r:id="rId9"/>
    <p:sldId id="855" r:id="rId10"/>
    <p:sldId id="848" r:id="rId11"/>
    <p:sldId id="901" r:id="rId12"/>
    <p:sldId id="236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6CAA9BBD-33A3-4645-B04D-79242F53592D}">
          <p14:sldIdLst>
            <p14:sldId id="613"/>
            <p14:sldId id="2369"/>
            <p14:sldId id="857"/>
            <p14:sldId id="859"/>
            <p14:sldId id="855"/>
            <p14:sldId id="848"/>
            <p14:sldId id="901"/>
            <p14:sldId id="236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82" d="100"/>
          <a:sy n="82" d="100"/>
        </p:scale>
        <p:origin x="67" y="25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2463849-C95C-4374-9EF3-AA6E70FBE6BD}"/>
    <pc:docChg chg="custSel modSld modMainMaster">
      <pc:chgData name="Mike Montemurro" userId="40c20c913ca7511e" providerId="LiveId" clId="{62463849-C95C-4374-9EF3-AA6E70FBE6BD}" dt="2022-09-14T01:00:18.422" v="115" actId="20577"/>
      <pc:docMkLst>
        <pc:docMk/>
      </pc:docMkLst>
      <pc:sldChg chg="modSp mod">
        <pc:chgData name="Mike Montemurro" userId="40c20c913ca7511e" providerId="LiveId" clId="{62463849-C95C-4374-9EF3-AA6E70FBE6BD}" dt="2022-09-14T00:59:49.631" v="111"/>
        <pc:sldMkLst>
          <pc:docMk/>
          <pc:sldMk cId="3830619075" sldId="613"/>
        </pc:sldMkLst>
        <pc:spChg chg="mod">
          <ac:chgData name="Mike Montemurro" userId="40c20c913ca7511e" providerId="LiveId" clId="{62463849-C95C-4374-9EF3-AA6E70FBE6BD}" dt="2022-09-14T00:59:49.631" v="111"/>
          <ac:spMkLst>
            <pc:docMk/>
            <pc:sldMk cId="3830619075" sldId="613"/>
            <ac:spMk id="2" creationId="{41F982B0-6097-568F-4F7E-7A9761EC973B}"/>
          </ac:spMkLst>
        </pc:spChg>
        <pc:spChg chg="mod">
          <ac:chgData name="Mike Montemurro" userId="40c20c913ca7511e" providerId="LiveId" clId="{62463849-C95C-4374-9EF3-AA6E70FBE6BD}" dt="2022-09-14T00:56:07.371" v="7" actId="21"/>
          <ac:spMkLst>
            <pc:docMk/>
            <pc:sldMk cId="3830619075" sldId="613"/>
            <ac:spMk id="8" creationId="{4CD249A7-B25B-4413-A490-DA16C7C17DEA}"/>
          </ac:spMkLst>
        </pc:spChg>
      </pc:sldChg>
      <pc:sldChg chg="modSp mod">
        <pc:chgData name="Mike Montemurro" userId="40c20c913ca7511e" providerId="LiveId" clId="{62463849-C95C-4374-9EF3-AA6E70FBE6BD}" dt="2022-09-14T01:00:18.422" v="115" actId="20577"/>
        <pc:sldMkLst>
          <pc:docMk/>
          <pc:sldMk cId="4036589568" sldId="2369"/>
        </pc:sldMkLst>
        <pc:spChg chg="mod">
          <ac:chgData name="Mike Montemurro" userId="40c20c913ca7511e" providerId="LiveId" clId="{62463849-C95C-4374-9EF3-AA6E70FBE6BD}" dt="2022-09-14T01:00:18.422" v="115" actId="20577"/>
          <ac:spMkLst>
            <pc:docMk/>
            <pc:sldMk cId="4036589568" sldId="2369"/>
            <ac:spMk id="2" creationId="{0C907D93-599D-1C82-EB85-37E5F2E279C1}"/>
          </ac:spMkLst>
        </pc:spChg>
      </pc:sldChg>
      <pc:sldMasterChg chg="modSp mod">
        <pc:chgData name="Mike Montemurro" userId="40c20c913ca7511e" providerId="LiveId" clId="{62463849-C95C-4374-9EF3-AA6E70FBE6BD}" dt="2022-09-14T00:54:12.990" v="1" actId="20577"/>
        <pc:sldMasterMkLst>
          <pc:docMk/>
          <pc:sldMasterMk cId="0" sldId="2147483648"/>
        </pc:sldMasterMkLst>
        <pc:spChg chg="mod">
          <ac:chgData name="Mike Montemurro" userId="40c20c913ca7511e" providerId="LiveId" clId="{62463849-C95C-4374-9EF3-AA6E70FBE6BD}" dt="2022-09-14T00:54:12.990"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8336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24800"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802.11-22/1281r4</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2/11-22-0065-09-000m-revme-wg-ballot-comments.xl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195-00-000m-telecon-minutes-for-revme-july-25.docx" TargetMode="External"/><Relationship Id="rId2" Type="http://schemas.openxmlformats.org/officeDocument/2006/relationships/hyperlink" Target="https://mentor.ieee.org/802.11/dcn/22/11-22-1155-01-000m-telecon-minutes-for-revme-2022-july-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1275-02-000m-telecon-minutes-for-revme-august-2022.docx" TargetMode="External"/><Relationship Id="rId4" Type="http://schemas.openxmlformats.org/officeDocument/2006/relationships/hyperlink" Target="https://mentor.ieee.org/802.11/dcn/22/11-22-1276-01-000m-minutes-for-revme-2022-august-adhoc-san-diego.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2022-09-13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Oct &lt;&gt;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(see next slide):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6-8. 2022</a:t>
            </a:r>
          </a:p>
          <a:p>
            <a:pPr marL="0" indent="0">
              <a:lnSpc>
                <a:spcPct val="80000"/>
              </a:lnSpc>
              <a:buNone/>
            </a:pPr>
            <a:endParaRPr lang="en-US" altLang="en-US" sz="2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December </a:t>
            </a:r>
            <a:r>
              <a:rPr lang="en-US" altLang="en-US" dirty="0" err="1"/>
              <a:t>Adhoc</a:t>
            </a:r>
            <a:br>
              <a:rPr lang="en-US" altLang="en-US" dirty="0"/>
            </a:br>
            <a:endParaRPr lang="en-US" altLang="en-US" sz="2000" dirty="0">
              <a:solidFill>
                <a:srgbClr val="FF0000"/>
              </a:solidFill>
            </a:endParaRPr>
          </a:p>
        </p:txBody>
      </p:sp>
      <p:sp>
        <p:nvSpPr>
          <p:cNvPr id="9223" name="Rectangle 3"/>
          <p:cNvSpPr>
            <a:spLocks noGrp="1" noChangeArrowheads="1"/>
          </p:cNvSpPr>
          <p:nvPr>
            <p:ph idx="1"/>
          </p:nvPr>
        </p:nvSpPr>
        <p:spPr>
          <a:xfrm>
            <a:off x="914400" y="1981200"/>
            <a:ext cx="10820400" cy="4114800"/>
          </a:xfrm>
        </p:spPr>
        <p:txBody>
          <a:bodyPr/>
          <a:lstStyle/>
          <a:p>
            <a:pPr marL="0" indent="0">
              <a:buNone/>
            </a:pPr>
            <a:r>
              <a:rPr lang="en-US" altLang="en-US" sz="2800" dirty="0"/>
              <a:t>Approve a </a:t>
            </a:r>
            <a:r>
              <a:rPr lang="en-US" altLang="en-US" sz="2800" dirty="0" err="1"/>
              <a:t>TGme</a:t>
            </a:r>
            <a:r>
              <a:rPr lang="en-US" altLang="en-US" sz="2800" dirty="0"/>
              <a:t> ad-hoc meeting on December 6-8 2022, in Piscataway, NJ or New York area location for the purpose of </a:t>
            </a:r>
            <a:r>
              <a:rPr lang="en-US" altLang="en-US" sz="2800" dirty="0" err="1"/>
              <a:t>REVme</a:t>
            </a:r>
            <a:r>
              <a:rPr lang="en-US" altLang="en-US" sz="2800" dirty="0"/>
              <a:t> comment resolution and consideration of document submissions.</a:t>
            </a:r>
          </a:p>
          <a:p>
            <a:pPr marL="0" indent="0">
              <a:buNone/>
            </a:pPr>
            <a:endParaRPr lang="en-US" altLang="en-US" sz="2800" dirty="0"/>
          </a:p>
          <a:p>
            <a:pPr marL="0" indent="0">
              <a:buNone/>
            </a:pPr>
            <a:r>
              <a:rPr lang="en-US" altLang="en-US" sz="2800" dirty="0"/>
              <a:t>Moved: </a:t>
            </a:r>
          </a:p>
          <a:p>
            <a:pPr marL="0" indent="0">
              <a:buNone/>
            </a:pPr>
            <a:r>
              <a:rPr lang="en-US" altLang="en-US" sz="2800" dirty="0"/>
              <a:t>Second: </a:t>
            </a:r>
          </a:p>
          <a:p>
            <a:pPr marL="0" indent="0">
              <a:buNone/>
            </a:pPr>
            <a:r>
              <a:rPr lang="en-US" altLang="en-US" sz="2800" dirty="0"/>
              <a:t>Result: 0 – Yes; 0 – No; 0 - Abstain</a:t>
            </a:r>
          </a:p>
          <a:p>
            <a:pPr marL="0" indent="0">
              <a:buNone/>
            </a:pPr>
            <a:endParaRPr lang="en-US" altLang="en-US" sz="2800" dirty="0"/>
          </a:p>
          <a:p>
            <a:pPr marL="0" indent="0">
              <a:buNone/>
            </a:pPr>
            <a:endParaRPr lang="en-US" altLang="en-US" sz="2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258 on </a:t>
            </a:r>
            <a:r>
              <a:rPr lang="en-US" sz="2000" dirty="0" err="1"/>
              <a:t>REVme</a:t>
            </a:r>
            <a:r>
              <a:rPr lang="en-US" sz="2000" dirty="0"/>
              <a:t> D1.0 as contained in document </a:t>
            </a:r>
            <a:r>
              <a:rPr lang="en-US" sz="2000" dirty="0">
                <a:hlinkClick r:id="rId2"/>
              </a:rPr>
              <a:t>https://mentor.ieee.org/802.11/dcn/22/11-22-0065-09-000m-revme-wg-ballot-comments.xls</a:t>
            </a:r>
            <a:r>
              <a:rPr lang="en-US" sz="2000" dirty="0"/>
              <a:t>,</a:t>
            </a:r>
          </a:p>
          <a:p>
            <a:pPr marL="0" indent="0">
              <a:buNone/>
            </a:pPr>
            <a:r>
              <a:rPr lang="en-US" sz="2000" dirty="0"/>
              <a:t>Instruct the editor to prepare Draft 2.0 incorporating these resolutions and,</a:t>
            </a:r>
          </a:p>
          <a:p>
            <a:pPr marL="0" indent="0">
              <a:buNone/>
            </a:pPr>
            <a:r>
              <a:rPr lang="en-US" sz="2000" dirty="0"/>
              <a:t>Approve a 15 day Working Group Recirculation Ballot asking the question “Should </a:t>
            </a:r>
            <a:r>
              <a:rPr lang="en-US" sz="2000" dirty="0" err="1"/>
              <a:t>REVme</a:t>
            </a:r>
            <a:r>
              <a:rPr lang="en-US" sz="2000" dirty="0"/>
              <a:t> D2.0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September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2022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https://cvent.me/PvDkQV</a:t>
            </a:r>
            <a:r>
              <a:rPr lang="en-US" sz="1800" dirty="0"/>
              <a:t> </a:t>
            </a:r>
          </a:p>
          <a:p>
            <a:pPr marL="0" indent="0">
              <a:buNone/>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IEEE SA Policies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8am  HST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t>
            </a:r>
            <a:r>
              <a:rPr lang="en-GB" sz="1100" dirty="0" err="1"/>
              <a:t>Adhoc</a:t>
            </a:r>
            <a:r>
              <a:rPr lang="en-GB" sz="1100" dirty="0"/>
              <a:t>, and July Plenary minutes (Slide 7)</a:t>
            </a:r>
          </a:p>
          <a:p>
            <a:pPr lvl="1"/>
            <a:r>
              <a:rPr lang="en-GB" sz="1100" dirty="0"/>
              <a:t>Editor Report</a:t>
            </a:r>
          </a:p>
          <a:p>
            <a:pPr lvl="1"/>
            <a:r>
              <a:rPr lang="en-GB" sz="1100" dirty="0"/>
              <a:t>Comment Resolution</a:t>
            </a:r>
          </a:p>
          <a:p>
            <a:pPr lvl="2"/>
            <a:r>
              <a:rPr lang="es-ES" altLang="en-US" sz="1100" dirty="0" err="1"/>
              <a:t>Withdrawn</a:t>
            </a:r>
            <a:r>
              <a:rPr lang="es-ES" altLang="en-US" sz="1100" dirty="0"/>
              <a:t> </a:t>
            </a:r>
            <a:r>
              <a:rPr lang="es-ES" altLang="en-US" sz="1100" dirty="0" err="1"/>
              <a:t>CIDs</a:t>
            </a:r>
            <a:r>
              <a:rPr lang="es-ES" altLang="en-US" sz="1100" dirty="0"/>
              <a:t> – CID 2214 (MAC), 2216 (SEC), 1047 (MAC), 1220 (PHY), 1318,  1341, 1290, 1291, 1292 (ED1), 2372 (MAC), 1008, 2207, 2208.</a:t>
            </a:r>
          </a:p>
          <a:p>
            <a:pPr lvl="2"/>
            <a:r>
              <a:rPr lang="es-ES" altLang="en-US" sz="1100" dirty="0" err="1"/>
              <a:t>Clause</a:t>
            </a:r>
            <a:r>
              <a:rPr lang="es-ES" altLang="en-US" sz="1100" dirty="0"/>
              <a:t> 6 - CID 1114 – </a:t>
            </a:r>
            <a:r>
              <a:rPr lang="es-ES" altLang="en-US" sz="1100" dirty="0" err="1"/>
              <a:t>doc</a:t>
            </a:r>
            <a:r>
              <a:rPr lang="es-ES" altLang="en-US" sz="1100" dirty="0"/>
              <a:t> 11-22/916 – Smith (SR </a:t>
            </a:r>
            <a:r>
              <a:rPr lang="es-ES" altLang="en-US" sz="1100" dirty="0" err="1"/>
              <a:t>Technology</a:t>
            </a:r>
            <a:r>
              <a:rPr lang="es-ES" altLang="en-US" sz="1100" dirty="0"/>
              <a:t>)</a:t>
            </a:r>
          </a:p>
          <a:p>
            <a:pPr lvl="2"/>
            <a:r>
              <a:rPr lang="es-ES" altLang="en-US" sz="1100" dirty="0" err="1"/>
              <a:t>Deprecate</a:t>
            </a:r>
            <a:r>
              <a:rPr lang="es-ES" altLang="en-US" sz="1100" dirty="0"/>
              <a:t>/Obsolete – note </a:t>
            </a:r>
            <a:r>
              <a:rPr lang="es-ES" altLang="en-US" sz="1100" dirty="0" err="1"/>
              <a:t>doc</a:t>
            </a:r>
            <a:r>
              <a:rPr lang="es-ES" altLang="en-US" sz="1100" dirty="0"/>
              <a:t> 11-18/652</a:t>
            </a:r>
          </a:p>
          <a:p>
            <a:pPr lvl="3"/>
            <a:r>
              <a:rPr lang="es-ES" altLang="en-US" sz="1100" dirty="0"/>
              <a:t>WEP – CID 1266, 1267, 1642, 1083 (GEN), 1079, 1719 (SEC)</a:t>
            </a:r>
          </a:p>
          <a:p>
            <a:pPr lvl="3"/>
            <a:r>
              <a:rPr lang="es-ES" altLang="en-US" sz="1100" dirty="0"/>
              <a:t>TKIP – CID 1643 (GEN)</a:t>
            </a:r>
          </a:p>
          <a:p>
            <a:pPr lvl="3"/>
            <a:r>
              <a:rPr lang="es-ES" altLang="en-US" sz="1100" dirty="0"/>
              <a:t>PBSS – CID 1640 (GEN)</a:t>
            </a:r>
          </a:p>
          <a:p>
            <a:pPr lvl="3"/>
            <a:r>
              <a:rPr lang="es-ES" altLang="en-US" sz="1100" dirty="0"/>
              <a:t>IBSS – CID 1639 (GEN)</a:t>
            </a:r>
          </a:p>
          <a:p>
            <a:pPr lvl="3"/>
            <a:r>
              <a:rPr lang="es-ES" altLang="en-US" sz="1100" dirty="0"/>
              <a:t>DMG </a:t>
            </a:r>
            <a:r>
              <a:rPr lang="es-ES" altLang="en-US" sz="1100" dirty="0" err="1"/>
              <a:t>Relay</a:t>
            </a:r>
            <a:r>
              <a:rPr lang="es-ES" altLang="en-US" sz="1100" dirty="0"/>
              <a:t> – CID 1393 (GEN)</a:t>
            </a:r>
          </a:p>
          <a:p>
            <a:pPr lvl="1"/>
            <a:r>
              <a:rPr lang="en-US" altLang="en-US" sz="1100" dirty="0"/>
              <a:t>Recess</a:t>
            </a:r>
            <a:endParaRPr lang="en-GB" dirty="0"/>
          </a:p>
          <a:p>
            <a:pPr lvl="2"/>
            <a:endParaRPr lang="en-GB" sz="1400" dirty="0"/>
          </a:p>
          <a:p>
            <a:pPr lvl="2"/>
            <a:br>
              <a:rPr lang="en-GB" sz="100" dirty="0"/>
            </a:br>
            <a:endParaRPr lang="en-GB" sz="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a:t>
            </a:r>
          </a:p>
          <a:p>
            <a:pPr lvl="1"/>
            <a:r>
              <a:rPr lang="en-CA" altLang="en-US" sz="1100" dirty="0"/>
              <a:t>Comment Resolution</a:t>
            </a:r>
          </a:p>
          <a:p>
            <a:pPr lvl="2"/>
            <a:r>
              <a:rPr lang="en-CA" sz="1100" dirty="0"/>
              <a:t>CID 2346  (GEN) – doc 11-22/1035 – Levy (</a:t>
            </a:r>
            <a:r>
              <a:rPr lang="en-CA" sz="1100" dirty="0" err="1"/>
              <a:t>InterDigital</a:t>
            </a:r>
            <a:r>
              <a:rPr lang="en-CA" sz="1100" dirty="0"/>
              <a:t>)</a:t>
            </a:r>
          </a:p>
          <a:p>
            <a:pPr lvl="2"/>
            <a:r>
              <a:rPr lang="en-CA" sz="1100" dirty="0"/>
              <a:t>CID 1812 (MAC) – Hamilton (Ruckus/</a:t>
            </a:r>
            <a:r>
              <a:rPr lang="en-CA" sz="1100" dirty="0" err="1"/>
              <a:t>Commscope</a:t>
            </a:r>
            <a:r>
              <a:rPr lang="en-CA" sz="1100" dirty="0"/>
              <a:t>)</a:t>
            </a:r>
          </a:p>
          <a:p>
            <a:pPr lvl="2"/>
            <a:r>
              <a:rPr lang="en-US" sz="1100" dirty="0"/>
              <a:t>CID 1985, 1986, 1535, 1419, 2187 (MAC) – Hamilton (Ruckus/</a:t>
            </a:r>
            <a:r>
              <a:rPr lang="en-US" sz="1100" dirty="0" err="1"/>
              <a:t>Commscope</a:t>
            </a:r>
            <a:r>
              <a:rPr lang="en-US" sz="1100" dirty="0"/>
              <a:t>)</a:t>
            </a:r>
          </a:p>
          <a:p>
            <a:pPr lvl="2"/>
            <a:r>
              <a:rPr lang="en-US" sz="1100" dirty="0"/>
              <a:t>CID 1479, 2086 (MAC) – Hamilton (Ruckus/</a:t>
            </a:r>
            <a:r>
              <a:rPr lang="en-US" sz="1100" dirty="0" err="1"/>
              <a:t>Commscope</a:t>
            </a:r>
            <a:r>
              <a:rPr lang="en-US" sz="1100" dirty="0"/>
              <a:t>)</a:t>
            </a:r>
            <a:r>
              <a:rPr lang="en-CA" sz="1100" dirty="0"/>
              <a:t> </a:t>
            </a:r>
            <a:endParaRPr lang="en-US" sz="1100" dirty="0"/>
          </a:p>
          <a:p>
            <a:pPr lvl="2"/>
            <a:r>
              <a:rPr lang="en-US" sz="1100" dirty="0"/>
              <a:t>CID  1554 (ED1) , 1760 (PHY) – Rison (Samsung)</a:t>
            </a:r>
          </a:p>
          <a:p>
            <a:pPr lvl="2"/>
            <a:r>
              <a:rPr lang="en-US" sz="1100" dirty="0"/>
              <a:t>CID 1466 (MAC)  - doc 11-22/935 – </a:t>
            </a:r>
            <a:r>
              <a:rPr lang="en-US" sz="1100" dirty="0" err="1"/>
              <a:t>Hiertz</a:t>
            </a:r>
            <a:r>
              <a:rPr lang="en-US" sz="1100" dirty="0"/>
              <a:t> (Ericsson) </a:t>
            </a:r>
          </a:p>
          <a:p>
            <a:pPr lvl="2"/>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781800" y="3707846"/>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4pm HST</a:t>
            </a:r>
          </a:p>
          <a:p>
            <a:pPr lvl="1"/>
            <a:r>
              <a:rPr lang="en-CA" altLang="en-US" sz="1100" dirty="0"/>
              <a:t>Comment Resolution</a:t>
            </a:r>
            <a:endParaRPr lang="pt-BR" sz="1100" dirty="0"/>
          </a:p>
          <a:p>
            <a:pPr lvl="2"/>
            <a:endParaRPr lang="de-DE" sz="1100" dirty="0"/>
          </a:p>
          <a:p>
            <a:pPr lvl="2"/>
            <a:r>
              <a:rPr lang="de-DE" sz="1100" dirty="0"/>
              <a:t>CID 2319 (GEN) – doc 11-22/658 – Das (Peraton Labs</a:t>
            </a:r>
            <a:r>
              <a:rPr lang="en-US" sz="1100" dirty="0"/>
              <a:t>)</a:t>
            </a:r>
          </a:p>
          <a:p>
            <a:pPr lvl="2"/>
            <a:r>
              <a:rPr lang="nl-NL" sz="1100" dirty="0"/>
              <a:t>PHY/MAC  CIDs – doc 11-22/576 – Hart (Cisco)</a:t>
            </a:r>
          </a:p>
          <a:p>
            <a:pPr lvl="2"/>
            <a:r>
              <a:rPr lang="nl-NL" sz="1100" dirty="0"/>
              <a:t>CIDs 1034,  2202, 1031, 1310, 1199 (MAC) – Asterjadhi (Qualcomm)</a:t>
            </a:r>
          </a:p>
          <a:p>
            <a:pPr lvl="2"/>
            <a:r>
              <a:rPr lang="en-CA" sz="1100" dirty="0"/>
              <a:t>CID  1678, 1533, 1487, 1198 – Hamilton (Ruckus/</a:t>
            </a:r>
            <a:r>
              <a:rPr lang="en-CA" sz="1100" dirty="0" err="1"/>
              <a:t>Commscope</a:t>
            </a:r>
            <a:r>
              <a:rPr lang="en-CA" sz="1100" dirty="0"/>
              <a:t>)</a:t>
            </a:r>
          </a:p>
          <a:p>
            <a:pPr lvl="2"/>
            <a:r>
              <a:rPr lang="en-CA" sz="1100" dirty="0"/>
              <a:t>“MAC – Quick Review” CIDs – Hamilton (Ruckus/</a:t>
            </a:r>
            <a:r>
              <a:rPr lang="en-CA" sz="1100" dirty="0" err="1"/>
              <a:t>Commscope</a:t>
            </a:r>
            <a:r>
              <a:rPr lang="en-CA" sz="1100" dirty="0"/>
              <a:t>)</a:t>
            </a:r>
            <a:endParaRPr lang="nl-NL" sz="1100" dirty="0"/>
          </a:p>
          <a:p>
            <a:pPr lvl="1"/>
            <a:r>
              <a:rPr lang="en-CA" altLang="en-US" sz="1100" dirty="0"/>
              <a:t>Recess</a:t>
            </a:r>
          </a:p>
        </p:txBody>
      </p:sp>
      <p:sp>
        <p:nvSpPr>
          <p:cNvPr id="2" name="Rectangle 19">
            <a:extLst>
              <a:ext uri="{FF2B5EF4-FFF2-40B4-BE49-F238E27FC236}">
                <a16:creationId xmlns:a16="http://schemas.microsoft.com/office/drawing/2014/main" id="{41F982B0-6097-568F-4F7E-7A9761EC973B}"/>
              </a:ext>
            </a:extLst>
          </p:cNvPr>
          <p:cNvSpPr>
            <a:spLocks noChangeArrowheads="1"/>
          </p:cNvSpPr>
          <p:nvPr/>
        </p:nvSpPr>
        <p:spPr bwMode="auto">
          <a:xfrm>
            <a:off x="6781800" y="1539081"/>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8am HST</a:t>
            </a:r>
          </a:p>
          <a:p>
            <a:pPr lvl="1"/>
            <a:r>
              <a:rPr lang="en-CA" altLang="en-US" sz="1100" dirty="0"/>
              <a:t>Comment Resolution</a:t>
            </a:r>
            <a:endParaRPr lang="pt-BR" sz="1100" dirty="0"/>
          </a:p>
          <a:p>
            <a:pPr lvl="2"/>
            <a:r>
              <a:rPr lang="de-DE" sz="1100" dirty="0"/>
              <a:t>CID 1233 (MAC) – doc 1`1-22/995 – Wullert (Peraton Labs)</a:t>
            </a:r>
          </a:p>
          <a:p>
            <a:pPr lvl="2"/>
            <a:r>
              <a:rPr lang="de-DE" sz="1100" dirty="0"/>
              <a:t>CID 1650 (SEC) – Montemurro (Huawei)</a:t>
            </a:r>
            <a:endParaRPr lang="en-CA" sz="1100" dirty="0"/>
          </a:p>
          <a:p>
            <a:pPr lvl="2"/>
            <a:r>
              <a:rPr lang="en-CA" sz="1100" dirty="0"/>
              <a:t>CID 1466 (MAC) – doc 11-22/935 – </a:t>
            </a:r>
            <a:r>
              <a:rPr lang="en-CA" sz="1100" dirty="0" err="1"/>
              <a:t>Hiertz</a:t>
            </a:r>
            <a:r>
              <a:rPr lang="en-CA" sz="1100" dirty="0"/>
              <a:t> (Ericsson)</a:t>
            </a:r>
          </a:p>
          <a:p>
            <a:pPr lvl="2"/>
            <a:r>
              <a:rPr lang="en-CA" sz="1100" dirty="0"/>
              <a:t>CID  1711 (MAC) – doc 11-22/1352 – Levy (</a:t>
            </a:r>
            <a:r>
              <a:rPr lang="en-CA" sz="1100" dirty="0" err="1"/>
              <a:t>InterDigital</a:t>
            </a:r>
            <a:r>
              <a:rPr lang="en-CA" sz="1100" dirty="0"/>
              <a:t>)</a:t>
            </a:r>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endParaRPr lang="en-CA" sz="1100" dirty="0"/>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261606" y="22098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a:t>
            </a:r>
            <a:r>
              <a:rPr lang="en-US" altLang="en-US" sz="1400"/>
              <a:t>Sep 15, </a:t>
            </a:r>
            <a:r>
              <a:rPr lang="en-US" altLang="en-US" sz="1400" dirty="0"/>
              <a:t>4pm HST</a:t>
            </a:r>
          </a:p>
          <a:p>
            <a:pPr lvl="1"/>
            <a:r>
              <a:rPr lang="en-CA" altLang="en-US" sz="1100" dirty="0"/>
              <a:t>Comment Resolution</a:t>
            </a:r>
            <a:endParaRPr lang="en-CA" sz="1100" dirty="0"/>
          </a:p>
          <a:p>
            <a:pPr lvl="2"/>
            <a:r>
              <a:rPr lang="en-CA" altLang="en-US" sz="1100" dirty="0"/>
              <a:t>&lt;&gt;</a:t>
            </a:r>
          </a:p>
          <a:p>
            <a:pPr lvl="1"/>
            <a:r>
              <a:rPr lang="en-CA" altLang="en-US" sz="1100" dirty="0"/>
              <a:t>Motions </a:t>
            </a:r>
          </a:p>
          <a:p>
            <a:pPr lvl="2"/>
            <a:r>
              <a:rPr lang="en-CA" altLang="en-US" sz="1100" dirty="0"/>
              <a:t>11-22/0059r22 – slides x-y</a:t>
            </a:r>
          </a:p>
          <a:p>
            <a:pPr lvl="2"/>
            <a:r>
              <a:rPr lang="en-CA" altLang="en-US" sz="1100" dirty="0"/>
              <a:t>LB Recirc Motion</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916720" y="3886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1:30pm HST</a:t>
            </a:r>
          </a:p>
          <a:p>
            <a:pPr lvl="1"/>
            <a:r>
              <a:rPr lang="en-CA" altLang="en-US" sz="1100" dirty="0"/>
              <a:t>Comment Resolution</a:t>
            </a:r>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1632 – doc 11-22/1432 – </a:t>
            </a:r>
            <a:r>
              <a:rPr lang="en-US" altLang="en-US" sz="1100" dirty="0" err="1"/>
              <a:t>Halasz</a:t>
            </a:r>
            <a:r>
              <a:rPr lang="en-US" altLang="en-US" sz="1100" dirty="0"/>
              <a:t> (Morse Micro)</a:t>
            </a:r>
          </a:p>
          <a:p>
            <a:pPr lvl="2"/>
            <a:r>
              <a:rPr lang="en-US" altLang="en-US" sz="1100" dirty="0"/>
              <a:t>CID 1718 – doc 11-22/1431 – </a:t>
            </a:r>
            <a:r>
              <a:rPr lang="en-US" altLang="en-US" sz="1100" dirty="0" err="1"/>
              <a:t>Halasz</a:t>
            </a:r>
            <a:r>
              <a:rPr lang="en-US" altLang="en-US" sz="1100" dirty="0"/>
              <a:t> (Morse Micro)</a:t>
            </a:r>
          </a:p>
          <a:p>
            <a:pPr lvl="2"/>
            <a:r>
              <a:rPr lang="en-US" altLang="en-US" sz="1100" dirty="0"/>
              <a:t>CID 1444 – doc 11-22/1456 – </a:t>
            </a:r>
            <a:r>
              <a:rPr lang="en-US" altLang="en-US" sz="1100" dirty="0" err="1"/>
              <a:t>Halasz</a:t>
            </a:r>
            <a:r>
              <a:rPr lang="en-US" altLang="en-US" sz="1100" dirty="0"/>
              <a:t> (Morse Micro)</a:t>
            </a:r>
          </a:p>
          <a:p>
            <a:pPr lvl="2"/>
            <a:r>
              <a:rPr lang="en-US" altLang="en-US" sz="1100" dirty="0"/>
              <a:t>CID 2215 – doc 11-22/1492 – </a:t>
            </a:r>
            <a:r>
              <a:rPr lang="en-US" altLang="en-US" sz="1100" dirty="0" err="1"/>
              <a:t>Viger</a:t>
            </a:r>
            <a:r>
              <a:rPr lang="en-US" altLang="en-US" sz="1100" dirty="0"/>
              <a:t> (Canon)</a:t>
            </a:r>
          </a:p>
          <a:p>
            <a:pPr lvl="2"/>
            <a:endParaRPr lang="es-ES" altLang="en-US" sz="1100" dirty="0"/>
          </a:p>
          <a:p>
            <a:pPr lvl="1"/>
            <a:r>
              <a:rPr lang="en-CA" altLang="en-US" sz="1100" dirty="0"/>
              <a:t>Recess</a:t>
            </a:r>
          </a:p>
        </p:txBody>
      </p:sp>
      <p:sp>
        <p:nvSpPr>
          <p:cNvPr id="2" name="Rectangle 19">
            <a:extLst>
              <a:ext uri="{FF2B5EF4-FFF2-40B4-BE49-F238E27FC236}">
                <a16:creationId xmlns:a16="http://schemas.microsoft.com/office/drawing/2014/main" id="{0C907D93-599D-1C82-EB85-37E5F2E279C1}"/>
              </a:ext>
            </a:extLst>
          </p:cNvPr>
          <p:cNvSpPr>
            <a:spLocks noChangeArrowheads="1"/>
          </p:cNvSpPr>
          <p:nvPr/>
        </p:nvSpPr>
        <p:spPr bwMode="auto">
          <a:xfrm>
            <a:off x="916720" y="2280047"/>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10:30am HST</a:t>
            </a:r>
          </a:p>
          <a:p>
            <a:pPr lvl="1"/>
            <a:r>
              <a:rPr lang="en-CA" altLang="en-US" sz="1100" dirty="0"/>
              <a:t>Comment Resolution</a:t>
            </a:r>
            <a:endParaRPr lang="pt-BR" sz="1100" dirty="0"/>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p>
          <a:p>
            <a:pPr lvl="2"/>
            <a:r>
              <a:rPr lang="en-CA" sz="1100" dirty="0"/>
              <a:t>“MAC – Quick Review” CIDs – Hamilton (Ruckus/</a:t>
            </a:r>
            <a:r>
              <a:rPr lang="en-CA" sz="1100" dirty="0" err="1"/>
              <a:t>Commscope</a:t>
            </a:r>
            <a:r>
              <a:rPr lang="en-CA" sz="1100"/>
              <a:t>)</a:t>
            </a:r>
            <a:endParaRPr lang="de-DE" sz="1100" dirty="0"/>
          </a:p>
          <a:p>
            <a:pPr lvl="1"/>
            <a:r>
              <a:rPr lang="en-CA" altLang="en-US" sz="1100" dirty="0"/>
              <a:t>Recess</a:t>
            </a:r>
          </a:p>
        </p:txBody>
      </p:sp>
    </p:spTree>
    <p:extLst>
      <p:ext uri="{BB962C8B-B14F-4D97-AF65-F5344CB8AC3E}">
        <p14:creationId xmlns:p14="http://schemas.microsoft.com/office/powerpoint/2010/main" val="403658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July 802 plenary: </a:t>
            </a:r>
            <a:r>
              <a:rPr lang="en-US" altLang="en-US" sz="1800" dirty="0">
                <a:hlinkClick r:id="rId2"/>
              </a:rPr>
              <a:t>https://mentor.ieee.org/802.11/dcn/22/11-22-1155-01-000m-telecon-minutes-for-revme-2022-july-plenary.docx</a:t>
            </a:r>
            <a:r>
              <a:rPr lang="en-US" altLang="en-US" sz="1800" dirty="0"/>
              <a:t> </a:t>
            </a:r>
          </a:p>
          <a:p>
            <a:pPr>
              <a:lnSpc>
                <a:spcPct val="80000"/>
              </a:lnSpc>
            </a:pPr>
            <a:r>
              <a:rPr lang="en-US" altLang="en-US" sz="1800" dirty="0"/>
              <a:t>July 25</a:t>
            </a:r>
            <a:r>
              <a:rPr lang="en-US" altLang="en-US" sz="1800" baseline="30000" dirty="0"/>
              <a:t>th</a:t>
            </a:r>
            <a:r>
              <a:rPr lang="en-US" altLang="en-US" sz="1800" dirty="0"/>
              <a:t> teleconference: </a:t>
            </a:r>
            <a:r>
              <a:rPr lang="en-US" altLang="en-US" sz="1800" dirty="0">
                <a:hlinkClick r:id="rId3"/>
              </a:rPr>
              <a:t>https://mentor.ieee.org/802.11/dcn/22/11-22-1195-00-000m-telecon-minutes-for-revme-july-25.docx</a:t>
            </a:r>
            <a:r>
              <a:rPr lang="en-US" altLang="en-US" sz="1800" dirty="0"/>
              <a:t> </a:t>
            </a:r>
          </a:p>
          <a:p>
            <a:pPr>
              <a:lnSpc>
                <a:spcPct val="80000"/>
              </a:lnSpc>
            </a:pPr>
            <a:r>
              <a:rPr lang="en-US" altLang="en-US" sz="1800" dirty="0"/>
              <a:t>August </a:t>
            </a:r>
            <a:r>
              <a:rPr lang="en-US" altLang="en-US" sz="1800" dirty="0" err="1"/>
              <a:t>Adhoc</a:t>
            </a:r>
            <a:r>
              <a:rPr lang="en-US" altLang="en-US" sz="1800" dirty="0"/>
              <a:t> meeting: </a:t>
            </a:r>
            <a:r>
              <a:rPr lang="en-US" altLang="en-US" sz="1800" dirty="0">
                <a:hlinkClick r:id="rId4"/>
              </a:rPr>
              <a:t>https://mentor.ieee.org/802.11/dcn/22/11-22-1276-01-000m-minutes-for-revme-2022-august-adhoc-san-diego.docx</a:t>
            </a:r>
            <a:r>
              <a:rPr lang="en-US" altLang="en-US" sz="1800" dirty="0"/>
              <a:t> </a:t>
            </a:r>
          </a:p>
          <a:p>
            <a:pPr>
              <a:lnSpc>
                <a:spcPct val="80000"/>
              </a:lnSpc>
            </a:pPr>
            <a:r>
              <a:rPr lang="en-US" altLang="en-US" sz="1800" dirty="0"/>
              <a:t>August teleconferences: </a:t>
            </a:r>
            <a:r>
              <a:rPr lang="en-US" altLang="en-US" sz="1800" dirty="0">
                <a:hlinkClick r:id="rId5"/>
              </a:rPr>
              <a:t>https://mentor.ieee.org/802.11/dcn/22/11-22-1275-02-000m-telecon-minutes-for-revme-august-2022.docx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r>
              <a:rPr lang="en-CA" dirty="0"/>
              <a:t> </a:t>
            </a:r>
          </a:p>
          <a:p>
            <a:pPr marL="0" indent="0">
              <a:buNone/>
            </a:pPr>
            <a:r>
              <a:rPr lang="en-CA" dirty="0"/>
              <a:t>Seconded: Mark Hamilton</a:t>
            </a:r>
          </a:p>
          <a:p>
            <a:pPr marL="0" indent="0">
              <a:buNone/>
            </a:pPr>
            <a:r>
              <a:rPr lang="en-CA" dirty="0"/>
              <a:t>Results: Unanimous. Approved.</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108522</TotalTime>
  <Words>2838</Words>
  <Application>Microsoft Office PowerPoint</Application>
  <PresentationFormat>Widescreen</PresentationFormat>
  <Paragraphs>303</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2022 September Wireless Interim session</vt:lpstr>
      <vt:lpstr>Chair’s welcome and Patent Reminder</vt:lpstr>
      <vt:lpstr>REVme Agenda</vt:lpstr>
      <vt:lpstr>REVme Agenda</vt:lpstr>
      <vt:lpstr>REVme minutes approval</vt:lpstr>
      <vt:lpstr>TGme Timeline</vt:lpstr>
      <vt:lpstr>Motion to Approve REVme Timeline </vt:lpstr>
      <vt:lpstr>Teleconference/Meeting plan</vt:lpstr>
      <vt:lpstr>December Adhoc </vt:lpstr>
      <vt:lpstr>Recirculation LB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11-21/1281r2</dc:title>
  <dc:subject>Task Group AY November 2015 Meeting Agenda</dc:subject>
  <dc:creator>"mmontemurro@blackberry.com" &lt;mmontemurro@blackberry.com&gt;</dc:creator>
  <cp:keywords>September 2022</cp:keywords>
  <dc:description/>
  <cp:lastModifiedBy>Mike Montemurro</cp:lastModifiedBy>
  <cp:revision>4607</cp:revision>
  <cp:lastPrinted>2014-11-04T15:04:57Z</cp:lastPrinted>
  <dcterms:created xsi:type="dcterms:W3CDTF">2007-04-17T18:10:23Z</dcterms:created>
  <dcterms:modified xsi:type="dcterms:W3CDTF">2022-09-14T01:00:25Z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