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 id="2147483744" r:id="rId5"/>
  </p:sldMasterIdLst>
  <p:notesMasterIdLst>
    <p:notesMasterId r:id="rId31"/>
  </p:notesMasterIdLst>
  <p:handoutMasterIdLst>
    <p:handoutMasterId r:id="rId32"/>
  </p:handoutMasterIdLst>
  <p:sldIdLst>
    <p:sldId id="256" r:id="rId6"/>
    <p:sldId id="257" r:id="rId7"/>
    <p:sldId id="265" r:id="rId8"/>
    <p:sldId id="531" r:id="rId9"/>
    <p:sldId id="532" r:id="rId10"/>
    <p:sldId id="533" r:id="rId11"/>
    <p:sldId id="534" r:id="rId12"/>
    <p:sldId id="260" r:id="rId13"/>
    <p:sldId id="535" r:id="rId14"/>
    <p:sldId id="536" r:id="rId15"/>
    <p:sldId id="537" r:id="rId16"/>
    <p:sldId id="538" r:id="rId17"/>
    <p:sldId id="539" r:id="rId18"/>
    <p:sldId id="266" r:id="rId19"/>
    <p:sldId id="394" r:id="rId20"/>
    <p:sldId id="404" r:id="rId21"/>
    <p:sldId id="262" r:id="rId22"/>
    <p:sldId id="486" r:id="rId23"/>
    <p:sldId id="524" r:id="rId24"/>
    <p:sldId id="540" r:id="rId25"/>
    <p:sldId id="283" r:id="rId26"/>
    <p:sldId id="528" r:id="rId27"/>
    <p:sldId id="269" r:id="rId28"/>
    <p:sldId id="530" r:id="rId29"/>
    <p:sldId id="264" r:id="rId30"/>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521415D9-36F7-43E2-AB2F-B90AF26B5E84}">
      <p14:sectionLst xmlns:p14="http://schemas.microsoft.com/office/powerpoint/2010/main">
        <p14:section name="Default Section" id="{DFA654AF-9022-4599-BB81-5CEF1DAC50DC}">
          <p14:sldIdLst>
            <p14:sldId id="256"/>
            <p14:sldId id="257"/>
            <p14:sldId id="265"/>
            <p14:sldId id="531"/>
            <p14:sldId id="532"/>
            <p14:sldId id="533"/>
            <p14:sldId id="534"/>
            <p14:sldId id="260"/>
            <p14:sldId id="535"/>
            <p14:sldId id="536"/>
            <p14:sldId id="537"/>
            <p14:sldId id="538"/>
            <p14:sldId id="539"/>
            <p14:sldId id="266"/>
            <p14:sldId id="394"/>
            <p14:sldId id="404"/>
            <p14:sldId id="262"/>
            <p14:sldId id="486"/>
            <p14:sldId id="524"/>
            <p14:sldId id="540"/>
          </p14:sldIdLst>
        </p14:section>
        <p14:section name="Closing Plenary" id="{BB49951C-DAD2-492A-A499-C494C1B632FE}">
          <p14:sldIdLst>
            <p14:sldId id="283"/>
            <p14:sldId id="528"/>
            <p14:sldId id="269"/>
            <p14:sldId id="530"/>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B47C4-EDD6-46ED-BFE7-53B5AD787206}" v="10" dt="2022-09-27T04:50:04.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94" autoAdjust="0"/>
    <p:restoredTop sz="88989" autoAdjust="0"/>
  </p:normalViewPr>
  <p:slideViewPr>
    <p:cSldViewPr>
      <p:cViewPr varScale="1">
        <p:scale>
          <a:sx n="45" d="100"/>
          <a:sy n="45" d="100"/>
        </p:scale>
        <p:origin x="60" y="18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3CDB47C4-EDD6-46ED-BFE7-53B5AD787206}"/>
    <pc:docChg chg="undo custSel addSld delSld modSld modMainMaster modSection">
      <pc:chgData name="Jon Rosdahl" userId="2820f357-2dd4-4127-8713-e0bfde0fd756" providerId="ADAL" clId="{3CDB47C4-EDD6-46ED-BFE7-53B5AD787206}" dt="2022-09-27T04:51:15.058" v="256" actId="47"/>
      <pc:docMkLst>
        <pc:docMk/>
      </pc:docMkLst>
      <pc:sldChg chg="modSp mod">
        <pc:chgData name="Jon Rosdahl" userId="2820f357-2dd4-4127-8713-e0bfde0fd756" providerId="ADAL" clId="{3CDB47C4-EDD6-46ED-BFE7-53B5AD787206}" dt="2022-09-16T17:59:10.781" v="33" actId="20577"/>
        <pc:sldMkLst>
          <pc:docMk/>
          <pc:sldMk cId="0" sldId="256"/>
        </pc:sldMkLst>
        <pc:spChg chg="mod">
          <ac:chgData name="Jon Rosdahl" userId="2820f357-2dd4-4127-8713-e0bfde0fd756" providerId="ADAL" clId="{3CDB47C4-EDD6-46ED-BFE7-53B5AD787206}" dt="2022-09-16T17:59:01.505" v="29" actId="27636"/>
          <ac:spMkLst>
            <pc:docMk/>
            <pc:sldMk cId="0" sldId="256"/>
            <ac:spMk id="3073" creationId="{00000000-0000-0000-0000-000000000000}"/>
          </ac:spMkLst>
        </pc:spChg>
        <pc:spChg chg="mod">
          <ac:chgData name="Jon Rosdahl" userId="2820f357-2dd4-4127-8713-e0bfde0fd756" providerId="ADAL" clId="{3CDB47C4-EDD6-46ED-BFE7-53B5AD787206}" dt="2022-09-16T17:59:10.781" v="33" actId="20577"/>
          <ac:spMkLst>
            <pc:docMk/>
            <pc:sldMk cId="0" sldId="256"/>
            <ac:spMk id="3074" creationId="{00000000-0000-0000-0000-000000000000}"/>
          </ac:spMkLst>
        </pc:spChg>
      </pc:sldChg>
      <pc:sldChg chg="del">
        <pc:chgData name="Jon Rosdahl" userId="2820f357-2dd4-4127-8713-e0bfde0fd756" providerId="ADAL" clId="{3CDB47C4-EDD6-46ED-BFE7-53B5AD787206}" dt="2022-09-16T18:31:46.036" v="85" actId="47"/>
        <pc:sldMkLst>
          <pc:docMk/>
          <pc:sldMk cId="0" sldId="258"/>
        </pc:sldMkLst>
      </pc:sldChg>
      <pc:sldChg chg="del">
        <pc:chgData name="Jon Rosdahl" userId="2820f357-2dd4-4127-8713-e0bfde0fd756" providerId="ADAL" clId="{3CDB47C4-EDD6-46ED-BFE7-53B5AD787206}" dt="2022-09-16T18:31:46.919" v="86" actId="47"/>
        <pc:sldMkLst>
          <pc:docMk/>
          <pc:sldMk cId="0" sldId="259"/>
        </pc:sldMkLst>
      </pc:sldChg>
      <pc:sldChg chg="del">
        <pc:chgData name="Jon Rosdahl" userId="2820f357-2dd4-4127-8713-e0bfde0fd756" providerId="ADAL" clId="{3CDB47C4-EDD6-46ED-BFE7-53B5AD787206}" dt="2022-09-27T04:49:26.728" v="246" actId="47"/>
        <pc:sldMkLst>
          <pc:docMk/>
          <pc:sldMk cId="0" sldId="261"/>
        </pc:sldMkLst>
      </pc:sldChg>
      <pc:sldChg chg="modSp mod">
        <pc:chgData name="Jon Rosdahl" userId="2820f357-2dd4-4127-8713-e0bfde0fd756" providerId="ADAL" clId="{3CDB47C4-EDD6-46ED-BFE7-53B5AD787206}" dt="2022-09-27T04:49:19.918" v="245" actId="20577"/>
        <pc:sldMkLst>
          <pc:docMk/>
          <pc:sldMk cId="0" sldId="262"/>
        </pc:sldMkLst>
        <pc:spChg chg="mod">
          <ac:chgData name="Jon Rosdahl" userId="2820f357-2dd4-4127-8713-e0bfde0fd756" providerId="ADAL" clId="{3CDB47C4-EDD6-46ED-BFE7-53B5AD787206}" dt="2022-09-27T04:49:19.918" v="245" actId="20577"/>
          <ac:spMkLst>
            <pc:docMk/>
            <pc:sldMk cId="0" sldId="262"/>
            <ac:spMk id="121" creationId="{00000000-0000-0000-0000-000000000000}"/>
          </ac:spMkLst>
        </pc:spChg>
      </pc:sldChg>
      <pc:sldChg chg="del">
        <pc:chgData name="Jon Rosdahl" userId="2820f357-2dd4-4127-8713-e0bfde0fd756" providerId="ADAL" clId="{3CDB47C4-EDD6-46ED-BFE7-53B5AD787206}" dt="2022-09-27T04:43:40.162" v="93" actId="47"/>
        <pc:sldMkLst>
          <pc:docMk/>
          <pc:sldMk cId="0" sldId="263"/>
        </pc:sldMkLst>
      </pc:sldChg>
      <pc:sldChg chg="modSp mod">
        <pc:chgData name="Jon Rosdahl" userId="2820f357-2dd4-4127-8713-e0bfde0fd756" providerId="ADAL" clId="{3CDB47C4-EDD6-46ED-BFE7-53B5AD787206}" dt="2022-09-16T18:05:18.767" v="72" actId="6549"/>
        <pc:sldMkLst>
          <pc:docMk/>
          <pc:sldMk cId="0" sldId="264"/>
        </pc:sldMkLst>
        <pc:spChg chg="mod">
          <ac:chgData name="Jon Rosdahl" userId="2820f357-2dd4-4127-8713-e0bfde0fd756" providerId="ADAL" clId="{3CDB47C4-EDD6-46ED-BFE7-53B5AD787206}" dt="2022-09-16T18:05:18.767" v="72" actId="6549"/>
          <ac:spMkLst>
            <pc:docMk/>
            <pc:sldMk cId="0" sldId="264"/>
            <ac:spMk id="2" creationId="{00000000-0000-0000-0000-000000000000}"/>
          </ac:spMkLst>
        </pc:spChg>
      </pc:sldChg>
      <pc:sldChg chg="add">
        <pc:chgData name="Jon Rosdahl" userId="2820f357-2dd4-4127-8713-e0bfde0fd756" providerId="ADAL" clId="{3CDB47C4-EDD6-46ED-BFE7-53B5AD787206}" dt="2022-09-16T18:02:12.453" v="60"/>
        <pc:sldMkLst>
          <pc:docMk/>
          <pc:sldMk cId="836784854" sldId="269"/>
        </pc:sldMkLst>
      </pc:sldChg>
      <pc:sldChg chg="modSp mod">
        <pc:chgData name="Jon Rosdahl" userId="2820f357-2dd4-4127-8713-e0bfde0fd756" providerId="ADAL" clId="{3CDB47C4-EDD6-46ED-BFE7-53B5AD787206}" dt="2022-09-27T04:47:56.179" v="238" actId="20577"/>
        <pc:sldMkLst>
          <pc:docMk/>
          <pc:sldMk cId="321978803" sldId="283"/>
        </pc:sldMkLst>
        <pc:spChg chg="mod">
          <ac:chgData name="Jon Rosdahl" userId="2820f357-2dd4-4127-8713-e0bfde0fd756" providerId="ADAL" clId="{3CDB47C4-EDD6-46ED-BFE7-53B5AD787206}" dt="2022-09-27T04:47:56.179" v="238" actId="20577"/>
          <ac:spMkLst>
            <pc:docMk/>
            <pc:sldMk cId="321978803" sldId="283"/>
            <ac:spMk id="7" creationId="{00000000-0000-0000-0000-000000000000}"/>
          </ac:spMkLst>
        </pc:spChg>
      </pc:sldChg>
      <pc:sldChg chg="del">
        <pc:chgData name="Jon Rosdahl" userId="2820f357-2dd4-4127-8713-e0bfde0fd756" providerId="ADAL" clId="{3CDB47C4-EDD6-46ED-BFE7-53B5AD787206}" dt="2022-09-27T04:44:01.290" v="97" actId="47"/>
        <pc:sldMkLst>
          <pc:docMk/>
          <pc:sldMk cId="2306598344" sldId="344"/>
        </pc:sldMkLst>
      </pc:sldChg>
      <pc:sldChg chg="del">
        <pc:chgData name="Jon Rosdahl" userId="2820f357-2dd4-4127-8713-e0bfde0fd756" providerId="ADAL" clId="{3CDB47C4-EDD6-46ED-BFE7-53B5AD787206}" dt="2022-09-27T04:44:17.618" v="98" actId="47"/>
        <pc:sldMkLst>
          <pc:docMk/>
          <pc:sldMk cId="2843269439" sldId="350"/>
        </pc:sldMkLst>
      </pc:sldChg>
      <pc:sldChg chg="del">
        <pc:chgData name="Jon Rosdahl" userId="2820f357-2dd4-4127-8713-e0bfde0fd756" providerId="ADAL" clId="{3CDB47C4-EDD6-46ED-BFE7-53B5AD787206}" dt="2022-09-27T04:43:59.703" v="96" actId="47"/>
        <pc:sldMkLst>
          <pc:docMk/>
          <pc:sldMk cId="302269111" sldId="353"/>
        </pc:sldMkLst>
      </pc:sldChg>
      <pc:sldChg chg="del">
        <pc:chgData name="Jon Rosdahl" userId="2820f357-2dd4-4127-8713-e0bfde0fd756" providerId="ADAL" clId="{3CDB47C4-EDD6-46ED-BFE7-53B5AD787206}" dt="2022-09-27T04:43:56.383" v="95" actId="47"/>
        <pc:sldMkLst>
          <pc:docMk/>
          <pc:sldMk cId="387982561" sldId="388"/>
        </pc:sldMkLst>
      </pc:sldChg>
      <pc:sldChg chg="delSp modSp add mod">
        <pc:chgData name="Jon Rosdahl" userId="2820f357-2dd4-4127-8713-e0bfde0fd756" providerId="ADAL" clId="{3CDB47C4-EDD6-46ED-BFE7-53B5AD787206}" dt="2022-09-27T04:50:39.110" v="255" actId="1076"/>
        <pc:sldMkLst>
          <pc:docMk/>
          <pc:sldMk cId="623233320" sldId="404"/>
        </pc:sldMkLst>
        <pc:spChg chg="mod">
          <ac:chgData name="Jon Rosdahl" userId="2820f357-2dd4-4127-8713-e0bfde0fd756" providerId="ADAL" clId="{3CDB47C4-EDD6-46ED-BFE7-53B5AD787206}" dt="2022-09-27T04:50:12.423" v="249" actId="1076"/>
          <ac:spMkLst>
            <pc:docMk/>
            <pc:sldMk cId="623233320" sldId="404"/>
            <ac:spMk id="2" creationId="{95827760-049C-A133-EBE1-40BB642C373A}"/>
          </ac:spMkLst>
        </pc:spChg>
        <pc:spChg chg="mod">
          <ac:chgData name="Jon Rosdahl" userId="2820f357-2dd4-4127-8713-e0bfde0fd756" providerId="ADAL" clId="{3CDB47C4-EDD6-46ED-BFE7-53B5AD787206}" dt="2022-09-27T04:50:39.110" v="255" actId="1076"/>
          <ac:spMkLst>
            <pc:docMk/>
            <pc:sldMk cId="623233320" sldId="404"/>
            <ac:spMk id="3" creationId="{6BD90626-9A0C-3B6F-36EB-8F8AF4E38B10}"/>
          </ac:spMkLst>
        </pc:spChg>
        <pc:spChg chg="del">
          <ac:chgData name="Jon Rosdahl" userId="2820f357-2dd4-4127-8713-e0bfde0fd756" providerId="ADAL" clId="{3CDB47C4-EDD6-46ED-BFE7-53B5AD787206}" dt="2022-09-27T04:50:08.771" v="248" actId="478"/>
          <ac:spMkLst>
            <pc:docMk/>
            <pc:sldMk cId="623233320" sldId="404"/>
            <ac:spMk id="7" creationId="{F04990CB-CA00-880E-E65C-72AEBA5F4EDB}"/>
          </ac:spMkLst>
        </pc:spChg>
      </pc:sldChg>
      <pc:sldChg chg="del">
        <pc:chgData name="Jon Rosdahl" userId="2820f357-2dd4-4127-8713-e0bfde0fd756" providerId="ADAL" clId="{3CDB47C4-EDD6-46ED-BFE7-53B5AD787206}" dt="2022-09-16T18:31:53.093" v="89" actId="47"/>
        <pc:sldMkLst>
          <pc:docMk/>
          <pc:sldMk cId="2112281857" sldId="498"/>
        </pc:sldMkLst>
      </pc:sldChg>
      <pc:sldChg chg="del">
        <pc:chgData name="Jon Rosdahl" userId="2820f357-2dd4-4127-8713-e0bfde0fd756" providerId="ADAL" clId="{3CDB47C4-EDD6-46ED-BFE7-53B5AD787206}" dt="2022-09-27T04:51:15.058" v="256" actId="47"/>
        <pc:sldMkLst>
          <pc:docMk/>
          <pc:sldMk cId="357376172" sldId="499"/>
        </pc:sldMkLst>
      </pc:sldChg>
      <pc:sldChg chg="del">
        <pc:chgData name="Jon Rosdahl" userId="2820f357-2dd4-4127-8713-e0bfde0fd756" providerId="ADAL" clId="{3CDB47C4-EDD6-46ED-BFE7-53B5AD787206}" dt="2022-09-16T18:02:16.841" v="61" actId="47"/>
        <pc:sldMkLst>
          <pc:docMk/>
          <pc:sldMk cId="1017069488" sldId="511"/>
        </pc:sldMkLst>
      </pc:sldChg>
      <pc:sldChg chg="del">
        <pc:chgData name="Jon Rosdahl" userId="2820f357-2dd4-4127-8713-e0bfde0fd756" providerId="ADAL" clId="{3CDB47C4-EDD6-46ED-BFE7-53B5AD787206}" dt="2022-09-20T02:17:58.459" v="91" actId="47"/>
        <pc:sldMkLst>
          <pc:docMk/>
          <pc:sldMk cId="1285106033" sldId="519"/>
        </pc:sldMkLst>
      </pc:sldChg>
      <pc:sldChg chg="del">
        <pc:chgData name="Jon Rosdahl" userId="2820f357-2dd4-4127-8713-e0bfde0fd756" providerId="ADAL" clId="{3CDB47C4-EDD6-46ED-BFE7-53B5AD787206}" dt="2022-09-20T02:17:52.657" v="90" actId="47"/>
        <pc:sldMkLst>
          <pc:docMk/>
          <pc:sldMk cId="1048918162" sldId="521"/>
        </pc:sldMkLst>
      </pc:sldChg>
      <pc:sldChg chg="del">
        <pc:chgData name="Jon Rosdahl" userId="2820f357-2dd4-4127-8713-e0bfde0fd756" providerId="ADAL" clId="{3CDB47C4-EDD6-46ED-BFE7-53B5AD787206}" dt="2022-09-16T18:31:43.048" v="84" actId="47"/>
        <pc:sldMkLst>
          <pc:docMk/>
          <pc:sldMk cId="0" sldId="522"/>
        </pc:sldMkLst>
      </pc:sldChg>
      <pc:sldChg chg="del">
        <pc:chgData name="Jon Rosdahl" userId="2820f357-2dd4-4127-8713-e0bfde0fd756" providerId="ADAL" clId="{3CDB47C4-EDD6-46ED-BFE7-53B5AD787206}" dt="2022-09-16T18:31:47.638" v="87" actId="47"/>
        <pc:sldMkLst>
          <pc:docMk/>
          <pc:sldMk cId="0" sldId="523"/>
        </pc:sldMkLst>
      </pc:sldChg>
      <pc:sldChg chg="del">
        <pc:chgData name="Jon Rosdahl" userId="2820f357-2dd4-4127-8713-e0bfde0fd756" providerId="ADAL" clId="{3CDB47C4-EDD6-46ED-BFE7-53B5AD787206}" dt="2022-09-27T04:43:52.831" v="94" actId="47"/>
        <pc:sldMkLst>
          <pc:docMk/>
          <pc:sldMk cId="0" sldId="525"/>
        </pc:sldMkLst>
      </pc:sldChg>
      <pc:sldChg chg="del">
        <pc:chgData name="Jon Rosdahl" userId="2820f357-2dd4-4127-8713-e0bfde0fd756" providerId="ADAL" clId="{3CDB47C4-EDD6-46ED-BFE7-53B5AD787206}" dt="2022-09-16T18:31:49.492" v="88" actId="47"/>
        <pc:sldMkLst>
          <pc:docMk/>
          <pc:sldMk cId="837726039" sldId="526"/>
        </pc:sldMkLst>
      </pc:sldChg>
      <pc:sldChg chg="del">
        <pc:chgData name="Jon Rosdahl" userId="2820f357-2dd4-4127-8713-e0bfde0fd756" providerId="ADAL" clId="{3CDB47C4-EDD6-46ED-BFE7-53B5AD787206}" dt="2022-09-27T04:48:26.874" v="239" actId="47"/>
        <pc:sldMkLst>
          <pc:docMk/>
          <pc:sldMk cId="3412704699" sldId="527"/>
        </pc:sldMkLst>
      </pc:sldChg>
      <pc:sldChg chg="modSp mod">
        <pc:chgData name="Jon Rosdahl" userId="2820f357-2dd4-4127-8713-e0bfde0fd756" providerId="ADAL" clId="{3CDB47C4-EDD6-46ED-BFE7-53B5AD787206}" dt="2022-09-27T04:47:30.283" v="228" actId="14100"/>
        <pc:sldMkLst>
          <pc:docMk/>
          <pc:sldMk cId="3728223044" sldId="528"/>
        </pc:sldMkLst>
        <pc:spChg chg="mod">
          <ac:chgData name="Jon Rosdahl" userId="2820f357-2dd4-4127-8713-e0bfde0fd756" providerId="ADAL" clId="{3CDB47C4-EDD6-46ED-BFE7-53B5AD787206}" dt="2022-09-16T18:01:32.127" v="59" actId="20577"/>
          <ac:spMkLst>
            <pc:docMk/>
            <pc:sldMk cId="3728223044" sldId="528"/>
            <ac:spMk id="2" creationId="{FFC4D8E6-7A92-9C8D-6833-5B40111CF2A8}"/>
          </ac:spMkLst>
        </pc:spChg>
        <pc:spChg chg="mod">
          <ac:chgData name="Jon Rosdahl" userId="2820f357-2dd4-4127-8713-e0bfde0fd756" providerId="ADAL" clId="{3CDB47C4-EDD6-46ED-BFE7-53B5AD787206}" dt="2022-09-27T04:47:30.283" v="228" actId="14100"/>
          <ac:spMkLst>
            <pc:docMk/>
            <pc:sldMk cId="3728223044" sldId="528"/>
            <ac:spMk id="3" creationId="{C2421C23-33DA-1DC8-9B35-96B79CF73EBF}"/>
          </ac:spMkLst>
        </pc:spChg>
      </pc:sldChg>
      <pc:sldChg chg="del">
        <pc:chgData name="Jon Rosdahl" userId="2820f357-2dd4-4127-8713-e0bfde0fd756" providerId="ADAL" clId="{3CDB47C4-EDD6-46ED-BFE7-53B5AD787206}" dt="2022-09-20T02:18:03.022" v="92" actId="47"/>
        <pc:sldMkLst>
          <pc:docMk/>
          <pc:sldMk cId="4088118765" sldId="529"/>
        </pc:sldMkLst>
      </pc:sldChg>
      <pc:sldChg chg="add">
        <pc:chgData name="Jon Rosdahl" userId="2820f357-2dd4-4127-8713-e0bfde0fd756" providerId="ADAL" clId="{3CDB47C4-EDD6-46ED-BFE7-53B5AD787206}" dt="2022-09-16T18:02:12.453" v="60"/>
        <pc:sldMkLst>
          <pc:docMk/>
          <pc:sldMk cId="2750488114" sldId="530"/>
        </pc:sldMkLst>
      </pc:sldChg>
      <pc:sldMasterChg chg="modSp mod">
        <pc:chgData name="Jon Rosdahl" userId="2820f357-2dd4-4127-8713-e0bfde0fd756" providerId="ADAL" clId="{3CDB47C4-EDD6-46ED-BFE7-53B5AD787206}" dt="2022-09-16T18:28:35.770" v="83" actId="6549"/>
        <pc:sldMasterMkLst>
          <pc:docMk/>
          <pc:sldMasterMk cId="4009877954" sldId="2147483734"/>
        </pc:sldMasterMkLst>
        <pc:spChg chg="mod">
          <ac:chgData name="Jon Rosdahl" userId="2820f357-2dd4-4127-8713-e0bfde0fd756" providerId="ADAL" clId="{3CDB47C4-EDD6-46ED-BFE7-53B5AD787206}" dt="2022-09-16T18:28:35.770" v="83" actId="6549"/>
          <ac:spMkLst>
            <pc:docMk/>
            <pc:sldMasterMk cId="4009877954" sldId="2147483734"/>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802.11-22/1274r0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September 2022</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802.11-22/1274r0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September 2022</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802.11-22/1274r0</a:t>
            </a:r>
          </a:p>
        </p:txBody>
      </p:sp>
      <p:sp>
        <p:nvSpPr>
          <p:cNvPr id="5" name="Rectangle 3"/>
          <p:cNvSpPr>
            <a:spLocks noGrp="1" noChangeArrowheads="1"/>
          </p:cNvSpPr>
          <p:nvPr>
            <p:ph type="dt"/>
          </p:nvPr>
        </p:nvSpPr>
        <p:spPr>
          <a:ln/>
        </p:spPr>
        <p:txBody>
          <a:bodyPr/>
          <a:lstStyle/>
          <a:p>
            <a:r>
              <a:rPr lang="en-US"/>
              <a:t>September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68f2b525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68f2b525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802.11-22/1274r0</a:t>
            </a:r>
            <a:endParaRPr lang="en-US" dirty="0"/>
          </a:p>
        </p:txBody>
      </p:sp>
      <p:sp>
        <p:nvSpPr>
          <p:cNvPr id="5" name="Date Placeholder 4"/>
          <p:cNvSpPr>
            <a:spLocks noGrp="1"/>
          </p:cNvSpPr>
          <p:nvPr>
            <p:ph type="dt" idx="11"/>
          </p:nvPr>
        </p:nvSpPr>
        <p:spPr/>
        <p:txBody>
          <a:bodyPr/>
          <a:lstStyle/>
          <a:p>
            <a:r>
              <a:rPr lang="en-US"/>
              <a:t>September 2022</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18</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68f2b525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68f2b525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rebooked due to COVID</a:t>
            </a:r>
          </a:p>
          <a:p>
            <a:r>
              <a:rPr lang="en-US" dirty="0"/>
              <a:t>Light Green highlight – potential targets for possible deferrals.</a:t>
            </a:r>
          </a:p>
          <a:p>
            <a:r>
              <a:rPr lang="en-US" dirty="0"/>
              <a:t>Red – Cancelled – Electronic Plenary</a:t>
            </a:r>
          </a:p>
          <a:p>
            <a:r>
              <a:rPr lang="en-US" dirty="0"/>
              <a:t>No highlight – pre Covid assigned dates/venues.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A52B0D-DD1E-4554-8B26-BB0942B098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August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802 EC-21/0303r1</a:t>
            </a:r>
          </a:p>
        </p:txBody>
      </p:sp>
    </p:spTree>
    <p:extLst>
      <p:ext uri="{BB962C8B-B14F-4D97-AF65-F5344CB8AC3E}">
        <p14:creationId xmlns:p14="http://schemas.microsoft.com/office/powerpoint/2010/main" val="87158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of those in the room.</a:t>
            </a:r>
          </a:p>
        </p:txBody>
      </p:sp>
      <p:sp>
        <p:nvSpPr>
          <p:cNvPr id="4" name="Header Placeholder 3"/>
          <p:cNvSpPr>
            <a:spLocks noGrp="1"/>
          </p:cNvSpPr>
          <p:nvPr>
            <p:ph type="hdr"/>
          </p:nvPr>
        </p:nvSpPr>
        <p:spPr/>
        <p:txBody>
          <a:bodyPr/>
          <a:lstStyle/>
          <a:p>
            <a:r>
              <a:rPr lang="en-US"/>
              <a:t>doc.: IEEE 802.11-22/1274r0</a:t>
            </a:r>
          </a:p>
        </p:txBody>
      </p:sp>
      <p:sp>
        <p:nvSpPr>
          <p:cNvPr id="5" name="Date Placeholder 4"/>
          <p:cNvSpPr>
            <a:spLocks noGrp="1"/>
          </p:cNvSpPr>
          <p:nvPr>
            <p:ph type="dt"/>
          </p:nvPr>
        </p:nvSpPr>
        <p:spPr/>
        <p:txBody>
          <a:bodyPr/>
          <a:lstStyle/>
          <a:p>
            <a:r>
              <a:rPr lang="en-US"/>
              <a:t>September 2022</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379354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 EC 22/0001r7</a:t>
            </a:r>
            <a:endParaRPr lang="en-US" dirty="0"/>
          </a:p>
        </p:txBody>
      </p:sp>
      <p:sp>
        <p:nvSpPr>
          <p:cNvPr id="5" name="Rectangle 3"/>
          <p:cNvSpPr>
            <a:spLocks noGrp="1" noChangeArrowheads="1"/>
          </p:cNvSpPr>
          <p:nvPr>
            <p:ph type="dt"/>
          </p:nvPr>
        </p:nvSpPr>
        <p:spPr>
          <a:ln/>
        </p:spPr>
        <p:txBody>
          <a:bodyPr/>
          <a:lstStyle/>
          <a:p>
            <a:r>
              <a:rPr lang="en-US"/>
              <a:t>August 2022</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23</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2000" dirty="0"/>
              <a:t>Future Wireless Interim Meetings: review and status August 3, 2022</a:t>
            </a:r>
            <a:endParaRPr lang="en-US" dirty="0"/>
          </a:p>
          <a:p>
            <a:pPr lvl="1"/>
            <a:r>
              <a:rPr lang="en-US" sz="1800" dirty="0"/>
              <a:t>May 15-20, 2022, Warsaw Marriott, Warsaw, Poland– Contract executed (802WFIN-20/22r0)</a:t>
            </a:r>
            <a:endParaRPr lang="en-US" dirty="0"/>
          </a:p>
          <a:p>
            <a:pPr lvl="1"/>
            <a:r>
              <a:rPr lang="en-US" sz="1800" dirty="0"/>
              <a:t>Sept 11-16, 2022, Hilton Waikoloa Village, Waikoloa, HI – Contract executed (802WFIN-20/32r0)</a:t>
            </a:r>
            <a:endParaRPr lang="en-US" dirty="0"/>
          </a:p>
          <a:p>
            <a:pPr lvl="1"/>
            <a:r>
              <a:rPr lang="en-US" sz="1800" dirty="0"/>
              <a:t>Jan 15-20, 2023, Baltimore Marriott Waterfront, Baltimore, MD – Contract executed (802WFIN-20/18r0)</a:t>
            </a:r>
            <a:endParaRPr lang="en-US" dirty="0"/>
          </a:p>
          <a:p>
            <a:pPr lvl="1"/>
            <a:r>
              <a:rPr lang="en-US" sz="1800" dirty="0"/>
              <a:t>May 13-19, 2023, Hilton Orlando Lake Buena Vista, Orlando, FL - Contract executed (802WFIN-22/0009r0)</a:t>
            </a:r>
          </a:p>
          <a:p>
            <a:pPr marL="742950" marR="0" lvl="1" indent="-28575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t>		– 802 EC asked that we book Hilton Orlando Lake Buena Vista to help pay for cancelling 2022-03 Plenary</a:t>
            </a:r>
          </a:p>
          <a:p>
            <a:pPr lvl="1"/>
            <a:endParaRPr lang="en-US" dirty="0"/>
          </a:p>
          <a:p>
            <a:pPr lvl="1"/>
            <a:r>
              <a:rPr lang="en-US" sz="1800" dirty="0"/>
              <a:t>September 10-15, 2023 – Grand Hyatt, Atlanta Buckhead – Contract executed (802WFIN-21/1r0)</a:t>
            </a:r>
            <a:endParaRPr lang="en-US" dirty="0"/>
          </a:p>
          <a:p>
            <a:pPr lvl="1"/>
            <a:r>
              <a:rPr lang="en-US" sz="1800" dirty="0"/>
              <a:t>January 14-19, 2024 – Hilton Panama, Panama – Contract executed (802WFIN-21/31r0)</a:t>
            </a:r>
            <a:endParaRPr lang="en-US" dirty="0"/>
          </a:p>
          <a:p>
            <a:pPr lvl="1"/>
            <a:r>
              <a:rPr lang="en-US" sz="1800" dirty="0"/>
              <a:t>May </a:t>
            </a:r>
            <a:r>
              <a:rPr lang="en-US" sz="1200" dirty="0"/>
              <a:t>12-13, 2022, Warsaw Marriott, Warsaw, Poland– in negotiations</a:t>
            </a:r>
            <a:endParaRPr lang="en-US" dirty="0"/>
          </a:p>
          <a:p>
            <a:pPr lvl="1"/>
            <a:r>
              <a:rPr lang="en-US" sz="1800" dirty="0"/>
              <a:t>Sept 8-13, 2024 - Hilton Waikoloa Village – Contract executed (802WFIN-20/12r0)</a:t>
            </a:r>
          </a:p>
          <a:p>
            <a:pPr lvl="1"/>
            <a:r>
              <a:rPr lang="en-US" sz="1800" dirty="0"/>
              <a:t>Jan 2025 - Open</a:t>
            </a:r>
          </a:p>
          <a:p>
            <a:pPr lvl="1"/>
            <a:r>
              <a:rPr lang="en-US" sz="1800" dirty="0"/>
              <a:t>May 2025 - Open</a:t>
            </a:r>
          </a:p>
          <a:p>
            <a:pPr lvl="1"/>
            <a:r>
              <a:rPr lang="en-US" sz="1800" dirty="0"/>
              <a:t>Sept 2025 </a:t>
            </a:r>
            <a:r>
              <a:rPr lang="en-US" sz="1200" dirty="0"/>
              <a:t>Hilton Waikoloa Village, Waikoloa, HI – Contract executed (802WFIN-22-0007r0)</a:t>
            </a:r>
          </a:p>
          <a:p>
            <a:pPr lvl="1"/>
            <a:r>
              <a:rPr lang="en-US" sz="1200" dirty="0"/>
              <a:t>Jan 2026 - Open</a:t>
            </a:r>
          </a:p>
          <a:p>
            <a:pPr lvl="1"/>
            <a:r>
              <a:rPr lang="en-US" sz="1200" dirty="0"/>
              <a:t>May 2026 - Open</a:t>
            </a:r>
          </a:p>
          <a:p>
            <a:pPr lvl="1"/>
            <a:r>
              <a:rPr lang="en-US" sz="1200" dirty="0"/>
              <a:t>Sept 2026 Hilton Waikoloa Village, Waikoloa, HI – Contract executed (802WFIN-22-0008r0)</a:t>
            </a:r>
            <a:endParaRPr lang="en-US" dirty="0"/>
          </a:p>
        </p:txBody>
      </p:sp>
    </p:spTree>
    <p:extLst>
      <p:ext uri="{BB962C8B-B14F-4D97-AF65-F5344CB8AC3E}">
        <p14:creationId xmlns:p14="http://schemas.microsoft.com/office/powerpoint/2010/main" val="375850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802.11-22/1274r0</a:t>
            </a:r>
          </a:p>
        </p:txBody>
      </p:sp>
      <p:sp>
        <p:nvSpPr>
          <p:cNvPr id="5" name="Rectangle 3"/>
          <p:cNvSpPr>
            <a:spLocks noGrp="1" noChangeArrowheads="1"/>
          </p:cNvSpPr>
          <p:nvPr>
            <p:ph type="dt"/>
          </p:nvPr>
        </p:nvSpPr>
        <p:spPr>
          <a:ln/>
        </p:spPr>
        <p:txBody>
          <a:bodyPr/>
          <a:lstStyle/>
          <a:p>
            <a:r>
              <a:rPr lang="en-US"/>
              <a:t>September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rebooked due to COVID</a:t>
            </a:r>
          </a:p>
          <a:p>
            <a:r>
              <a:rPr lang="en-US" dirty="0"/>
              <a:t>Light Green highlight – potential targets for possible deferrals.</a:t>
            </a:r>
          </a:p>
          <a:p>
            <a:r>
              <a:rPr lang="en-US" dirty="0"/>
              <a:t>Red – Cancelled – Electronic Plenary</a:t>
            </a:r>
          </a:p>
          <a:p>
            <a:r>
              <a:rPr lang="en-US" dirty="0"/>
              <a:t>No highlight – pre Covid assigned dates/venues.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A52B0D-DD1E-4554-8B26-BB0942B098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August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802 EC-21/0303r1</a:t>
            </a:r>
          </a:p>
        </p:txBody>
      </p:sp>
    </p:spTree>
    <p:extLst>
      <p:ext uri="{BB962C8B-B14F-4D97-AF65-F5344CB8AC3E}">
        <p14:creationId xmlns:p14="http://schemas.microsoft.com/office/powerpoint/2010/main" val="125408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802.11-22/1274r0</a:t>
            </a:r>
          </a:p>
        </p:txBody>
      </p:sp>
      <p:sp>
        <p:nvSpPr>
          <p:cNvPr id="5" name="Rectangle 3"/>
          <p:cNvSpPr>
            <a:spLocks noGrp="1" noChangeArrowheads="1"/>
          </p:cNvSpPr>
          <p:nvPr>
            <p:ph type="dt"/>
          </p:nvPr>
        </p:nvSpPr>
        <p:spPr>
          <a:ln/>
        </p:spPr>
        <p:txBody>
          <a:bodyPr/>
          <a:lstStyle/>
          <a:p>
            <a:r>
              <a:rPr lang="en-US"/>
              <a:t>September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7843"/>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562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621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8782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3" name="Google Shape;33;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507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36" name="Google Shape;36;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48427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 name="Google Shape;39;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41" name="Google Shape;41;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6008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1053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2004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35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793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273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September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September 2022</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September 2022</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September 2022</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September 2022</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2022</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496051"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11-22-01274r0</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4097116"/>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cvent.me/0Vk4Qq"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mailto:802info@facetoface-events.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eee802.linespeed.i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eb.cvent.com/event/5ab3e363-ef4b-45fe-b35d-cd88bf622491/websitePage:22085e89-487f-466f-ab24-c64cbd87aad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entor.ieee.org/802-ec/dcn/22/ec-22-0001-09-WCSG-ieee-802wcsc-meeting-venue-manager-report-2022.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mailto:rick@linespeed.com" TargetMode="External"/><Relationship Id="rId4" Type="http://schemas.openxmlformats.org/officeDocument/2006/relationships/hyperlink" Target="mailto:lisa@facetoface-event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cvent.me/XDLlAe"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1st Vice Chair Report – September 2022 – Mixed-mode Interim</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2022-09-16</a:t>
            </a:r>
          </a:p>
        </p:txBody>
      </p:sp>
      <p:sp>
        <p:nvSpPr>
          <p:cNvPr id="6" name="Date Placeholder 3"/>
          <p:cNvSpPr>
            <a:spLocks noGrp="1"/>
          </p:cNvSpPr>
          <p:nvPr>
            <p:ph type="dt" idx="10"/>
          </p:nvPr>
        </p:nvSpPr>
        <p:spPr/>
        <p:txBody>
          <a:bodyPr/>
          <a:lstStyle/>
          <a:p>
            <a:r>
              <a:rPr lang="en-US"/>
              <a:t>September 2022</a:t>
            </a:r>
            <a:endParaRPr lang="en-GB" dirty="0"/>
          </a:p>
        </p:txBody>
      </p:sp>
      <p:sp>
        <p:nvSpPr>
          <p:cNvPr id="7" name="Footer Placeholder 4"/>
          <p:cNvSpPr>
            <a:spLocks noGrp="1"/>
          </p:cNvSpPr>
          <p:nvPr>
            <p:ph type="ftr" idx="11"/>
          </p:nvPr>
        </p:nvSpPr>
        <p:spPr/>
        <p:txBody>
          <a:bodyPr/>
          <a:lstStyle/>
          <a:p>
            <a:r>
              <a:rPr lang="en-GB"/>
              <a:t>Jon Rosdahl, Qualcomm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777685483"/>
              </p:ext>
            </p:extLst>
          </p:nvPr>
        </p:nvGraphicFramePr>
        <p:xfrm>
          <a:off x="993775" y="2382457"/>
          <a:ext cx="9750425" cy="2702307"/>
        </p:xfrm>
        <a:graphic>
          <a:graphicData uri="http://schemas.openxmlformats.org/presentationml/2006/ole">
            <mc:AlternateContent xmlns:mc="http://schemas.openxmlformats.org/markup-compatibility/2006">
              <mc:Choice xmlns:v="urn:schemas-microsoft-com:vml" Requires="v">
                <p:oleObj name="Document" r:id="rId3" imgW="8253180" imgH="2529696" progId="Word.Document.8">
                  <p:embed/>
                </p:oleObj>
              </mc:Choice>
              <mc:Fallback>
                <p:oleObj name="Document" r:id="rId3" imgW="8253180" imgH="2529696"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93775" y="2382457"/>
                        <a:ext cx="9750425" cy="2702307"/>
                      </a:xfrm>
                      <a:prstGeom prst="rect">
                        <a:avLst/>
                      </a:prstGeom>
                      <a:no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Network Access Information and Support </a:t>
            </a:r>
            <a:endParaRPr/>
          </a:p>
        </p:txBody>
      </p:sp>
      <p:sp>
        <p:nvSpPr>
          <p:cNvPr id="108" name="Google Shape;108;p7"/>
          <p:cNvSpPr txBox="1">
            <a:spLocks noGrp="1"/>
          </p:cNvSpPr>
          <p:nvPr>
            <p:ph type="body" idx="1"/>
          </p:nvPr>
        </p:nvSpPr>
        <p:spPr>
          <a:xfrm>
            <a:off x="629200" y="2384433"/>
            <a:ext cx="10776800" cy="4473600"/>
          </a:xfrm>
          <a:prstGeom prst="rect">
            <a:avLst/>
          </a:prstGeom>
          <a:noFill/>
          <a:ln>
            <a:noFill/>
          </a:ln>
        </p:spPr>
        <p:txBody>
          <a:bodyPr spcFirstLastPara="1" wrap="square" lIns="121900" tIns="121900" rIns="121900" bIns="121900" anchor="t" anchorCtr="0">
            <a:noAutofit/>
          </a:bodyPr>
          <a:lstStyle/>
          <a:p>
            <a:pPr marL="0" indent="0">
              <a:buNone/>
            </a:pPr>
            <a:r>
              <a:rPr lang="en" sz="2133" b="1" dirty="0"/>
              <a:t>IEEE 802 Wireless Secure Network Access </a:t>
            </a:r>
            <a:endParaRPr sz="2133" b="1" dirty="0"/>
          </a:p>
          <a:p>
            <a:pPr indent="-440256">
              <a:lnSpc>
                <a:spcPct val="100000"/>
              </a:lnSpc>
              <a:spcBef>
                <a:spcPts val="1333"/>
              </a:spcBef>
              <a:buSzPts val="1600"/>
            </a:pPr>
            <a:r>
              <a:rPr lang="en" sz="2133" dirty="0"/>
              <a:t>Wireless Encryption Protocol:  WPA2/WPA3</a:t>
            </a:r>
            <a:endParaRPr sz="2133" dirty="0"/>
          </a:p>
          <a:p>
            <a:pPr indent="-440256">
              <a:lnSpc>
                <a:spcPct val="100000"/>
              </a:lnSpc>
              <a:buSzPts val="1600"/>
            </a:pPr>
            <a:r>
              <a:rPr lang="en" sz="2133" dirty="0"/>
              <a:t>SSIDS: IEEE802 </a:t>
            </a:r>
            <a:endParaRPr sz="2133" dirty="0"/>
          </a:p>
          <a:p>
            <a:pPr indent="-440256">
              <a:lnSpc>
                <a:spcPct val="100000"/>
              </a:lnSpc>
              <a:buSzPts val="1600"/>
            </a:pPr>
            <a:r>
              <a:rPr lang="en" sz="2133" dirty="0"/>
              <a:t>Password: ieeeieee</a:t>
            </a:r>
            <a:endParaRPr sz="2133" dirty="0"/>
          </a:p>
          <a:p>
            <a:pPr marL="0" indent="0">
              <a:spcBef>
                <a:spcPts val="1333"/>
              </a:spcBef>
              <a:buNone/>
            </a:pPr>
            <a:r>
              <a:rPr lang="en" sz="2133" b="1" dirty="0"/>
              <a:t>Onsite Network Support </a:t>
            </a:r>
            <a:endParaRPr sz="2133" b="1" dirty="0"/>
          </a:p>
          <a:p>
            <a:pPr marL="0" indent="0">
              <a:spcBef>
                <a:spcPts val="1333"/>
              </a:spcBef>
              <a:buNone/>
            </a:pPr>
            <a:r>
              <a:rPr lang="en" sz="2133" dirty="0"/>
              <a:t>The September 2022 IEEE 802 Wireless Interim Session Network Provider is Linespeed. </a:t>
            </a:r>
            <a:endParaRPr sz="2133" dirty="0"/>
          </a:p>
          <a:p>
            <a:pPr marL="0" indent="0">
              <a:spcBef>
                <a:spcPts val="1333"/>
              </a:spcBef>
              <a:buNone/>
            </a:pPr>
            <a:r>
              <a:rPr lang="en" sz="2133" dirty="0"/>
              <a:t>Members of the Linespeed team will be available in Waikoloa 1 or at a network support desk located in the Grand Promenade.</a:t>
            </a:r>
            <a:endParaRPr sz="2133" b="1" dirty="0"/>
          </a:p>
          <a:p>
            <a:pPr indent="0" algn="ctr">
              <a:spcBef>
                <a:spcPts val="1333"/>
              </a:spcBef>
              <a:buNone/>
            </a:pPr>
            <a:endParaRPr sz="2000" dirty="0"/>
          </a:p>
          <a:p>
            <a:pPr marL="0" indent="0" algn="ctr">
              <a:spcBef>
                <a:spcPts val="1333"/>
              </a:spcBef>
              <a:spcAft>
                <a:spcPts val="2133"/>
              </a:spcAft>
              <a:buNone/>
            </a:pP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title"/>
          </p:nvPr>
        </p:nvSpPr>
        <p:spPr>
          <a:xfrm>
            <a:off x="301433" y="477067"/>
            <a:ext cx="3912000" cy="874400"/>
          </a:xfrm>
          <a:prstGeom prst="rect">
            <a:avLst/>
          </a:prstGeom>
          <a:noFill/>
          <a:ln>
            <a:noFill/>
          </a:ln>
        </p:spPr>
        <p:txBody>
          <a:bodyPr spcFirstLastPara="1" wrap="square" lIns="121900" tIns="121900" rIns="121900" bIns="121900" anchor="b" anchorCtr="0">
            <a:noAutofit/>
          </a:bodyPr>
          <a:lstStyle/>
          <a:p>
            <a:r>
              <a:rPr lang="en"/>
              <a:t>Shave Ice Special</a:t>
            </a:r>
            <a:endParaRPr/>
          </a:p>
        </p:txBody>
      </p:sp>
      <p:sp>
        <p:nvSpPr>
          <p:cNvPr id="114" name="Google Shape;114;p8"/>
          <p:cNvSpPr txBox="1">
            <a:spLocks noGrp="1"/>
          </p:cNvSpPr>
          <p:nvPr>
            <p:ph type="body" idx="1"/>
          </p:nvPr>
        </p:nvSpPr>
        <p:spPr>
          <a:xfrm>
            <a:off x="301433" y="1467500"/>
            <a:ext cx="3744000" cy="4704800"/>
          </a:xfrm>
          <a:prstGeom prst="rect">
            <a:avLst/>
          </a:prstGeom>
          <a:noFill/>
          <a:ln>
            <a:noFill/>
          </a:ln>
        </p:spPr>
        <p:txBody>
          <a:bodyPr spcFirstLastPara="1" wrap="square" lIns="121900" tIns="121900" rIns="121900" bIns="121900" anchor="t" anchorCtr="0">
            <a:noAutofit/>
          </a:bodyPr>
          <a:lstStyle/>
          <a:p>
            <a:pPr marL="0" indent="0">
              <a:buNone/>
            </a:pPr>
            <a:r>
              <a:rPr lang="en" sz="1867"/>
              <a:t>In honor of devoted IEEE 802 Standards leader and 802.15 Working Group Chair, Dr. Robert Heile (1945-2020) we will be providing tickets for Shave Ice treats .</a:t>
            </a:r>
            <a:endParaRPr sz="1867"/>
          </a:p>
          <a:p>
            <a:pPr marL="0" indent="0">
              <a:spcBef>
                <a:spcPts val="2133"/>
              </a:spcBef>
              <a:buNone/>
            </a:pPr>
            <a:r>
              <a:rPr lang="en" sz="1867"/>
              <a:t>A Shave Ice  Food Truck will be serving between 1:00 PM and 4:00 PM on Tuesday September 13th.</a:t>
            </a:r>
            <a:endParaRPr sz="1867"/>
          </a:p>
          <a:p>
            <a:pPr marL="0" indent="0">
              <a:spcBef>
                <a:spcPts val="2133"/>
              </a:spcBef>
              <a:spcAft>
                <a:spcPts val="2133"/>
              </a:spcAft>
              <a:buNone/>
            </a:pPr>
            <a:r>
              <a:rPr lang="en" sz="1867"/>
              <a:t>The truck will be located in the front entrance of the hotel. We will post signs with directions. Enjoy!</a:t>
            </a:r>
            <a:endParaRPr sz="1867"/>
          </a:p>
        </p:txBody>
      </p:sp>
      <p:pic>
        <p:nvPicPr>
          <p:cNvPr id="115" name="Google Shape;115;p8"/>
          <p:cNvPicPr preferRelativeResize="0"/>
          <p:nvPr/>
        </p:nvPicPr>
        <p:blipFill rotWithShape="1">
          <a:blip r:embed="rId3">
            <a:alphaModFix/>
          </a:blip>
          <a:srcRect/>
          <a:stretch/>
        </p:blipFill>
        <p:spPr>
          <a:xfrm>
            <a:off x="5774267" y="1"/>
            <a:ext cx="5143501" cy="685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r>
              <a:rPr lang="en" sz="3867" b="1" i="1"/>
              <a:t>‘So Long and Thanks for All the Fish’</a:t>
            </a:r>
            <a:endParaRPr sz="3867" b="1" i="1"/>
          </a:p>
          <a:p>
            <a:pPr algn="ctr"/>
            <a:endParaRPr sz="3867" b="1" i="1"/>
          </a:p>
          <a:p>
            <a:r>
              <a:rPr lang="en" sz="3867"/>
              <a:t>Networking Social and Tribute to Dr. Robert Heile</a:t>
            </a:r>
            <a:endParaRPr sz="3867"/>
          </a:p>
        </p:txBody>
      </p:sp>
      <p:sp>
        <p:nvSpPr>
          <p:cNvPr id="121" name="Google Shape;121;p9"/>
          <p:cNvSpPr txBox="1">
            <a:spLocks noGrp="1"/>
          </p:cNvSpPr>
          <p:nvPr>
            <p:ph type="body" idx="1"/>
          </p:nvPr>
        </p:nvSpPr>
        <p:spPr>
          <a:xfrm>
            <a:off x="629200" y="2413485"/>
            <a:ext cx="5333200" cy="4368800"/>
          </a:xfrm>
          <a:prstGeom prst="rect">
            <a:avLst/>
          </a:prstGeom>
          <a:noFill/>
          <a:ln>
            <a:noFill/>
          </a:ln>
        </p:spPr>
        <p:txBody>
          <a:bodyPr spcFirstLastPara="1" wrap="square" lIns="121900" tIns="121900" rIns="121900" bIns="121900" anchor="t" anchorCtr="0">
            <a:noAutofit/>
          </a:bodyPr>
          <a:lstStyle/>
          <a:p>
            <a:pPr marL="0" indent="0">
              <a:buNone/>
            </a:pPr>
            <a:r>
              <a:rPr lang="en" sz="1467" b="1" dirty="0"/>
              <a:t>WHO</a:t>
            </a:r>
            <a:endParaRPr sz="1467" b="1" dirty="0"/>
          </a:p>
          <a:p>
            <a:pPr indent="-397923">
              <a:spcBef>
                <a:spcPts val="1333"/>
              </a:spcBef>
              <a:buSzPts val="1100"/>
            </a:pPr>
            <a:r>
              <a:rPr lang="en" sz="1467" dirty="0"/>
              <a:t>Special Honored Guests: Bonnie and Sarah Heile</a:t>
            </a:r>
            <a:endParaRPr sz="1467" dirty="0"/>
          </a:p>
          <a:p>
            <a:pPr indent="-397923">
              <a:lnSpc>
                <a:spcPct val="100000"/>
              </a:lnSpc>
              <a:buSzPts val="1100"/>
            </a:pPr>
            <a:r>
              <a:rPr lang="en" sz="1467" dirty="0"/>
              <a:t>Registered In-Person attendees* and their guests*.</a:t>
            </a:r>
            <a:endParaRPr sz="1467" dirty="0"/>
          </a:p>
          <a:p>
            <a:pPr marL="0" indent="0">
              <a:lnSpc>
                <a:spcPct val="100000"/>
              </a:lnSpc>
              <a:spcBef>
                <a:spcPts val="1333"/>
              </a:spcBef>
              <a:buNone/>
            </a:pPr>
            <a:r>
              <a:rPr lang="en" sz="1200" dirty="0"/>
              <a:t>*Please confirm your planned attendance with the Meeting Planner at the event Registration Desk. Guest Badges available until 4:00 PM Tuesday.</a:t>
            </a:r>
            <a:endParaRPr sz="1200" b="1" dirty="0"/>
          </a:p>
          <a:p>
            <a:pPr marL="0" indent="0">
              <a:spcBef>
                <a:spcPts val="1333"/>
              </a:spcBef>
              <a:buNone/>
            </a:pPr>
            <a:r>
              <a:rPr lang="en" sz="1467" b="1" dirty="0"/>
              <a:t>WHEN</a:t>
            </a:r>
            <a:endParaRPr sz="1467" b="1" dirty="0"/>
          </a:p>
          <a:p>
            <a:pPr indent="-397923">
              <a:lnSpc>
                <a:spcPct val="100000"/>
              </a:lnSpc>
              <a:spcBef>
                <a:spcPts val="1333"/>
              </a:spcBef>
              <a:buSzPts val="1100"/>
            </a:pPr>
            <a:r>
              <a:rPr lang="en" sz="1467" dirty="0"/>
              <a:t>Wednesday September 14th , 6:30 PM - 9:00 PM</a:t>
            </a:r>
            <a:endParaRPr sz="1467" dirty="0"/>
          </a:p>
          <a:p>
            <a:pPr marL="0" indent="0">
              <a:spcBef>
                <a:spcPts val="1333"/>
              </a:spcBef>
              <a:buNone/>
            </a:pPr>
            <a:r>
              <a:rPr lang="en" sz="1467" b="1" dirty="0"/>
              <a:t>WHERE</a:t>
            </a:r>
            <a:endParaRPr sz="1467" b="1" dirty="0"/>
          </a:p>
          <a:p>
            <a:pPr indent="-397923">
              <a:lnSpc>
                <a:spcPct val="100000"/>
              </a:lnSpc>
              <a:spcBef>
                <a:spcPts val="1333"/>
              </a:spcBef>
              <a:buSzPts val="1100"/>
            </a:pPr>
            <a:r>
              <a:rPr lang="en" sz="1467" dirty="0"/>
              <a:t>Water’s Edge Ballroom and Lagoon Lanai</a:t>
            </a:r>
            <a:endParaRPr sz="1467" dirty="0"/>
          </a:p>
          <a:p>
            <a:pPr marL="0" indent="0">
              <a:spcBef>
                <a:spcPts val="1333"/>
              </a:spcBef>
              <a:buNone/>
            </a:pPr>
            <a:r>
              <a:rPr lang="en" sz="1467" b="1" dirty="0"/>
              <a:t>WHAT</a:t>
            </a:r>
            <a:endParaRPr sz="1467" b="1" dirty="0"/>
          </a:p>
          <a:p>
            <a:pPr indent="-397923">
              <a:lnSpc>
                <a:spcPct val="100000"/>
              </a:lnSpc>
              <a:spcBef>
                <a:spcPts val="1333"/>
              </a:spcBef>
              <a:buSzPts val="1100"/>
            </a:pPr>
            <a:r>
              <a:rPr lang="en" sz="1467" dirty="0"/>
              <a:t>Food, Drinks, Entertainment, Tribute to Bob Heile</a:t>
            </a:r>
            <a:endParaRPr sz="1467" dirty="0"/>
          </a:p>
          <a:p>
            <a:pPr indent="-397923">
              <a:lnSpc>
                <a:spcPct val="100000"/>
              </a:lnSpc>
              <a:buSzPts val="1100"/>
            </a:pPr>
            <a:r>
              <a:rPr lang="en" sz="1467" dirty="0"/>
              <a:t>Complimentary Bar Service 6:30 PM - 7:30 PM</a:t>
            </a: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122" name="Google Shape;122;p9"/>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buNone/>
            </a:pPr>
            <a:r>
              <a:rPr lang="en"/>
              <a:t>The title of this event, </a:t>
            </a:r>
            <a:r>
              <a:rPr lang="en" i="1"/>
              <a:t>So Long and Thanks for All the Fish</a:t>
            </a:r>
            <a:r>
              <a:rPr lang="en"/>
              <a:t> was borrowed from the Douglas Adams book </a:t>
            </a:r>
            <a:r>
              <a:rPr lang="en" i="1"/>
              <a:t>Hitchhiker's Guide to the Galaxy</a:t>
            </a:r>
            <a:r>
              <a:rPr lang="en"/>
              <a:t>. It was a favourite parting phrase of Dr. Heile’s at the 802.15 Closing Plenary. </a:t>
            </a:r>
            <a:endParaRPr/>
          </a:p>
          <a:p>
            <a:pPr marL="0" indent="0">
              <a:spcBef>
                <a:spcPts val="2133"/>
              </a:spcBef>
              <a:spcAft>
                <a:spcPts val="2133"/>
              </a:spcAft>
              <a:buNone/>
            </a:pPr>
            <a:endParaRPr/>
          </a:p>
        </p:txBody>
      </p:sp>
      <p:pic>
        <p:nvPicPr>
          <p:cNvPr id="123" name="Google Shape;123;p9"/>
          <p:cNvPicPr preferRelativeResize="0"/>
          <p:nvPr/>
        </p:nvPicPr>
        <p:blipFill rotWithShape="1">
          <a:blip r:embed="rId3">
            <a:alphaModFix/>
          </a:blip>
          <a:srcRect/>
          <a:stretch/>
        </p:blipFill>
        <p:spPr>
          <a:xfrm>
            <a:off x="8907234" y="4132534"/>
            <a:ext cx="2481367" cy="24813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Hawaiian Shirt Contest</a:t>
            </a:r>
            <a:endParaRPr/>
          </a:p>
        </p:txBody>
      </p:sp>
      <p:sp>
        <p:nvSpPr>
          <p:cNvPr id="129" name="Google Shape;129;p10"/>
          <p:cNvSpPr txBox="1">
            <a:spLocks noGrp="1"/>
          </p:cNvSpPr>
          <p:nvPr>
            <p:ph type="body" idx="1"/>
          </p:nvPr>
        </p:nvSpPr>
        <p:spPr>
          <a:xfrm>
            <a:off x="629200" y="2558767"/>
            <a:ext cx="10962800" cy="3613600"/>
          </a:xfrm>
          <a:prstGeom prst="rect">
            <a:avLst/>
          </a:prstGeom>
          <a:noFill/>
          <a:ln>
            <a:noFill/>
          </a:ln>
        </p:spPr>
        <p:txBody>
          <a:bodyPr spcFirstLastPara="1" wrap="square" lIns="121900" tIns="121900" rIns="121900" bIns="121900" anchor="t" anchorCtr="0">
            <a:noAutofit/>
          </a:bodyPr>
          <a:lstStyle/>
          <a:p>
            <a:pPr marL="0" indent="0" algn="ctr">
              <a:buNone/>
            </a:pPr>
            <a:r>
              <a:rPr lang="en"/>
              <a:t>All in-person attendees are encouraged to express their Hawaiian Spirit by wearing a Hawaiian print garment like a shirt, dress, sarong, on </a:t>
            </a:r>
            <a:endParaRPr/>
          </a:p>
          <a:p>
            <a:pPr marL="0" indent="0" algn="ctr">
              <a:spcBef>
                <a:spcPts val="2133"/>
              </a:spcBef>
              <a:buNone/>
            </a:pPr>
            <a:r>
              <a:rPr lang="en"/>
              <a:t>Wednesday September 14th. </a:t>
            </a:r>
            <a:endParaRPr/>
          </a:p>
          <a:p>
            <a:pPr marL="0" indent="0" algn="ctr">
              <a:spcBef>
                <a:spcPts val="2133"/>
              </a:spcBef>
              <a:buNone/>
            </a:pPr>
            <a:r>
              <a:rPr lang="en"/>
              <a:t>Honored session guests, Bonnie and Sarah Heile will serve as judges. </a:t>
            </a:r>
            <a:endParaRPr/>
          </a:p>
          <a:p>
            <a:pPr marL="0" indent="0" algn="ctr">
              <a:spcBef>
                <a:spcPts val="2133"/>
              </a:spcBef>
              <a:spcAft>
                <a:spcPts val="2133"/>
              </a:spcAft>
              <a:buNone/>
            </a:pPr>
            <a:r>
              <a:rPr lang="en"/>
              <a:t>Awards and honors will be bestowed at the </a:t>
            </a:r>
            <a:r>
              <a:rPr lang="en" i="1"/>
              <a:t>Thanks for All the Fish</a:t>
            </a:r>
            <a:r>
              <a:rPr lang="en"/>
              <a:t>, social.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1"/>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35" name="Google Shape;135;p11"/>
          <p:cNvSpPr txBox="1">
            <a:spLocks noGrp="1"/>
          </p:cNvSpPr>
          <p:nvPr>
            <p:ph type="body" idx="1"/>
          </p:nvPr>
        </p:nvSpPr>
        <p:spPr>
          <a:xfrm>
            <a:off x="629200" y="2558767"/>
            <a:ext cx="10962800" cy="3613600"/>
          </a:xfrm>
          <a:prstGeom prst="rect">
            <a:avLst/>
          </a:prstGeom>
          <a:noFill/>
          <a:ln>
            <a:noFill/>
          </a:ln>
        </p:spPr>
        <p:txBody>
          <a:bodyPr spcFirstLastPara="1" wrap="square" lIns="121900" tIns="121900" rIns="121900" bIns="121900" anchor="t" anchorCtr="0">
            <a:noAutofit/>
          </a:bodyPr>
          <a:lstStyle/>
          <a:p>
            <a:pPr marL="0" indent="0">
              <a:buNone/>
            </a:pPr>
            <a:r>
              <a:rPr lang="en" sz="1733" dirty="0"/>
              <a:t>The next IEEE 802 Plenary Session will be November 13-18, 2022. The session will be a Mixed Mode with In-Person participation at the Marriott Marquis Queen’s Park in Bangkok, Thailand.</a:t>
            </a:r>
            <a:endParaRPr sz="1733" dirty="0"/>
          </a:p>
          <a:p>
            <a:pPr marL="0" indent="0" algn="ctr">
              <a:spcBef>
                <a:spcPts val="2133"/>
              </a:spcBef>
              <a:buNone/>
            </a:pPr>
            <a:r>
              <a:rPr lang="en" sz="1733" b="1" dirty="0"/>
              <a:t>Session Information and Registration Link: </a:t>
            </a:r>
            <a:r>
              <a:rPr lang="en" sz="1733" b="1" u="sng" dirty="0">
                <a:solidFill>
                  <a:schemeClr val="hlink"/>
                </a:solidFill>
                <a:hlinkClick r:id="rId3"/>
              </a:rPr>
              <a:t>https://cvent.me/0Vk4Qq</a:t>
            </a:r>
            <a:endParaRPr sz="1733" b="1" dirty="0"/>
          </a:p>
          <a:p>
            <a:pPr marL="0" indent="0">
              <a:spcBef>
                <a:spcPts val="2133"/>
              </a:spcBef>
              <a:buNone/>
            </a:pPr>
            <a:r>
              <a:rPr lang="en" sz="1733" dirty="0"/>
              <a:t>If you have any questions about the current session or the November 2022 IEEE 802 Plenary please contact us:</a:t>
            </a:r>
            <a:endParaRPr sz="1733" dirty="0"/>
          </a:p>
          <a:p>
            <a:pPr marL="0" indent="0">
              <a:spcBef>
                <a:spcPts val="2133"/>
              </a:spcBef>
              <a:buNone/>
            </a:pPr>
            <a:r>
              <a:rPr lang="en" sz="1733" dirty="0"/>
              <a:t>Face to Face Events</a:t>
            </a:r>
            <a:endParaRPr sz="1733" dirty="0"/>
          </a:p>
          <a:p>
            <a:pPr marL="0" indent="0">
              <a:buNone/>
            </a:pPr>
            <a:r>
              <a:rPr lang="en" sz="1733" dirty="0"/>
              <a:t>IEEE 802 Wireless Meeting Planner</a:t>
            </a:r>
            <a:endParaRPr sz="1733" dirty="0"/>
          </a:p>
          <a:p>
            <a:pPr marL="0" indent="0">
              <a:spcBef>
                <a:spcPts val="2133"/>
              </a:spcBef>
              <a:buNone/>
            </a:pPr>
            <a:r>
              <a:rPr lang="en" sz="1733" dirty="0"/>
              <a:t>Email: </a:t>
            </a:r>
            <a:r>
              <a:rPr lang="en" sz="1733" u="sng" dirty="0">
                <a:solidFill>
                  <a:schemeClr val="hlink"/>
                </a:solidFill>
                <a:hlinkClick r:id="rId4"/>
              </a:rPr>
              <a:t>802info@facetoface-events.com</a:t>
            </a:r>
            <a:endParaRPr sz="1733" dirty="0"/>
          </a:p>
          <a:p>
            <a:pPr marL="0" indent="0">
              <a:buNone/>
            </a:pPr>
            <a:endParaRPr sz="1867" dirty="0"/>
          </a:p>
          <a:p>
            <a:pPr marL="0" indent="0">
              <a:buNone/>
            </a:pPr>
            <a:endParaRPr sz="1867" dirty="0"/>
          </a:p>
          <a:p>
            <a:pPr marL="0" indent="0">
              <a:buNone/>
            </a:pPr>
            <a:r>
              <a:rPr lang="en" sz="1867" dirty="0"/>
              <a:t> </a:t>
            </a:r>
            <a:endParaRPr sz="186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Suggested best practice for Mixed-Mode Meetings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pPr>
              <a:lnSpc>
                <a:spcPct val="90000"/>
              </a:lnSpc>
              <a:buAutoNum type="arabicPeriod"/>
            </a:pPr>
            <a:r>
              <a:rPr lang="en-US" sz="2800" dirty="0"/>
              <a:t>One central laptop/computer per meeting connects at head table.</a:t>
            </a:r>
          </a:p>
          <a:p>
            <a:pPr>
              <a:lnSpc>
                <a:spcPct val="90000"/>
              </a:lnSpc>
              <a:buAutoNum type="arabicPeriod"/>
            </a:pPr>
            <a:r>
              <a:rPr lang="en-US" sz="2800" dirty="0"/>
              <a:t>Local speakers queue/speak only at the microphone</a:t>
            </a:r>
          </a:p>
          <a:p>
            <a:pPr>
              <a:lnSpc>
                <a:spcPct val="90000"/>
              </a:lnSpc>
              <a:buAutoNum type="arabicPeriod"/>
            </a:pPr>
            <a:r>
              <a:rPr lang="en-US" sz="2800" dirty="0"/>
              <a:t>Presenters may have the chair (central laptop) share the presentation</a:t>
            </a:r>
          </a:p>
          <a:p>
            <a:pPr marL="457200" lvl="1" indent="0">
              <a:lnSpc>
                <a:spcPct val="90000"/>
              </a:lnSpc>
            </a:pPr>
            <a:r>
              <a:rPr lang="en-US" sz="2400" dirty="0"/>
              <a:t>- </a:t>
            </a:r>
            <a:r>
              <a:rPr lang="en-US" sz="2800" b="1" dirty="0"/>
              <a:t>May Share via Webex</a:t>
            </a:r>
          </a:p>
          <a:p>
            <a:pPr>
              <a:lnSpc>
                <a:spcPct val="90000"/>
              </a:lnSpc>
              <a:buAutoNum type="arabicPeriod"/>
            </a:pPr>
            <a:r>
              <a:rPr lang="en-US" sz="2800" dirty="0"/>
              <a:t>Local attendees when using WebEx </a:t>
            </a:r>
            <a:r>
              <a:rPr lang="en-US" sz="2800" dirty="0">
                <a:solidFill>
                  <a:srgbClr val="FF0000"/>
                </a:solidFill>
              </a:rPr>
              <a:t>SHOULD NOT connect Audio.</a:t>
            </a:r>
          </a:p>
          <a:p>
            <a:pPr>
              <a:lnSpc>
                <a:spcPct val="90000"/>
              </a:lnSpc>
              <a:buAutoNum type="arabicPeriod"/>
            </a:pPr>
            <a:r>
              <a:rPr lang="en-US" sz="2800" dirty="0"/>
              <a:t>Remote Attendee Please Mute when not speaking</a:t>
            </a:r>
          </a:p>
        </p:txBody>
      </p:sp>
      <p:sp>
        <p:nvSpPr>
          <p:cNvPr id="11" name="Date Placeholder 3">
            <a:extLst>
              <a:ext uri="{FF2B5EF4-FFF2-40B4-BE49-F238E27FC236}">
                <a16:creationId xmlns:a16="http://schemas.microsoft.com/office/drawing/2014/main" id="{75BAD889-C9D8-626B-85E7-EE004EA77AE4}"/>
              </a:ext>
            </a:extLst>
          </p:cNvPr>
          <p:cNvSpPr>
            <a:spLocks noGrp="1"/>
          </p:cNvSpPr>
          <p:nvPr>
            <p:ph type="dt" idx="10"/>
          </p:nvPr>
        </p:nvSpPr>
        <p:spPr>
          <a:xfrm>
            <a:off x="929218" y="333375"/>
            <a:ext cx="2499783" cy="273050"/>
          </a:xfrm>
        </p:spPr>
        <p:txBody>
          <a:bodyPr/>
          <a:lstStyle/>
          <a:p>
            <a:pPr>
              <a:spcAft>
                <a:spcPts val="600"/>
              </a:spcAft>
            </a:pPr>
            <a:r>
              <a:rPr lang="en-US"/>
              <a:t>September 2022</a:t>
            </a:r>
            <a:endParaRPr lang="en-GB"/>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idx="11"/>
          </p:nvPr>
        </p:nvSpPr>
        <p:spPr bwMode="auto">
          <a:xfrm>
            <a:off x="7133167" y="6566694"/>
            <a:ext cx="4246033" cy="180975"/>
          </a:xfrm>
        </p:spPr>
        <p:txBody>
          <a:bodyPr vert="horz" wrap="square" lIns="0" tIns="0" rIns="0" bIns="0" numCol="1" anchor="t" anchorCtr="0" compatLnSpc="1">
            <a:prstTxWarp prst="textNoShape">
              <a:avLst/>
            </a:prstTxWarp>
            <a:normAutofit/>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lnSpc>
                <a:spcPct val="90000"/>
              </a:lnSpc>
              <a:spcAft>
                <a:spcPts val="600"/>
              </a:spcAft>
            </a:pPr>
            <a:r>
              <a:rPr lang="en-GB"/>
              <a:t>Jon Rosdahl, Qualcomm</a:t>
            </a:r>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bwMode="auto">
          <a:xfrm>
            <a:off x="5676902" y="6558296"/>
            <a:ext cx="836082" cy="184666"/>
          </a:xfrm>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Slide </a:t>
            </a:r>
            <a:fld id="{440F5867-744E-4AA6-B0ED-4C44D2DFBB7B}" type="slidenum">
              <a:rPr lang="en-GB" smtClean="0"/>
              <a:pPr>
                <a:spcAft>
                  <a:spcPts val="600"/>
                </a:spcAft>
              </a:pPr>
              <a:t>15</a:t>
            </a:fld>
            <a:endParaRPr lang="en-GB"/>
          </a:p>
        </p:txBody>
      </p:sp>
    </p:spTree>
    <p:extLst>
      <p:ext uri="{BB962C8B-B14F-4D97-AF65-F5344CB8AC3E}">
        <p14:creationId xmlns:p14="http://schemas.microsoft.com/office/powerpoint/2010/main" val="360674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1018116" y="758604"/>
            <a:ext cx="10361084" cy="531814"/>
          </a:xfrm>
        </p:spPr>
        <p:txBody>
          <a:bodyPr/>
          <a:lstStyle/>
          <a:p>
            <a:r>
              <a:rPr lang="en-US" dirty="0"/>
              <a:t>Successful Hybrid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018116" y="1536638"/>
            <a:ext cx="10361084" cy="4756252"/>
          </a:xfrm>
        </p:spPr>
        <p:txBody>
          <a:bodyPr/>
          <a:lstStyle/>
          <a:p>
            <a:r>
              <a:rPr lang="en-US" sz="2000" dirty="0"/>
              <a:t>In-room Attendees:</a:t>
            </a:r>
          </a:p>
          <a:p>
            <a:pPr lvl="1">
              <a:spcBef>
                <a:spcPts val="0"/>
              </a:spcBef>
            </a:pPr>
            <a:r>
              <a:rPr lang="en-US" dirty="0"/>
              <a:t>In Webex choose connect without audio before you join</a:t>
            </a:r>
          </a:p>
          <a:p>
            <a:pPr lvl="1">
              <a:spcBef>
                <a:spcPts val="0"/>
              </a:spcBef>
            </a:pPr>
            <a:r>
              <a:rPr lang="en-US" dirty="0"/>
              <a:t>Use the Webex queue to indicate you want to speak</a:t>
            </a:r>
          </a:p>
          <a:p>
            <a:pPr lvl="1">
              <a:spcBef>
                <a:spcPts val="0"/>
              </a:spcBef>
            </a:pPr>
            <a:r>
              <a:rPr lang="en-US" dirty="0"/>
              <a:t>Wait to hold the microphone to make a comment</a:t>
            </a:r>
          </a:p>
          <a:p>
            <a:pPr lvl="1">
              <a:spcBef>
                <a:spcPts val="0"/>
              </a:spcBef>
            </a:pPr>
            <a:r>
              <a:rPr lang="en-US" dirty="0"/>
              <a:t>Repeat any questions that are inadvertently asked away from the microphone</a:t>
            </a:r>
          </a:p>
          <a:p>
            <a:endParaRPr lang="en-US" sz="2000" dirty="0"/>
          </a:p>
          <a:p>
            <a:r>
              <a:rPr lang="en-US" sz="2000" dirty="0"/>
              <a:t>Remote Attendees:</a:t>
            </a:r>
          </a:p>
          <a:p>
            <a:pPr lvl="1">
              <a:spcBef>
                <a:spcPts val="0"/>
              </a:spcBef>
            </a:pPr>
            <a:r>
              <a:rPr lang="en-US" dirty="0"/>
              <a:t>Join Webex and set Webex audio as ‘music’</a:t>
            </a:r>
          </a:p>
          <a:p>
            <a:pPr lvl="1">
              <a:spcBef>
                <a:spcPts val="0"/>
              </a:spcBef>
            </a:pPr>
            <a:r>
              <a:rPr lang="en-US" dirty="0"/>
              <a:t>Use the Webex queue to indicate you want to speak</a:t>
            </a:r>
          </a:p>
          <a:p>
            <a:pPr lvl="1">
              <a:spcBef>
                <a:spcPts val="0"/>
              </a:spcBef>
            </a:pPr>
            <a:r>
              <a:rPr lang="en-US" dirty="0"/>
              <a:t>Wait to be called on to speak</a:t>
            </a:r>
          </a:p>
          <a:p>
            <a:r>
              <a:rPr lang="en-US" sz="2000" dirty="0"/>
              <a:t>Host:</a:t>
            </a:r>
          </a:p>
          <a:p>
            <a:pPr lvl="1">
              <a:spcBef>
                <a:spcPts val="0"/>
              </a:spcBef>
            </a:pPr>
            <a:r>
              <a:rPr lang="en-US" b="0" dirty="0"/>
              <a:t>Disable Video for participants</a:t>
            </a:r>
          </a:p>
          <a:p>
            <a:pPr lvl="1">
              <a:spcBef>
                <a:spcPts val="0"/>
              </a:spcBef>
            </a:pPr>
            <a:r>
              <a:rPr lang="en-US" b="0" dirty="0"/>
              <a:t>Set up participants to mute on entry</a:t>
            </a:r>
          </a:p>
          <a:p>
            <a:pPr lvl="1">
              <a:spcBef>
                <a:spcPts val="0"/>
              </a:spcBef>
            </a:pPr>
            <a:r>
              <a:rPr lang="en-US" b="0" dirty="0"/>
              <a:t>Set up </a:t>
            </a:r>
            <a:r>
              <a:rPr lang="en-US" dirty="0"/>
              <a:t>Audio Options: </a:t>
            </a:r>
            <a:r>
              <a:rPr lang="en-US" b="0" dirty="0"/>
              <a:t>Microphone -&gt; Shure,  Speaker -&gt; NP-M3000,  Smart Audio -&gt; Music</a:t>
            </a:r>
          </a:p>
        </p:txBody>
      </p:sp>
      <p:sp>
        <p:nvSpPr>
          <p:cNvPr id="4" name="Date Placeholder 3">
            <a:extLst>
              <a:ext uri="{FF2B5EF4-FFF2-40B4-BE49-F238E27FC236}">
                <a16:creationId xmlns:a16="http://schemas.microsoft.com/office/drawing/2014/main" id="{9735DFC4-A801-A2CF-CE2C-0D651BF9615C}"/>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B077C5E9-A1F7-CE76-0518-FE1E9DBE9EA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308D66A-1E14-E869-B551-707E6E0BE1EE}"/>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62323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368f2b5254_0_40"/>
          <p:cNvSpPr txBox="1">
            <a:spLocks noGrp="1"/>
          </p:cNvSpPr>
          <p:nvPr>
            <p:ph type="title"/>
          </p:nvPr>
        </p:nvSpPr>
        <p:spPr>
          <a:xfrm>
            <a:off x="914401" y="685801"/>
            <a:ext cx="10361084" cy="609599"/>
          </a:xfr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Network Access</a:t>
            </a:r>
            <a:endParaRPr dirty="0"/>
          </a:p>
        </p:txBody>
      </p:sp>
      <p:sp>
        <p:nvSpPr>
          <p:cNvPr id="121" name="Google Shape;121;g1368f2b5254_0_40"/>
          <p:cNvSpPr txBox="1">
            <a:spLocks noGrp="1"/>
          </p:cNvSpPr>
          <p:nvPr>
            <p:ph idx="1"/>
          </p:nvPr>
        </p:nvSpPr>
        <p:spPr>
          <a:xfrm>
            <a:off x="914401" y="1524001"/>
            <a:ext cx="10361084" cy="4570414"/>
          </a:xfrm>
        </p:spPr>
        <p:txBody>
          <a:bodyPr spcFirstLastPara="1" vert="horz" wrap="square" lIns="51427" tIns="25706" rIns="51427" bIns="25706" numCol="1" anchor="t" anchorCtr="0" compatLnSpc="1">
            <a:prstTxWarp prst="textNoShape">
              <a:avLst/>
            </a:prstTxWarp>
            <a:normAutofit/>
          </a:bodyPr>
          <a:lstStyle/>
          <a:p>
            <a:pPr marL="0" indent="0">
              <a:lnSpc>
                <a:spcPct val="90000"/>
              </a:lnSpc>
              <a:spcBef>
                <a:spcPts val="0"/>
              </a:spcBef>
              <a:spcAft>
                <a:spcPts val="0"/>
              </a:spcAft>
              <a:buClr>
                <a:schemeClr val="dk1"/>
              </a:buClr>
              <a:buSzPts val="1100"/>
              <a:buNone/>
            </a:pPr>
            <a:r>
              <a:rPr lang="en-US" dirty="0">
                <a:highlight>
                  <a:srgbClr val="FFFFFF"/>
                </a:highlight>
              </a:rPr>
              <a:t>The IEEE 802 Plenary session secure network can be accessed using the following information.</a:t>
            </a:r>
          </a:p>
          <a:p>
            <a:pPr marL="400050" lvl="1" indent="0">
              <a:lnSpc>
                <a:spcPct val="90000"/>
              </a:lnSpc>
              <a:spcBef>
                <a:spcPts val="0"/>
              </a:spcBef>
              <a:spcAft>
                <a:spcPts val="0"/>
              </a:spcAft>
              <a:buClr>
                <a:schemeClr val="dk1"/>
              </a:buClr>
              <a:buSzPts val="1100"/>
            </a:pPr>
            <a:r>
              <a:rPr lang="en-US" sz="2400" b="1" dirty="0">
                <a:highlight>
                  <a:srgbClr val="FFFFFF"/>
                </a:highlight>
              </a:rPr>
              <a:t>Wireless Encryption Protocol:</a:t>
            </a:r>
            <a:r>
              <a:rPr lang="en-US" sz="2400" dirty="0">
                <a:highlight>
                  <a:srgbClr val="FFFFFF"/>
                </a:highlight>
              </a:rPr>
              <a:t> </a:t>
            </a:r>
            <a:r>
              <a:rPr lang="en-US" sz="2400" dirty="0"/>
              <a:t>WPA2/WPA3</a:t>
            </a:r>
          </a:p>
          <a:p>
            <a:pPr marL="400050" lvl="1" indent="0">
              <a:lnSpc>
                <a:spcPct val="90000"/>
              </a:lnSpc>
              <a:spcBef>
                <a:spcPts val="0"/>
              </a:spcBef>
              <a:spcAft>
                <a:spcPts val="0"/>
              </a:spcAft>
              <a:buClr>
                <a:schemeClr val="dk1"/>
              </a:buClr>
              <a:buSzPts val="1100"/>
            </a:pPr>
            <a:r>
              <a:rPr lang="en-US" sz="2400" b="1" dirty="0">
                <a:highlight>
                  <a:srgbClr val="FFFFFF"/>
                </a:highlight>
              </a:rPr>
              <a:t>SSID: </a:t>
            </a:r>
            <a:r>
              <a:rPr lang="en-US" sz="2400" dirty="0">
                <a:highlight>
                  <a:srgbClr val="FFFFFF"/>
                </a:highlight>
              </a:rPr>
              <a:t>IEEE802</a:t>
            </a:r>
          </a:p>
          <a:p>
            <a:pPr marL="400050" lvl="1" indent="0">
              <a:lnSpc>
                <a:spcPct val="90000"/>
              </a:lnSpc>
              <a:spcBef>
                <a:spcPts val="0"/>
              </a:spcBef>
              <a:spcAft>
                <a:spcPts val="0"/>
              </a:spcAft>
              <a:buClr>
                <a:schemeClr val="dk1"/>
              </a:buClr>
              <a:buSzPts val="1100"/>
            </a:pPr>
            <a:r>
              <a:rPr lang="en-US" sz="2400" b="1" dirty="0">
                <a:highlight>
                  <a:srgbClr val="FFFFFF"/>
                </a:highlight>
              </a:rPr>
              <a:t>Password:</a:t>
            </a:r>
            <a:r>
              <a:rPr lang="en-US" sz="2400" dirty="0">
                <a:highlight>
                  <a:srgbClr val="FFFFFF"/>
                </a:highlight>
              </a:rPr>
              <a:t> </a:t>
            </a:r>
            <a:r>
              <a:rPr lang="en-US" sz="2400" dirty="0" err="1">
                <a:highlight>
                  <a:srgbClr val="FFFFFF"/>
                </a:highlight>
              </a:rPr>
              <a:t>ieeeieee</a:t>
            </a:r>
            <a:endParaRPr lang="en-US" sz="2400" dirty="0">
              <a:highlight>
                <a:srgbClr val="FFFFFF"/>
              </a:highlight>
            </a:endParaRPr>
          </a:p>
          <a:p>
            <a:pPr marL="0" indent="0">
              <a:lnSpc>
                <a:spcPct val="90000"/>
              </a:lnSpc>
              <a:spcBef>
                <a:spcPts val="0"/>
              </a:spcBef>
              <a:spcAft>
                <a:spcPts val="0"/>
              </a:spcAft>
              <a:buClr>
                <a:schemeClr val="dk1"/>
              </a:buClr>
              <a:buSzPts val="1100"/>
              <a:buNone/>
            </a:pPr>
            <a:endParaRPr lang="en-US" dirty="0">
              <a:highlight>
                <a:srgbClr val="FFFFFF"/>
              </a:highlight>
            </a:endParaRPr>
          </a:p>
          <a:p>
            <a:pPr marL="0" indent="0">
              <a:lnSpc>
                <a:spcPct val="90000"/>
              </a:lnSpc>
              <a:spcBef>
                <a:spcPts val="0"/>
              </a:spcBef>
              <a:spcAft>
                <a:spcPts val="0"/>
              </a:spcAft>
              <a:buNone/>
            </a:pPr>
            <a:r>
              <a:rPr lang="en-US" b="1" dirty="0" err="1">
                <a:effectLst/>
              </a:rPr>
              <a:t>Linespeed</a:t>
            </a:r>
            <a:r>
              <a:rPr lang="en-US" b="1" dirty="0">
                <a:effectLst/>
              </a:rPr>
              <a:t> landing page</a:t>
            </a:r>
            <a:r>
              <a:rPr lang="en-US" dirty="0">
                <a:effectLst/>
              </a:rPr>
              <a:t>….         </a:t>
            </a:r>
            <a:r>
              <a:rPr lang="en-US" dirty="0">
                <a:solidFill>
                  <a:schemeClr val="accent6"/>
                </a:solidFill>
                <a:effectLst/>
                <a:hlinkClick r:id="rId3">
                  <a:extLst>
                    <a:ext uri="{A12FA001-AC4F-418D-AE19-62706E023703}">
                      <ahyp:hlinkClr xmlns:ahyp="http://schemas.microsoft.com/office/drawing/2018/hyperlinkcolor" val="tx"/>
                    </a:ext>
                  </a:extLst>
                </a:hlinkClick>
              </a:rPr>
              <a:t>ieee802.linespeed.io</a:t>
            </a:r>
            <a:r>
              <a:rPr lang="en-US" dirty="0">
                <a:solidFill>
                  <a:schemeClr val="accent6"/>
                </a:solidFill>
                <a:effectLst/>
              </a:rPr>
              <a:t> </a:t>
            </a:r>
          </a:p>
          <a:p>
            <a:pPr marL="0" indent="0">
              <a:lnSpc>
                <a:spcPct val="90000"/>
              </a:lnSpc>
              <a:spcBef>
                <a:spcPts val="0"/>
              </a:spcBef>
              <a:spcAft>
                <a:spcPts val="0"/>
              </a:spcAft>
              <a:buNone/>
            </a:pPr>
            <a:endParaRPr lang="en-US" b="1" dirty="0">
              <a:highlight>
                <a:srgbClr val="FFFFFF"/>
              </a:highlight>
            </a:endParaRPr>
          </a:p>
          <a:p>
            <a:pPr marL="0" indent="0">
              <a:lnSpc>
                <a:spcPct val="90000"/>
              </a:lnSpc>
              <a:spcBef>
                <a:spcPts val="0"/>
              </a:spcBef>
              <a:spcAft>
                <a:spcPts val="0"/>
              </a:spcAft>
              <a:buClr>
                <a:schemeClr val="dk1"/>
              </a:buClr>
              <a:buSzPts val="1100"/>
              <a:buNone/>
            </a:pPr>
            <a:r>
              <a:rPr lang="en-US" b="1" dirty="0">
                <a:highlight>
                  <a:srgbClr val="FFFFFF"/>
                </a:highlight>
              </a:rPr>
              <a:t>NETWORK SUPPORT</a:t>
            </a:r>
          </a:p>
          <a:p>
            <a:pPr marL="0" indent="0">
              <a:lnSpc>
                <a:spcPct val="90000"/>
              </a:lnSpc>
              <a:spcBef>
                <a:spcPts val="0"/>
              </a:spcBef>
              <a:spcAft>
                <a:spcPts val="0"/>
              </a:spcAft>
              <a:buClr>
                <a:schemeClr val="dk1"/>
              </a:buClr>
              <a:buSzPts val="1100"/>
              <a:buNone/>
            </a:pPr>
            <a:r>
              <a:rPr lang="en-US" dirty="0">
                <a:highlight>
                  <a:srgbClr val="FFFFFF"/>
                </a:highlight>
              </a:rPr>
              <a:t>IEEE 802 Network provider </a:t>
            </a:r>
            <a:r>
              <a:rPr lang="en-US" dirty="0" err="1">
                <a:highlight>
                  <a:srgbClr val="FFFFFF"/>
                </a:highlight>
              </a:rPr>
              <a:t>Linespeed</a:t>
            </a:r>
            <a:r>
              <a:rPr lang="en-US" dirty="0">
                <a:highlight>
                  <a:srgbClr val="FFFFFF"/>
                </a:highlight>
              </a:rPr>
              <a:t> will be onsite to support In-Person participation. If you require assistance accessing the network, please stop by the event information desk in the Ballroom Foyer.</a:t>
            </a:r>
          </a:p>
          <a:p>
            <a:pPr marL="0" indent="0">
              <a:lnSpc>
                <a:spcPct val="90000"/>
              </a:lnSpc>
              <a:spcBef>
                <a:spcPts val="203"/>
              </a:spcBef>
              <a:spcAft>
                <a:spcPts val="0"/>
              </a:spcAft>
              <a:buNone/>
            </a:pPr>
            <a:endParaRPr lang="en-US" dirty="0"/>
          </a:p>
        </p:txBody>
      </p:sp>
      <p:sp>
        <p:nvSpPr>
          <p:cNvPr id="126" name="Date Placeholder 3">
            <a:extLst>
              <a:ext uri="{FF2B5EF4-FFF2-40B4-BE49-F238E27FC236}">
                <a16:creationId xmlns:a16="http://schemas.microsoft.com/office/drawing/2014/main" id="{38683132-367C-1204-382F-6206F1D5575F}"/>
              </a:ext>
            </a:extLst>
          </p:cNvPr>
          <p:cNvSpPr>
            <a:spLocks noGrp="1"/>
          </p:cNvSpPr>
          <p:nvPr>
            <p:ph type="dt" idx="10"/>
          </p:nvPr>
        </p:nvSpPr>
        <p:spPr>
          <a:xfrm>
            <a:off x="929218" y="333375"/>
            <a:ext cx="2499783" cy="273050"/>
          </a:xfrm>
        </p:spPr>
        <p:txBody>
          <a:bodyPr/>
          <a:lstStyle/>
          <a:p>
            <a:pPr>
              <a:spcAft>
                <a:spcPts val="600"/>
              </a:spcAft>
            </a:pPr>
            <a:r>
              <a:rPr lang="en-US"/>
              <a:t>September 2022</a:t>
            </a:r>
            <a:endParaRPr lang="en-GB"/>
          </a:p>
        </p:txBody>
      </p:sp>
      <p:sp>
        <p:nvSpPr>
          <p:cNvPr id="128" name="Footer Placeholder 4">
            <a:extLst>
              <a:ext uri="{FF2B5EF4-FFF2-40B4-BE49-F238E27FC236}">
                <a16:creationId xmlns:a16="http://schemas.microsoft.com/office/drawing/2014/main" id="{CC9F4E96-C2FD-FBC4-E347-99A67385953E}"/>
              </a:ext>
            </a:extLst>
          </p:cNvPr>
          <p:cNvSpPr>
            <a:spLocks noGrp="1"/>
          </p:cNvSpPr>
          <p:nvPr>
            <p:ph type="ftr" idx="11"/>
          </p:nvPr>
        </p:nvSpPr>
        <p:spPr>
          <a:xfrm>
            <a:off x="7133167" y="6566694"/>
            <a:ext cx="4246033" cy="180975"/>
          </a:xfrm>
        </p:spPr>
        <p:txBody>
          <a:bodyPr/>
          <a:lstStyle/>
          <a:p>
            <a:pPr>
              <a:spcAft>
                <a:spcPts val="600"/>
              </a:spcAft>
            </a:pPr>
            <a:r>
              <a:rPr lang="en-GB"/>
              <a:t>Jon Rosdahl, Qualcomm</a:t>
            </a:r>
          </a:p>
        </p:txBody>
      </p:sp>
      <p:sp>
        <p:nvSpPr>
          <p:cNvPr id="130" name="Slide Number Placeholder 5">
            <a:extLst>
              <a:ext uri="{FF2B5EF4-FFF2-40B4-BE49-F238E27FC236}">
                <a16:creationId xmlns:a16="http://schemas.microsoft.com/office/drawing/2014/main" id="{BC7D8531-82AD-BCB2-6B57-B380E2B8D639}"/>
              </a:ext>
            </a:extLst>
          </p:cNvPr>
          <p:cNvSpPr>
            <a:spLocks noGrp="1"/>
          </p:cNvSpPr>
          <p:nvPr>
            <p:ph type="sldNum" idx="12"/>
          </p:nvPr>
        </p:nvSpPr>
        <p:spPr>
          <a:xfrm>
            <a:off x="5676902" y="6558296"/>
            <a:ext cx="836082" cy="184666"/>
          </a:xfrm>
        </p:spPr>
        <p:txBody>
          <a:bodyPr/>
          <a:lstStyle/>
          <a:p>
            <a:pPr>
              <a:spcAft>
                <a:spcPts val="600"/>
              </a:spcAft>
            </a:pPr>
            <a:r>
              <a:rPr lang="en-GB"/>
              <a:t>Slide </a:t>
            </a:r>
            <a:fld id="{440F5867-744E-4AA6-B0ED-4C44D2DFBB7B}" type="slidenum">
              <a:rPr lang="en-GB" smtClean="0"/>
              <a:pPr>
                <a:spcAft>
                  <a:spcPts val="600"/>
                </a:spcAft>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593" y="775702"/>
            <a:ext cx="7770813" cy="609599"/>
          </a:xfrm>
        </p:spPr>
        <p:txBody>
          <a:bodyPr/>
          <a:lstStyle/>
          <a:p>
            <a:pPr rtl="0" eaLnBrk="1" fontAlgn="base" hangingPunct="1"/>
            <a:r>
              <a:rPr lang="en-US" b="0" dirty="0">
                <a:cs typeface="+mj-cs"/>
              </a:rPr>
              <a:t>M3.6</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15459" y="1517653"/>
            <a:ext cx="10460566" cy="4957761"/>
          </a:xfrm>
        </p:spPr>
        <p:txBody>
          <a:bodyPr>
            <a:normAutofit lnSpcReduction="10000"/>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a:t>
            </a:r>
            <a:r>
              <a:rPr lang="en-GB" dirty="0">
                <a:solidFill>
                  <a:schemeClr val="tx1"/>
                </a:solidFill>
              </a:rPr>
              <a:t>participation and affiliation.   You cannot gain or maintain 802.11 voting membership using this method.</a:t>
            </a:r>
          </a:p>
          <a:p>
            <a:pPr>
              <a:lnSpc>
                <a:spcPct val="90000"/>
              </a:lnSpc>
            </a:pPr>
            <a:r>
              <a:rPr lang="en-GB" dirty="0">
                <a:solidFill>
                  <a:srgbClr val="FF0000"/>
                </a:solidFill>
              </a:rPr>
              <a:t>You must record 75% attendance of required 802.11 slots in a session for that session to count towards gaining or maintaining 802.11 voting membership</a:t>
            </a:r>
          </a:p>
          <a:p>
            <a:pPr lvl="1">
              <a:lnSpc>
                <a:spcPct val="90000"/>
              </a:lnSpc>
            </a:pPr>
            <a:r>
              <a:rPr lang="en-GB" dirty="0">
                <a:solidFill>
                  <a:schemeClr val="tx1"/>
                </a:solidFill>
              </a:rPr>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2">
              <a:lnSpc>
                <a:spcPct val="90000"/>
              </a:lnSpc>
            </a:pPr>
            <a:endParaRPr lang="en-GB" sz="2000" dirty="0"/>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September 2022</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4" name="Slide Number Placeholder 3">
            <a:extLst>
              <a:ext uri="{FF2B5EF4-FFF2-40B4-BE49-F238E27FC236}">
                <a16:creationId xmlns:a16="http://schemas.microsoft.com/office/drawing/2014/main" id="{FD4C263C-D4B0-4954-9299-2BA60A02869B}"/>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2613497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368f2b5254_0_52"/>
          <p:cNvSpPr txBox="1">
            <a:spLocks noGrp="1"/>
          </p:cNvSpPr>
          <p:nvPr>
            <p:ph type="title"/>
          </p:nvPr>
        </p:nvSpPr>
        <p:spPr>
          <a:xfrm>
            <a:off x="914401" y="685801"/>
            <a:ext cx="10361084" cy="609599"/>
          </a:xfr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Health &amp; Safety</a:t>
            </a:r>
            <a:endParaRPr dirty="0"/>
          </a:p>
        </p:txBody>
      </p:sp>
      <p:sp>
        <p:nvSpPr>
          <p:cNvPr id="133" name="Google Shape;133;g1368f2b5254_0_52"/>
          <p:cNvSpPr txBox="1">
            <a:spLocks noGrp="1"/>
          </p:cNvSpPr>
          <p:nvPr>
            <p:ph idx="1"/>
          </p:nvPr>
        </p:nvSpPr>
        <p:spPr>
          <a:xfrm>
            <a:off x="914401" y="1374777"/>
            <a:ext cx="10361084" cy="4719638"/>
          </a:xfrm>
        </p:spPr>
        <p:txBody>
          <a:bodyPr spcFirstLastPara="1" vert="horz" wrap="square" lIns="51427" tIns="25706" rIns="51427" bIns="25706" numCol="1" anchor="t" anchorCtr="0" compatLnSpc="1">
            <a:prstTxWarp prst="textNoShape">
              <a:avLst/>
            </a:prstTxWarp>
            <a:normAutofit/>
          </a:bodyPr>
          <a:lstStyle/>
          <a:p>
            <a:pPr marL="0" indent="0">
              <a:spcBef>
                <a:spcPts val="203"/>
              </a:spcBef>
              <a:spcAft>
                <a:spcPts val="0"/>
              </a:spcAft>
              <a:buNone/>
            </a:pPr>
            <a:r>
              <a:rPr lang="en-US" dirty="0">
                <a:highlight>
                  <a:srgbClr val="FFFFFF"/>
                </a:highlight>
              </a:rPr>
              <a:t>The health and safety of all attendees is a concern. To ensure the well-being of all event participants, we have assembled guidelines to provide a safe and enjoyable experience.</a:t>
            </a:r>
            <a:endParaRPr lang="en-US" b="1" dirty="0"/>
          </a:p>
          <a:p>
            <a:pPr marL="0" indent="0">
              <a:spcBef>
                <a:spcPts val="203"/>
              </a:spcBef>
              <a:spcAft>
                <a:spcPts val="0"/>
              </a:spcAft>
              <a:buNone/>
            </a:pPr>
            <a:endParaRPr lang="en-US" b="1" dirty="0"/>
          </a:p>
          <a:p>
            <a:pPr marL="0" indent="0">
              <a:spcBef>
                <a:spcPts val="203"/>
              </a:spcBef>
              <a:spcAft>
                <a:spcPts val="0"/>
              </a:spcAft>
              <a:buNone/>
            </a:pPr>
            <a:r>
              <a:rPr lang="en-US" b="1" dirty="0"/>
              <a:t>Health &amp; Safety Guidelines and Comprehensive Listing of Nearby Services Online at </a:t>
            </a:r>
            <a:r>
              <a:rPr lang="en-US" u="sng" dirty="0">
                <a:solidFill>
                  <a:schemeClr val="accent6"/>
                </a:solidFill>
                <a:hlinkClick r:id="rId3">
                  <a:extLst>
                    <a:ext uri="{A12FA001-AC4F-418D-AE19-62706E023703}">
                      <ahyp:hlinkClr xmlns:ahyp="http://schemas.microsoft.com/office/drawing/2018/hyperlinkcolor" val="tx"/>
                    </a:ext>
                  </a:extLst>
                </a:hlinkClick>
              </a:rPr>
              <a:t>https://web.cvent.com/event/5ab3e363-ef4b-45fe-b35d-cd88bf622491/websitePage:22085e89-487f-466f-ab24-c64cbd87aad4</a:t>
            </a:r>
            <a:r>
              <a:rPr lang="en-US" u="sng" dirty="0">
                <a:solidFill>
                  <a:schemeClr val="accent6"/>
                </a:solidFill>
              </a:rPr>
              <a:t> </a:t>
            </a:r>
          </a:p>
          <a:p>
            <a:pPr marL="0" indent="0">
              <a:spcBef>
                <a:spcPts val="203"/>
              </a:spcBef>
              <a:spcAft>
                <a:spcPts val="0"/>
              </a:spcAft>
              <a:buNone/>
            </a:pPr>
            <a:endParaRPr lang="en-US" u="sng" dirty="0"/>
          </a:p>
          <a:p>
            <a:pPr marL="0" indent="0">
              <a:spcBef>
                <a:spcPts val="203"/>
              </a:spcBef>
              <a:spcAft>
                <a:spcPts val="0"/>
              </a:spcAft>
              <a:buNone/>
            </a:pPr>
            <a:r>
              <a:rPr lang="en-US" dirty="0"/>
              <a:t>Please be courteous and mindful of others.</a:t>
            </a:r>
          </a:p>
          <a:p>
            <a:pPr marL="0" indent="0">
              <a:spcBef>
                <a:spcPts val="203"/>
              </a:spcBef>
              <a:spcAft>
                <a:spcPts val="0"/>
              </a:spcAft>
              <a:buNone/>
            </a:pPr>
            <a:r>
              <a:rPr lang="en-US" dirty="0"/>
              <a:t>Wash Hands often.</a:t>
            </a:r>
          </a:p>
          <a:p>
            <a:pPr marL="0" indent="0">
              <a:spcBef>
                <a:spcPts val="203"/>
              </a:spcBef>
              <a:spcAft>
                <a:spcPts val="0"/>
              </a:spcAft>
              <a:buNone/>
            </a:pPr>
            <a:endParaRPr lang="en-US" dirty="0"/>
          </a:p>
        </p:txBody>
      </p:sp>
      <p:sp>
        <p:nvSpPr>
          <p:cNvPr id="138" name="Date Placeholder 3">
            <a:extLst>
              <a:ext uri="{FF2B5EF4-FFF2-40B4-BE49-F238E27FC236}">
                <a16:creationId xmlns:a16="http://schemas.microsoft.com/office/drawing/2014/main" id="{99F42A1D-187A-103C-BA3E-D48DFB3A51DE}"/>
              </a:ext>
            </a:extLst>
          </p:cNvPr>
          <p:cNvSpPr>
            <a:spLocks noGrp="1"/>
          </p:cNvSpPr>
          <p:nvPr>
            <p:ph type="dt" idx="10"/>
          </p:nvPr>
        </p:nvSpPr>
        <p:spPr>
          <a:xfrm>
            <a:off x="929218" y="333375"/>
            <a:ext cx="2499783" cy="273050"/>
          </a:xfrm>
        </p:spPr>
        <p:txBody>
          <a:bodyPr/>
          <a:lstStyle/>
          <a:p>
            <a:pPr>
              <a:spcAft>
                <a:spcPts val="600"/>
              </a:spcAft>
            </a:pPr>
            <a:r>
              <a:rPr lang="en-US"/>
              <a:t>September 2022</a:t>
            </a:r>
            <a:endParaRPr lang="en-GB"/>
          </a:p>
        </p:txBody>
      </p:sp>
      <p:sp>
        <p:nvSpPr>
          <p:cNvPr id="140" name="Footer Placeholder 4">
            <a:extLst>
              <a:ext uri="{FF2B5EF4-FFF2-40B4-BE49-F238E27FC236}">
                <a16:creationId xmlns:a16="http://schemas.microsoft.com/office/drawing/2014/main" id="{6D58A8BD-AA0A-09AA-1B6B-E1BD6CAB8C22}"/>
              </a:ext>
            </a:extLst>
          </p:cNvPr>
          <p:cNvSpPr>
            <a:spLocks noGrp="1"/>
          </p:cNvSpPr>
          <p:nvPr>
            <p:ph type="ftr" idx="11"/>
          </p:nvPr>
        </p:nvSpPr>
        <p:spPr>
          <a:xfrm>
            <a:off x="7133167" y="6566694"/>
            <a:ext cx="4246033" cy="180975"/>
          </a:xfrm>
        </p:spPr>
        <p:txBody>
          <a:bodyPr/>
          <a:lstStyle/>
          <a:p>
            <a:pPr>
              <a:spcAft>
                <a:spcPts val="600"/>
              </a:spcAft>
            </a:pPr>
            <a:r>
              <a:rPr lang="en-GB"/>
              <a:t>Jon Rosdahl, Qualcomm</a:t>
            </a:r>
          </a:p>
        </p:txBody>
      </p:sp>
      <p:sp>
        <p:nvSpPr>
          <p:cNvPr id="142" name="Slide Number Placeholder 5">
            <a:extLst>
              <a:ext uri="{FF2B5EF4-FFF2-40B4-BE49-F238E27FC236}">
                <a16:creationId xmlns:a16="http://schemas.microsoft.com/office/drawing/2014/main" id="{3753CBFF-4FD8-DCA0-818F-CA9775D36237}"/>
              </a:ext>
            </a:extLst>
          </p:cNvPr>
          <p:cNvSpPr>
            <a:spLocks noGrp="1"/>
          </p:cNvSpPr>
          <p:nvPr>
            <p:ph type="sldNum" idx="12"/>
          </p:nvPr>
        </p:nvSpPr>
        <p:spPr>
          <a:xfrm>
            <a:off x="5676902" y="6558296"/>
            <a:ext cx="836082" cy="184666"/>
          </a:xfrm>
        </p:spPr>
        <p:txBody>
          <a:bodyPr/>
          <a:lstStyle/>
          <a:p>
            <a:pPr>
              <a:spcAft>
                <a:spcPts val="600"/>
              </a:spcAft>
            </a:pPr>
            <a:r>
              <a:rPr lang="en-GB"/>
              <a:t>Slide </a:t>
            </a:r>
            <a:fld id="{440F5867-744E-4AA6-B0ED-4C44D2DFBB7B}" type="slidenum">
              <a:rPr lang="en-GB" smtClean="0"/>
              <a:pPr>
                <a:spcAft>
                  <a:spcPts val="600"/>
                </a:spcAft>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298576"/>
            <a:ext cx="10361084" cy="5176837"/>
          </a:xfrm>
          <a:ln/>
        </p:spPr>
        <p:txBody>
          <a:bodyPr>
            <a:normAutofit/>
          </a:bodyPr>
          <a:lstStyle/>
          <a:p>
            <a:r>
              <a:rPr lang="en-GB" sz="2000" dirty="0"/>
              <a:t>Agenda Items for 1st Vice Chair – </a:t>
            </a:r>
          </a:p>
          <a:p>
            <a:r>
              <a:rPr lang="en-GB" sz="2000" dirty="0"/>
              <a:t>Monday July 11th:</a:t>
            </a:r>
          </a:p>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a:p>
            <a:r>
              <a:rPr lang="en-GB" sz="2000" b="0" dirty="0"/>
              <a:t>	</a:t>
            </a:r>
          </a:p>
          <a:p>
            <a:r>
              <a:rPr lang="en-GB" sz="2000" dirty="0"/>
              <a:t>Friday July 15:</a:t>
            </a:r>
          </a:p>
          <a:p>
            <a:pPr lvl="1"/>
            <a:r>
              <a:rPr lang="en-US" sz="1800" dirty="0"/>
              <a:t>F3.1.2	DT	WG Straw Poll</a:t>
            </a:r>
          </a:p>
          <a:p>
            <a:pPr lvl="1"/>
            <a:r>
              <a:rPr lang="en-US" sz="1800" dirty="0"/>
              <a:t>F3.1.3	DT	Future venues Insight</a:t>
            </a:r>
          </a:p>
        </p:txBody>
      </p:sp>
      <p:sp>
        <p:nvSpPr>
          <p:cNvPr id="4" name="Date Placeholder 3"/>
          <p:cNvSpPr>
            <a:spLocks noGrp="1"/>
          </p:cNvSpPr>
          <p:nvPr>
            <p:ph type="dt" idx="10"/>
          </p:nvPr>
        </p:nvSpPr>
        <p:spPr/>
        <p:txBody>
          <a:bodyPr/>
          <a:lstStyle/>
          <a:p>
            <a:r>
              <a:rPr lang="en-US"/>
              <a:t>September 2022</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a:xfrm>
            <a:off x="914401" y="685801"/>
            <a:ext cx="10361084" cy="380999"/>
          </a:xfrm>
        </p:spPr>
        <p:txBody>
          <a:bodyPr/>
          <a:lstStyle/>
          <a:p>
            <a:r>
              <a:rPr lang="en-US" altLang="en-US" dirty="0"/>
              <a:t>Future 802 Plenary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914401" y="1146176"/>
            <a:ext cx="10591799" cy="5329238"/>
          </a:xfrm>
        </p:spPr>
        <p:txBody>
          <a:bodyPr/>
          <a:lstStyle/>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TBC - 2025 – July 13-18 –Marriott Madrid Auditorium, Madrid, Spain (July 2021)</a:t>
            </a:r>
          </a:p>
          <a:p>
            <a:r>
              <a:rPr lang="en-US" sz="1600" dirty="0">
                <a:highlight>
                  <a:srgbClr val="99FF99"/>
                </a:highlight>
              </a:rPr>
              <a:t>2025 – Nov 9-24 –</a:t>
            </a:r>
          </a:p>
          <a:p>
            <a:r>
              <a:rPr lang="en-US" sz="1600" dirty="0">
                <a:highlight>
                  <a:srgbClr val="33CCFF"/>
                </a:highlight>
              </a:rPr>
              <a:t>TBC - 2026 March 8-13 - Hyatt Regency Chicago, Chicago, IL, United States (March 2024) (Rebook for Denver)</a:t>
            </a:r>
          </a:p>
          <a:p>
            <a:r>
              <a:rPr lang="en-US" sz="1600" dirty="0">
                <a:highlight>
                  <a:srgbClr val="2FB1DF"/>
                </a:highlight>
              </a:rPr>
              <a:t>TBC - 2026 – July 12-17 – Sheraton Le Centre Montreal, Montreal, Quebec, Canada (July 2022 penalty offset)</a:t>
            </a:r>
          </a:p>
          <a:p>
            <a:r>
              <a:rPr lang="en-US" sz="1600" dirty="0"/>
              <a:t>2027 – Nov 14-19 – Hawaiian Village, Oahu, Hawaii, United States</a:t>
            </a:r>
          </a:p>
          <a:p>
            <a:endParaRPr lang="en-US" sz="1600" dirty="0"/>
          </a:p>
          <a:p>
            <a:r>
              <a:rPr lang="en-US" sz="1600" dirty="0">
                <a:solidFill>
                  <a:srgbClr val="0070C0"/>
                </a:solidFill>
                <a:hlinkClick r:id="rId3"/>
              </a:rPr>
              <a:t>https://mentor.ieee.org/802-ec/dcn/22/ec-22-0003-00-00EC-future-802-plenary-venue-contract-status.xlsx</a:t>
            </a:r>
            <a:endParaRPr lang="en-US" sz="1600" dirty="0">
              <a:solidFill>
                <a:srgbClr val="0070C0"/>
              </a:solidFill>
            </a:endParaRPr>
          </a:p>
          <a:p>
            <a:endParaRPr lang="en-US" sz="1600" dirty="0"/>
          </a:p>
        </p:txBody>
      </p:sp>
      <p:sp>
        <p:nvSpPr>
          <p:cNvPr id="4" name="Date Placeholder 3">
            <a:extLst>
              <a:ext uri="{FF2B5EF4-FFF2-40B4-BE49-F238E27FC236}">
                <a16:creationId xmlns:a16="http://schemas.microsoft.com/office/drawing/2014/main" id="{DD9329E6-42D5-1046-E3E3-13F6285E182F}"/>
              </a:ext>
            </a:extLst>
          </p:cNvPr>
          <p:cNvSpPr>
            <a:spLocks noGrp="1"/>
          </p:cNvSpPr>
          <p:nvPr>
            <p:ph type="dt"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FAD48F09-CAFB-4C2B-27E3-4E3CDC30B87D}"/>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657AAAB1-1CFB-17F2-7CA8-3259DC61F975}"/>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271369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6934" y="1676400"/>
            <a:ext cx="9616018" cy="1362075"/>
          </a:xfrm>
        </p:spPr>
        <p:txBody>
          <a:bodyPr/>
          <a:lstStyle/>
          <a:p>
            <a:pPr algn="ctr"/>
            <a:r>
              <a:rPr lang="en-US" sz="3600" dirty="0"/>
              <a:t>Friday, Sept 16, 2022</a:t>
            </a:r>
            <a:br>
              <a:rPr lang="en-US" sz="3600" dirty="0"/>
            </a:br>
            <a:r>
              <a:rPr lang="en-US" sz="3600" dirty="0"/>
              <a:t>802.11 WG Closing Plenary</a:t>
            </a:r>
          </a:p>
        </p:txBody>
      </p:sp>
      <p:sp>
        <p:nvSpPr>
          <p:cNvPr id="8" name="Text Placeholder 7"/>
          <p:cNvSpPr>
            <a:spLocks noGrp="1"/>
          </p:cNvSpPr>
          <p:nvPr>
            <p:ph type="body" idx="1"/>
          </p:nvPr>
        </p:nvSpPr>
        <p:spPr/>
        <p:txBody>
          <a:bodyPr/>
          <a:lstStyle/>
          <a:p>
            <a:r>
              <a:rPr lang="en-US" dirty="0"/>
              <a:t>Agenda Items:</a:t>
            </a:r>
          </a:p>
          <a:p>
            <a:r>
              <a:rPr lang="en-US" dirty="0"/>
              <a:t>3.1.2 	DT		Straw Poll regarding meetings</a:t>
            </a:r>
          </a:p>
          <a:p>
            <a:r>
              <a:rPr lang="en-US" dirty="0"/>
              <a:t>3.1.3	DT		Future venues status and discussion</a:t>
            </a:r>
          </a:p>
        </p:txBody>
      </p:sp>
      <p:sp>
        <p:nvSpPr>
          <p:cNvPr id="6" name="Date Placeholder 5"/>
          <p:cNvSpPr>
            <a:spLocks noGrp="1"/>
          </p:cNvSpPr>
          <p:nvPr>
            <p:ph type="dt" idx="10"/>
          </p:nvPr>
        </p:nvSpPr>
        <p:spPr/>
        <p:txBody>
          <a:bodyPr/>
          <a:lstStyle/>
          <a:p>
            <a:r>
              <a:rPr lang="en-US"/>
              <a:t>September 2022</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2" name="Slide Number Placeholder 1">
            <a:extLst>
              <a:ext uri="{FF2B5EF4-FFF2-40B4-BE49-F238E27FC236}">
                <a16:creationId xmlns:a16="http://schemas.microsoft.com/office/drawing/2014/main" id="{B6471B00-D561-4706-9119-80B8D07348EB}"/>
              </a:ext>
            </a:extLst>
          </p:cNvPr>
          <p:cNvSpPr>
            <a:spLocks noGrp="1"/>
          </p:cNvSpPr>
          <p:nvPr>
            <p:ph type="sldNum" idx="12"/>
          </p:nvPr>
        </p:nvSpPr>
        <p:spPr/>
        <p:txBody>
          <a:bodyPr/>
          <a:lstStyle/>
          <a:p>
            <a:r>
              <a:rPr lang="en-GB"/>
              <a:t>Slide </a:t>
            </a:r>
            <a:fld id="{3ABCC52B-A3F7-440B-BBF2-55191E6E7773}" type="slidenum">
              <a:rPr lang="en-GB" smtClean="0"/>
              <a:pPr/>
              <a:t>21</a:t>
            </a:fld>
            <a:endParaRPr lang="en-GB"/>
          </a:p>
        </p:txBody>
      </p:sp>
    </p:spTree>
    <p:extLst>
      <p:ext uri="{BB962C8B-B14F-4D97-AF65-F5344CB8AC3E}">
        <p14:creationId xmlns:p14="http://schemas.microsoft.com/office/powerpoint/2010/main" val="32197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8E6-7A92-9C8D-6833-5B40111CF2A8}"/>
              </a:ext>
            </a:extLst>
          </p:cNvPr>
          <p:cNvSpPr>
            <a:spLocks noGrp="1"/>
          </p:cNvSpPr>
          <p:nvPr>
            <p:ph type="title"/>
          </p:nvPr>
        </p:nvSpPr>
        <p:spPr/>
        <p:txBody>
          <a:bodyPr/>
          <a:lstStyle/>
          <a:p>
            <a:r>
              <a:rPr lang="en-US" dirty="0"/>
              <a:t>Straw Poll: Return to This Venue (Hilton Waikoloa)</a:t>
            </a:r>
          </a:p>
        </p:txBody>
      </p:sp>
      <p:sp>
        <p:nvSpPr>
          <p:cNvPr id="3" name="Content Placeholder 2">
            <a:extLst>
              <a:ext uri="{FF2B5EF4-FFF2-40B4-BE49-F238E27FC236}">
                <a16:creationId xmlns:a16="http://schemas.microsoft.com/office/drawing/2014/main" id="{C2421C23-33DA-1DC8-9B35-96B79CF73EBF}"/>
              </a:ext>
            </a:extLst>
          </p:cNvPr>
          <p:cNvSpPr>
            <a:spLocks noGrp="1"/>
          </p:cNvSpPr>
          <p:nvPr>
            <p:ph idx="1"/>
          </p:nvPr>
        </p:nvSpPr>
        <p:spPr>
          <a:xfrm>
            <a:off x="914401" y="1751014"/>
            <a:ext cx="10361084" cy="4573585"/>
          </a:xfrm>
        </p:spPr>
        <p:txBody>
          <a:bodyPr/>
          <a:lstStyle/>
          <a:p>
            <a:r>
              <a:rPr lang="en-US" sz="2000" dirty="0"/>
              <a:t>1. How many people would like to come back to this venue? </a:t>
            </a:r>
          </a:p>
          <a:p>
            <a:pPr lvl="1"/>
            <a:r>
              <a:rPr lang="en-US" dirty="0"/>
              <a:t>Yes – 41</a:t>
            </a:r>
          </a:p>
          <a:p>
            <a:pPr lvl="1"/>
            <a:r>
              <a:rPr lang="en-US" dirty="0"/>
              <a:t>No – 21</a:t>
            </a:r>
          </a:p>
          <a:p>
            <a:pPr lvl="1"/>
            <a:r>
              <a:rPr lang="en-US" dirty="0"/>
              <a:t>N/A - 51</a:t>
            </a:r>
          </a:p>
          <a:p>
            <a:r>
              <a:rPr lang="en-US" sz="2000" dirty="0"/>
              <a:t>2. Did you go to the social?</a:t>
            </a:r>
          </a:p>
          <a:p>
            <a:pPr lvl="1"/>
            <a:r>
              <a:rPr lang="en-US" dirty="0"/>
              <a:t>Yes – 44</a:t>
            </a:r>
          </a:p>
          <a:p>
            <a:pPr lvl="1"/>
            <a:r>
              <a:rPr lang="en-US" dirty="0"/>
              <a:t>No – 22</a:t>
            </a:r>
          </a:p>
          <a:p>
            <a:pPr lvl="1"/>
            <a:r>
              <a:rPr lang="en-US" dirty="0"/>
              <a:t>N/A - 57</a:t>
            </a:r>
          </a:p>
          <a:p>
            <a:r>
              <a:rPr lang="en-US" sz="2000" dirty="0"/>
              <a:t>3. If you attended the Social, did you like the social?</a:t>
            </a:r>
          </a:p>
          <a:p>
            <a:pPr lvl="1"/>
            <a:r>
              <a:rPr lang="en-US" sz="1800" dirty="0"/>
              <a:t>Yes – 32</a:t>
            </a:r>
          </a:p>
          <a:p>
            <a:pPr lvl="1"/>
            <a:r>
              <a:rPr lang="en-US" sz="1800" dirty="0"/>
              <a:t>No – 4</a:t>
            </a:r>
          </a:p>
          <a:p>
            <a:pPr lvl="1"/>
            <a:r>
              <a:rPr lang="en-US" sz="1800" dirty="0"/>
              <a:t>N./A - 64</a:t>
            </a:r>
          </a:p>
          <a:p>
            <a:endParaRPr lang="en-US" sz="2000" dirty="0"/>
          </a:p>
        </p:txBody>
      </p:sp>
      <p:sp>
        <p:nvSpPr>
          <p:cNvPr id="4" name="Date Placeholder 3">
            <a:extLst>
              <a:ext uri="{FF2B5EF4-FFF2-40B4-BE49-F238E27FC236}">
                <a16:creationId xmlns:a16="http://schemas.microsoft.com/office/drawing/2014/main" id="{82BBEE8D-7673-B9F3-0D94-8146821254ED}"/>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4E713E1F-6E2E-38C5-5255-C4D4BB236CF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3CC54C5-D39A-184E-7290-CE76A14CF9FD}"/>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372822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ln/>
        </p:spPr>
        <p:txBody>
          <a:bodyPr vert="horz" wrap="square" lIns="90000" tIns="46800" rIns="90000" bIns="46800" numCol="1" anchor="ctr" anchorCtr="0" compatLnSpc="1">
            <a:prstTxWarp prst="textNoShape">
              <a:avLst/>
            </a:prstTxWarp>
          </a:bodyPr>
          <a:lstStyle/>
          <a:p>
            <a:r>
              <a:rPr lang="en-US" sz="2800" dirty="0"/>
              <a:t>Future Interim Venue Status – Sept 11, 2022</a:t>
            </a:r>
          </a:p>
        </p:txBody>
      </p:sp>
      <p:sp>
        <p:nvSpPr>
          <p:cNvPr id="9218" name="Rectangle 2"/>
          <p:cNvSpPr>
            <a:spLocks noGrp="1" noChangeArrowheads="1"/>
          </p:cNvSpPr>
          <p:nvPr>
            <p:ph idx="1"/>
          </p:nvPr>
        </p:nvSpPr>
        <p:spPr>
          <a:ln/>
        </p:spPr>
        <p:txBody>
          <a:bodyPr/>
          <a:lstStyle/>
          <a:p>
            <a:pPr>
              <a:buFont typeface="Times New Roman" pitchFamily="16" charset="0"/>
              <a:buChar char="•"/>
            </a:pPr>
            <a:r>
              <a:rPr lang="en-GB" dirty="0"/>
              <a:t>2022-09 (11-16) Waikoloa, HI</a:t>
            </a:r>
          </a:p>
          <a:p>
            <a:pPr>
              <a:buFont typeface="Times New Roman" pitchFamily="16" charset="0"/>
              <a:buChar char="•"/>
            </a:pPr>
            <a:r>
              <a:rPr lang="en-GB" dirty="0">
                <a:highlight>
                  <a:srgbClr val="FF0000"/>
                </a:highlight>
              </a:rPr>
              <a:t>2023-01 (15-20) Baltimore, MD</a:t>
            </a:r>
          </a:p>
          <a:p>
            <a:pPr>
              <a:buFont typeface="Courier New" panose="02070309020205020404" pitchFamily="49" charset="0"/>
              <a:buChar char="o"/>
            </a:pPr>
            <a:r>
              <a:rPr lang="en-GB" dirty="0">
                <a:highlight>
                  <a:srgbClr val="00FFFF"/>
                </a:highlight>
              </a:rPr>
              <a:t>2023-05  (14-19) Hilton Orlando Lake Buena Vista</a:t>
            </a:r>
            <a:endParaRPr lang="en-GB" sz="2000" dirty="0">
              <a:highlight>
                <a:srgbClr val="00FFFF"/>
              </a:highlight>
            </a:endParaRPr>
          </a:p>
          <a:p>
            <a:pPr>
              <a:buFont typeface="Times New Roman" pitchFamily="16" charset="0"/>
              <a:buChar char="•"/>
            </a:pPr>
            <a:r>
              <a:rPr lang="en-GB" dirty="0"/>
              <a:t>2023-09 (10-15) Atlanta – Buckhead, GA</a:t>
            </a:r>
          </a:p>
          <a:p>
            <a:pPr>
              <a:buFont typeface="Wingdings" panose="05000000000000000000" pitchFamily="2" charset="2"/>
              <a:buChar char="v"/>
            </a:pPr>
            <a:r>
              <a:rPr lang="en-GB" dirty="0">
                <a:highlight>
                  <a:srgbClr val="FFFF00"/>
                </a:highlight>
              </a:rPr>
              <a:t>2024-01 (14-19) Panama (Rebooked from Jan 2022)</a:t>
            </a:r>
          </a:p>
          <a:p>
            <a:pPr>
              <a:buFont typeface="Wingdings" panose="05000000000000000000" pitchFamily="2" charset="2"/>
              <a:buChar char="v"/>
            </a:pPr>
            <a:r>
              <a:rPr lang="en-GB" dirty="0">
                <a:highlight>
                  <a:srgbClr val="FFFF00"/>
                </a:highlight>
              </a:rPr>
              <a:t>2024-05 (12-17) Warsaw, Poland – (R</a:t>
            </a:r>
            <a:r>
              <a:rPr lang="en-GB" sz="2000" dirty="0">
                <a:highlight>
                  <a:srgbClr val="FFFF00"/>
                </a:highlight>
              </a:rPr>
              <a:t>ebook from 2002)</a:t>
            </a:r>
          </a:p>
          <a:p>
            <a:pPr>
              <a:buFont typeface="Times New Roman" pitchFamily="16" charset="0"/>
              <a:buChar char="•"/>
            </a:pPr>
            <a:r>
              <a:rPr lang="en-GB" dirty="0"/>
              <a:t>2024-09 (8-13) Waikoloa, HI</a:t>
            </a:r>
          </a:p>
          <a:p>
            <a:pPr>
              <a:buFont typeface="Times New Roman" pitchFamily="16" charset="0"/>
              <a:buChar char="•"/>
            </a:pPr>
            <a:r>
              <a:rPr lang="en-GB" dirty="0"/>
              <a:t>2025-09 (14-19) </a:t>
            </a:r>
            <a:r>
              <a:rPr lang="en-US" dirty="0"/>
              <a:t>Waikoloa, HI </a:t>
            </a:r>
          </a:p>
          <a:p>
            <a:pPr>
              <a:buFont typeface="Times New Roman" pitchFamily="16" charset="0"/>
              <a:buChar char="•"/>
            </a:pPr>
            <a:r>
              <a:rPr lang="en-US" dirty="0"/>
              <a:t>2026-09 (13-18) Waikoloa, HI</a:t>
            </a:r>
            <a:endParaRPr lang="en-GB" dirty="0"/>
          </a:p>
        </p:txBody>
      </p:sp>
      <p:sp>
        <p:nvSpPr>
          <p:cNvPr id="4" name="Date Placeholder 3"/>
          <p:cNvSpPr>
            <a:spLocks noGrp="1"/>
          </p:cNvSpPr>
          <p:nvPr>
            <p:ph type="dt" idx="10"/>
          </p:nvPr>
        </p:nvSpPr>
        <p:spPr/>
        <p:txBody>
          <a:bodyPr/>
          <a:lstStyle/>
          <a:p>
            <a:r>
              <a:rPr lang="en-US"/>
              <a:t>August 2022</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23</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7010400" y="5569804"/>
            <a:ext cx="3505200" cy="830997"/>
          </a:xfrm>
          <a:prstGeom prst="rect">
            <a:avLst/>
          </a:prstGeom>
          <a:noFill/>
        </p:spPr>
        <p:txBody>
          <a:bodyPr wrap="square" rtlCol="0">
            <a:spAutoFit/>
          </a:bodyPr>
          <a:lstStyle/>
          <a:p>
            <a:r>
              <a:rPr lang="en-US" sz="1600" dirty="0">
                <a:solidFill>
                  <a:schemeClr val="tx1"/>
                </a:solidFill>
              </a:rPr>
              <a:t>Meeting Planner:</a:t>
            </a:r>
          </a:p>
          <a:p>
            <a:r>
              <a:rPr lang="en-US" sz="1600" dirty="0">
                <a:solidFill>
                  <a:schemeClr val="tx1"/>
                </a:solidFill>
              </a:rPr>
              <a:t>Starred Venues :MTG Events</a:t>
            </a:r>
            <a:br>
              <a:rPr lang="en-US" sz="1600" dirty="0">
                <a:solidFill>
                  <a:schemeClr val="tx1"/>
                </a:solidFill>
              </a:rPr>
            </a:br>
            <a:r>
              <a:rPr lang="en-US" sz="1600" dirty="0">
                <a:solidFill>
                  <a:schemeClr val="tx1"/>
                </a:solidFill>
              </a:rPr>
              <a:t>Dotted Venues: Face to Face Events</a:t>
            </a:r>
          </a:p>
        </p:txBody>
      </p:sp>
    </p:spTree>
    <p:extLst>
      <p:ext uri="{BB962C8B-B14F-4D97-AF65-F5344CB8AC3E}">
        <p14:creationId xmlns:p14="http://schemas.microsoft.com/office/powerpoint/2010/main" val="836784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a:xfrm>
            <a:off x="914401" y="685801"/>
            <a:ext cx="10361084" cy="380999"/>
          </a:xfrm>
        </p:spPr>
        <p:txBody>
          <a:bodyPr/>
          <a:lstStyle/>
          <a:p>
            <a:r>
              <a:rPr lang="en-US" altLang="en-US" dirty="0"/>
              <a:t>Future 802 Plenary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914401" y="1146176"/>
            <a:ext cx="10591799" cy="5329238"/>
          </a:xfrm>
        </p:spPr>
        <p:txBody>
          <a:bodyPr/>
          <a:lstStyle/>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TBC - 2025 – July 13-18 –Marriott Madrid Auditorium, Madrid, Spain (July 2021)</a:t>
            </a:r>
          </a:p>
          <a:p>
            <a:r>
              <a:rPr lang="en-US" sz="1600" dirty="0">
                <a:highlight>
                  <a:srgbClr val="99FF99"/>
                </a:highlight>
              </a:rPr>
              <a:t>2025 – Nov 9-24 –</a:t>
            </a:r>
          </a:p>
          <a:p>
            <a:r>
              <a:rPr lang="en-US" sz="1600" dirty="0">
                <a:highlight>
                  <a:srgbClr val="33CCFF"/>
                </a:highlight>
              </a:rPr>
              <a:t>TBC - 2026 March 8-13 - Hyatt Regency Chicago, Chicago, IL, United States (March 2024) (Rebook for Denver)</a:t>
            </a:r>
          </a:p>
          <a:p>
            <a:r>
              <a:rPr lang="en-US" sz="1600" dirty="0">
                <a:highlight>
                  <a:srgbClr val="2FB1DF"/>
                </a:highlight>
              </a:rPr>
              <a:t>TBC - 2026 – July 12-17 – Sheraton Le Centre Montreal, Montreal, Quebec, Canada (July 2022 penalty offset)</a:t>
            </a:r>
          </a:p>
          <a:p>
            <a:r>
              <a:rPr lang="en-US" sz="1600" dirty="0"/>
              <a:t>2027 – Nov 14-19 – Hawaiian Village, Oahu, Hawaii, United States</a:t>
            </a:r>
          </a:p>
          <a:p>
            <a:endParaRPr lang="en-US" sz="1600" dirty="0"/>
          </a:p>
          <a:p>
            <a:r>
              <a:rPr lang="en-US" sz="1600" dirty="0">
                <a:solidFill>
                  <a:srgbClr val="0070C0"/>
                </a:solidFill>
                <a:hlinkClick r:id="rId3"/>
              </a:rPr>
              <a:t>https://mentor.ieee.org/802-ec/dcn/22/ec-22-0003-00-00EC-future-802-plenary-venue-contract-status.xlsx</a:t>
            </a:r>
            <a:endParaRPr lang="en-US" sz="1600" dirty="0">
              <a:solidFill>
                <a:srgbClr val="0070C0"/>
              </a:solidFill>
            </a:endParaRPr>
          </a:p>
          <a:p>
            <a:endParaRPr lang="en-US" sz="1600" dirty="0"/>
          </a:p>
        </p:txBody>
      </p:sp>
      <p:sp>
        <p:nvSpPr>
          <p:cNvPr id="4" name="Date Placeholder 3">
            <a:extLst>
              <a:ext uri="{FF2B5EF4-FFF2-40B4-BE49-F238E27FC236}">
                <a16:creationId xmlns:a16="http://schemas.microsoft.com/office/drawing/2014/main" id="{DD9329E6-42D5-1046-E3E3-13F6285E182F}"/>
              </a:ext>
            </a:extLst>
          </p:cNvPr>
          <p:cNvSpPr>
            <a:spLocks noGrp="1"/>
          </p:cNvSpPr>
          <p:nvPr>
            <p:ph type="dt"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FAD48F09-CAFB-4C2B-27E3-4E3CDC30B87D}"/>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657AAAB1-1CFB-17F2-7CA8-3259DC61F975}"/>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2750488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1" y="1751015"/>
            <a:ext cx="10361084" cy="4343400"/>
          </a:xfrm>
        </p:spPr>
        <p:txBody>
          <a:bodyPr/>
          <a:lstStyle/>
          <a:p>
            <a:r>
              <a:rPr lang="en-US" dirty="0"/>
              <a:t>1. Plenary Meeting Status File: 802 EC-22/0003r0</a:t>
            </a:r>
          </a:p>
          <a:p>
            <a:pPr lvl="1"/>
            <a:r>
              <a:rPr lang="en-US" dirty="0">
                <a:solidFill>
                  <a:schemeClr val="accent2"/>
                </a:solidFill>
                <a:hlinkClick r:id="rId3">
                  <a:extLst>
                    <a:ext uri="{A12FA001-AC4F-418D-AE19-62706E023703}">
                      <ahyp:hlinkClr xmlns:ahyp="http://schemas.microsoft.com/office/drawing/2018/hyperlinkcolor" val="tx"/>
                    </a:ext>
                  </a:extLst>
                </a:hlinkClick>
              </a:rPr>
              <a:t>https://mentor.ieee.org/802-ec/dcn/22/ec-22-0003-00-00EC-future-802-plenary-venue-contract-status.xlsx</a:t>
            </a:r>
            <a:endParaRPr lang="en-US" dirty="0">
              <a:solidFill>
                <a:schemeClr val="accent2"/>
              </a:solidFill>
            </a:endParaRPr>
          </a:p>
          <a:p>
            <a:pPr lvl="1"/>
            <a:endParaRPr lang="en-GB" dirty="0"/>
          </a:p>
          <a:p>
            <a:r>
              <a:rPr lang="en-US" dirty="0"/>
              <a:t>2. IEEE 802WCSC Meeting Venue Manager Report: 802 EC-22/0001r9</a:t>
            </a:r>
          </a:p>
          <a:p>
            <a:pPr lvl="1"/>
            <a:r>
              <a:rPr lang="en-GB" dirty="0">
                <a:solidFill>
                  <a:schemeClr val="accent2"/>
                </a:solidFill>
                <a:hlinkClick r:id="rId4">
                  <a:extLst>
                    <a:ext uri="{A12FA001-AC4F-418D-AE19-62706E023703}">
                      <ahyp:hlinkClr xmlns:ahyp="http://schemas.microsoft.com/office/drawing/2018/hyperlinkcolor" val="tx"/>
                    </a:ext>
                  </a:extLst>
                </a:hlinkClick>
              </a:rPr>
              <a:t>https://mentor.ieee.org/802-ec/dcn/22/ec-22-0001-09-WCSG-ieee-802wcsc-meeting-venue-manager-report-2022.pptx</a:t>
            </a:r>
            <a:r>
              <a:rPr lang="en-GB" dirty="0">
                <a:solidFill>
                  <a:schemeClr val="accent2"/>
                </a:solidFill>
              </a:rPr>
              <a:t> </a:t>
            </a:r>
          </a:p>
        </p:txBody>
      </p:sp>
      <p:sp>
        <p:nvSpPr>
          <p:cNvPr id="4" name="Date Placeholder 3"/>
          <p:cNvSpPr>
            <a:spLocks noGrp="1"/>
          </p:cNvSpPr>
          <p:nvPr>
            <p:ph type="dt" idx="10"/>
          </p:nvPr>
        </p:nvSpPr>
        <p:spPr/>
        <p:txBody>
          <a:bodyPr/>
          <a:lstStyle/>
          <a:p>
            <a:r>
              <a:rPr lang="en-US"/>
              <a:t>September 2022</a:t>
            </a:r>
            <a:endParaRPr lang="en-GB"/>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25</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DF2AD-D7EF-4A51-AD0E-A14652E5BB67}"/>
              </a:ext>
            </a:extLst>
          </p:cNvPr>
          <p:cNvSpPr>
            <a:spLocks noGrp="1"/>
          </p:cNvSpPr>
          <p:nvPr>
            <p:ph type="title"/>
          </p:nvPr>
        </p:nvSpPr>
        <p:spPr>
          <a:xfrm>
            <a:off x="1020997" y="1565275"/>
            <a:ext cx="10363200" cy="1362075"/>
          </a:xfrm>
        </p:spPr>
        <p:txBody>
          <a:bodyPr/>
          <a:lstStyle/>
          <a:p>
            <a:pPr algn="ctr"/>
            <a:r>
              <a:rPr lang="en-US" dirty="0"/>
              <a:t>Monday, July 11</a:t>
            </a:r>
            <a:r>
              <a:rPr lang="en-US" baseline="30000" dirty="0"/>
              <a:t>th</a:t>
            </a:r>
            <a:r>
              <a:rPr lang="en-US" dirty="0"/>
              <a:t>, 2022 </a:t>
            </a:r>
            <a:br>
              <a:rPr lang="en-US" dirty="0"/>
            </a:br>
            <a:r>
              <a:rPr lang="en-US" dirty="0"/>
              <a:t>802.11 WG Opening Plenary</a:t>
            </a:r>
          </a:p>
        </p:txBody>
      </p:sp>
      <p:sp>
        <p:nvSpPr>
          <p:cNvPr id="8" name="Text Placeholder 7">
            <a:extLst>
              <a:ext uri="{FF2B5EF4-FFF2-40B4-BE49-F238E27FC236}">
                <a16:creationId xmlns:a16="http://schemas.microsoft.com/office/drawing/2014/main" id="{DD2F5436-70CC-4EDA-9B70-2C205A1BE6E4}"/>
              </a:ext>
            </a:extLst>
          </p:cNvPr>
          <p:cNvSpPr>
            <a:spLocks noGrp="1"/>
          </p:cNvSpPr>
          <p:nvPr>
            <p:ph type="body" idx="1"/>
          </p:nvPr>
        </p:nvSpPr>
        <p:spPr>
          <a:xfrm>
            <a:off x="1053510" y="3886200"/>
            <a:ext cx="10363200" cy="2438400"/>
          </a:xfrm>
        </p:spPr>
        <p:txBody>
          <a:bodyPr/>
          <a:lstStyle/>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p:txBody>
      </p:sp>
      <p:sp>
        <p:nvSpPr>
          <p:cNvPr id="6" name="Date Placeholder 5">
            <a:extLst>
              <a:ext uri="{FF2B5EF4-FFF2-40B4-BE49-F238E27FC236}">
                <a16:creationId xmlns:a16="http://schemas.microsoft.com/office/drawing/2014/main" id="{E910CDB2-C764-4522-8019-692D594FF976}"/>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B11EBB26-3EFB-4A3F-A85A-C2F02A0A2D06}"/>
              </a:ext>
            </a:extLst>
          </p:cNvPr>
          <p:cNvSpPr>
            <a:spLocks noGrp="1"/>
          </p:cNvSpPr>
          <p:nvPr>
            <p:ph type="ftr" idx="11"/>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8B9CDC4-C5A6-488A-B56A-4C64EBBF2C8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2714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a:t>September 2022 IEEE 802 Wireless Interim Session</a:t>
            </a:r>
            <a:endParaRPr/>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buSzPts val="1400"/>
            </a:pPr>
            <a:r>
              <a:rPr lang="en" sz="1867" kern="0">
                <a:solidFill>
                  <a:srgbClr val="FFFFFF"/>
                </a:solidFill>
                <a:latin typeface="Roboto"/>
                <a:ea typeface="Roboto"/>
                <a:cs typeface="Roboto"/>
                <a:sym typeface="Roboto"/>
              </a:rPr>
              <a:t>Prepared By: Face to Face Events, September 1, 2022</a:t>
            </a:r>
            <a:endParaRPr sz="1867" kern="0">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and Network Contacts</a:t>
            </a:r>
            <a:endParaRPr/>
          </a:p>
        </p:txBody>
      </p:sp>
      <p:sp>
        <p:nvSpPr>
          <p:cNvPr id="75" name="Google Shape;75;p2"/>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buNone/>
            </a:pPr>
            <a:r>
              <a:rPr lang="en" b="1"/>
              <a:t>Meeting Planner: Face to Face Events</a:t>
            </a:r>
            <a:endParaRPr sz="800" b="1"/>
          </a:p>
          <a:p>
            <a:pPr marL="0" indent="0">
              <a:lnSpc>
                <a:spcPct val="100000"/>
              </a:lnSpc>
              <a:spcBef>
                <a:spcPts val="1333"/>
              </a:spcBef>
              <a:buNone/>
            </a:pPr>
            <a:r>
              <a:rPr lang="en" b="1"/>
              <a:t>Dawn Slykhouse </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p2"/>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buNone/>
            </a:pPr>
            <a:r>
              <a:rPr lang="en" b="1"/>
              <a:t>Network Provider: Linespeed Events</a:t>
            </a:r>
            <a:endParaRPr sz="1333"/>
          </a:p>
          <a:p>
            <a:pPr marL="0" indent="0">
              <a:lnSpc>
                <a:spcPct val="100000"/>
              </a:lnSpc>
              <a:spcBef>
                <a:spcPts val="1333"/>
              </a:spcBef>
              <a:buNone/>
            </a:pPr>
            <a:r>
              <a:rPr lang="en" b="1"/>
              <a:t>Richard Alfvin</a:t>
            </a:r>
            <a:endParaRPr b="1"/>
          </a:p>
          <a:p>
            <a:pPr marL="0" indent="0">
              <a:lnSpc>
                <a:spcPct val="100000"/>
              </a:lnSpc>
              <a:spcBef>
                <a:spcPts val="1333"/>
              </a:spcBef>
              <a:buNone/>
            </a:pPr>
            <a:r>
              <a:rPr lang="en"/>
              <a:t>Mobile: +1 (585) 781-0952 </a:t>
            </a:r>
            <a:endParaRPr/>
          </a:p>
          <a:p>
            <a:pPr marL="0" indent="0">
              <a:lnSpc>
                <a:spcPct val="100000"/>
              </a:lnSpc>
              <a:spcBef>
                <a:spcPts val="1333"/>
              </a:spcBef>
              <a:buNone/>
            </a:pPr>
            <a:r>
              <a:rPr lang="en"/>
              <a:t>Email: </a:t>
            </a:r>
            <a:r>
              <a:rPr lang="en" u="sng">
                <a:solidFill>
                  <a:schemeClr val="hlink"/>
                </a:solidFill>
                <a:hlinkClick r:id="rId5"/>
              </a:rPr>
              <a:t>rick@linespeed.com</a:t>
            </a:r>
            <a:r>
              <a:rPr lang="en"/>
              <a:t> </a:t>
            </a:r>
            <a:endParaRPr/>
          </a:p>
          <a:p>
            <a:pPr marL="0" indent="0">
              <a:lnSpc>
                <a:spcPct val="100000"/>
              </a:lnSpc>
              <a:spcBef>
                <a:spcPts val="1333"/>
              </a:spcBef>
              <a:buNone/>
            </a:pPr>
            <a:endParaRPr/>
          </a:p>
          <a:p>
            <a:pPr marL="0" indent="0">
              <a:lnSpc>
                <a:spcPct val="100000"/>
              </a:lnSpc>
              <a:spcBef>
                <a:spcPts val="1333"/>
              </a:spcBef>
              <a:buNone/>
            </a:pPr>
            <a:r>
              <a:rPr lang="en" b="1"/>
              <a:t>Meeting Planner and Network Office</a:t>
            </a:r>
            <a:endParaRPr b="1"/>
          </a:p>
          <a:p>
            <a:pPr marL="0" indent="0">
              <a:lnSpc>
                <a:spcPct val="100000"/>
              </a:lnSpc>
              <a:spcBef>
                <a:spcPts val="1333"/>
              </a:spcBef>
              <a:spcAft>
                <a:spcPts val="1333"/>
              </a:spcAft>
              <a:buNone/>
            </a:pPr>
            <a:r>
              <a:rPr lang="en"/>
              <a:t>Waikoloa 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In Person Registration Times and Location</a:t>
            </a:r>
            <a:endParaRPr/>
          </a:p>
        </p:txBody>
      </p:sp>
      <p:sp>
        <p:nvSpPr>
          <p:cNvPr id="82" name="Google Shape;82;p3"/>
          <p:cNvSpPr txBox="1">
            <a:spLocks noGrp="1"/>
          </p:cNvSpPr>
          <p:nvPr>
            <p:ph type="body" idx="1"/>
          </p:nvPr>
        </p:nvSpPr>
        <p:spPr>
          <a:xfrm>
            <a:off x="629200" y="2558767"/>
            <a:ext cx="10962800" cy="3613600"/>
          </a:xfrm>
          <a:prstGeom prst="rect">
            <a:avLst/>
          </a:prstGeom>
          <a:noFill/>
          <a:ln>
            <a:noFill/>
          </a:ln>
        </p:spPr>
        <p:txBody>
          <a:bodyPr spcFirstLastPara="1" wrap="square" lIns="121900" tIns="121900" rIns="121900" bIns="121900" anchor="t" anchorCtr="0">
            <a:noAutofit/>
          </a:bodyPr>
          <a:lstStyle/>
          <a:p>
            <a:pPr marL="0" indent="0">
              <a:lnSpc>
                <a:spcPct val="50000"/>
              </a:lnSpc>
              <a:buNone/>
            </a:pPr>
            <a:r>
              <a:rPr lang="en" b="1"/>
              <a:t>Registration and Information Desk</a:t>
            </a:r>
            <a:endParaRPr b="1"/>
          </a:p>
          <a:p>
            <a:pPr marL="0" indent="0">
              <a:lnSpc>
                <a:spcPct val="50000"/>
              </a:lnSpc>
              <a:spcBef>
                <a:spcPts val="1333"/>
              </a:spcBef>
              <a:buNone/>
            </a:pPr>
            <a:r>
              <a:rPr lang="en"/>
              <a:t>Grand Promenade at Hilton Waikoloa Village Resort</a:t>
            </a:r>
            <a:endParaRPr/>
          </a:p>
          <a:p>
            <a:pPr>
              <a:spcBef>
                <a:spcPts val="1333"/>
              </a:spcBef>
            </a:pPr>
            <a:r>
              <a:rPr lang="en"/>
              <a:t>Sunday 3:30 PM - 6:30 PM</a:t>
            </a:r>
            <a:endParaRPr/>
          </a:p>
          <a:p>
            <a:r>
              <a:rPr lang="en"/>
              <a:t>Monday 7:30 AM - 5:00 PM</a:t>
            </a:r>
            <a:endParaRPr/>
          </a:p>
          <a:p>
            <a:r>
              <a:rPr lang="en"/>
              <a:t>Tuesday, Wednesday, Thursday 7:30 AM - 1:30 PM</a:t>
            </a:r>
            <a:endParaRPr/>
          </a:p>
          <a:p>
            <a:pPr marL="0" indent="0">
              <a:spcBef>
                <a:spcPts val="1333"/>
              </a:spcBef>
              <a:spcAft>
                <a:spcPts val="2133"/>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 - Lagoon Lanai</a:t>
            </a:r>
            <a:endParaRPr/>
          </a:p>
        </p:txBody>
      </p:sp>
      <p:sp>
        <p:nvSpPr>
          <p:cNvPr id="88" name="Google Shape;88;p4"/>
          <p:cNvSpPr txBox="1">
            <a:spLocks noGrp="1"/>
          </p:cNvSpPr>
          <p:nvPr>
            <p:ph type="body" idx="1"/>
          </p:nvPr>
        </p:nvSpPr>
        <p:spPr>
          <a:xfrm>
            <a:off x="629200" y="30367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buNone/>
            </a:pPr>
            <a:endParaRPr sz="2000" b="1"/>
          </a:p>
          <a:p>
            <a:pPr marL="0" indent="0" algn="ctr">
              <a:lnSpc>
                <a:spcPct val="50000"/>
              </a:lnSpc>
              <a:spcBef>
                <a:spcPts val="1333"/>
              </a:spcBef>
              <a:buNone/>
            </a:pPr>
            <a:r>
              <a:rPr lang="en" sz="2000" b="1"/>
              <a:t>Light Breakfast</a:t>
            </a:r>
            <a:endParaRPr sz="2000"/>
          </a:p>
          <a:p>
            <a:pPr marL="0" indent="0" algn="ctr">
              <a:lnSpc>
                <a:spcPct val="50000"/>
              </a:lnSpc>
              <a:spcBef>
                <a:spcPts val="1333"/>
              </a:spcBef>
              <a:buNone/>
            </a:pPr>
            <a:r>
              <a:rPr lang="en" sz="2000"/>
              <a:t>Monday - Friday </a:t>
            </a:r>
            <a:endParaRPr sz="2000"/>
          </a:p>
          <a:p>
            <a:pPr marL="0" indent="0" algn="ctr">
              <a:lnSpc>
                <a:spcPct val="50000"/>
              </a:lnSpc>
              <a:spcBef>
                <a:spcPts val="1333"/>
              </a:spcBef>
              <a:buNone/>
            </a:pPr>
            <a:r>
              <a:rPr lang="en" sz="2000"/>
              <a:t>7:30 AM - 8:30 AM</a:t>
            </a:r>
            <a:endParaRPr sz="2000"/>
          </a:p>
          <a:p>
            <a:pPr marL="0" indent="0" algn="ctr">
              <a:lnSpc>
                <a:spcPct val="50000"/>
              </a:lnSpc>
              <a:spcBef>
                <a:spcPts val="1333"/>
              </a:spcBef>
              <a:buNone/>
            </a:pPr>
            <a:endParaRPr sz="2000" b="1"/>
          </a:p>
          <a:p>
            <a:pPr marL="0" indent="0" algn="ctr">
              <a:lnSpc>
                <a:spcPct val="50000"/>
              </a:lnSpc>
              <a:spcBef>
                <a:spcPts val="1333"/>
              </a:spcBef>
              <a:buNone/>
            </a:pPr>
            <a:r>
              <a:rPr lang="en" sz="2000" b="1"/>
              <a:t>Lunch</a:t>
            </a:r>
            <a:endParaRPr sz="2000"/>
          </a:p>
          <a:p>
            <a:pPr marL="0" indent="0" algn="ctr">
              <a:lnSpc>
                <a:spcPct val="50000"/>
              </a:lnSpc>
              <a:spcBef>
                <a:spcPts val="1333"/>
              </a:spcBef>
              <a:buNone/>
            </a:pPr>
            <a:r>
              <a:rPr lang="en" sz="2000"/>
              <a:t>Monday - Thursday </a:t>
            </a:r>
            <a:endParaRPr sz="2000"/>
          </a:p>
          <a:p>
            <a:pPr marL="0" indent="0" algn="ctr">
              <a:lnSpc>
                <a:spcPct val="50000"/>
              </a:lnSpc>
              <a:spcBef>
                <a:spcPts val="1333"/>
              </a:spcBef>
              <a:buNone/>
            </a:pPr>
            <a:r>
              <a:rPr lang="en" sz="2000"/>
              <a:t>12:15 PM - 1:30 PM</a:t>
            </a:r>
            <a:endParaRPr sz="2000"/>
          </a:p>
          <a:p>
            <a:pPr marL="0" indent="0" algn="ctr">
              <a:spcBef>
                <a:spcPts val="1333"/>
              </a:spcBef>
              <a:buNone/>
            </a:pPr>
            <a:endParaRPr sz="2000"/>
          </a:p>
          <a:p>
            <a:pPr marL="0" indent="0" algn="ctr">
              <a:spcBef>
                <a:spcPts val="1333"/>
              </a:spcBef>
              <a:buNone/>
            </a:pPr>
            <a:endParaRPr sz="2000"/>
          </a:p>
          <a:p>
            <a:pPr indent="0" algn="ctr">
              <a:spcBef>
                <a:spcPts val="1333"/>
              </a:spcBef>
              <a:buNone/>
            </a:pPr>
            <a:endParaRPr sz="2000"/>
          </a:p>
          <a:p>
            <a:pPr marL="0" indent="0" algn="ctr">
              <a:spcBef>
                <a:spcPts val="1333"/>
              </a:spcBef>
              <a:spcAft>
                <a:spcPts val="2133"/>
              </a:spcAft>
              <a:buNone/>
            </a:pPr>
            <a:endParaRPr sz="2000"/>
          </a:p>
        </p:txBody>
      </p:sp>
      <p:sp>
        <p:nvSpPr>
          <p:cNvPr id="89" name="Google Shape;89;p4"/>
          <p:cNvSpPr txBox="1">
            <a:spLocks noGrp="1"/>
          </p:cNvSpPr>
          <p:nvPr>
            <p:ph type="body" idx="2"/>
          </p:nvPr>
        </p:nvSpPr>
        <p:spPr>
          <a:xfrm>
            <a:off x="6259000" y="3109333"/>
            <a:ext cx="5110000" cy="3062800"/>
          </a:xfrm>
          <a:prstGeom prst="rect">
            <a:avLst/>
          </a:prstGeom>
          <a:noFill/>
          <a:ln>
            <a:noFill/>
          </a:ln>
        </p:spPr>
        <p:txBody>
          <a:bodyPr spcFirstLastPara="1" wrap="square" lIns="121900" tIns="121900" rIns="121900" bIns="121900" anchor="t" anchorCtr="0">
            <a:noAutofit/>
          </a:bodyPr>
          <a:lstStyle/>
          <a:p>
            <a:pPr marL="0" indent="0" algn="ctr">
              <a:buNone/>
            </a:pPr>
            <a:endParaRPr sz="267"/>
          </a:p>
          <a:p>
            <a:pPr marL="0" indent="0" algn="ctr">
              <a:lnSpc>
                <a:spcPct val="50000"/>
              </a:lnSpc>
              <a:spcBef>
                <a:spcPts val="1333"/>
              </a:spcBef>
              <a:buNone/>
            </a:pPr>
            <a:r>
              <a:rPr lang="en" b="1"/>
              <a:t>Morning Break</a:t>
            </a:r>
            <a:endParaRPr b="1"/>
          </a:p>
          <a:p>
            <a:pPr marL="0" indent="0" algn="ctr">
              <a:lnSpc>
                <a:spcPct val="50000"/>
              </a:lnSpc>
              <a:spcBef>
                <a:spcPts val="1333"/>
              </a:spcBef>
              <a:buNone/>
            </a:pPr>
            <a:r>
              <a:rPr lang="en" b="1"/>
              <a:t>Coffee &amp; Tea</a:t>
            </a:r>
            <a:endParaRPr/>
          </a:p>
          <a:p>
            <a:pPr marL="0" indent="0" algn="ctr">
              <a:lnSpc>
                <a:spcPct val="50000"/>
              </a:lnSpc>
              <a:spcBef>
                <a:spcPts val="1333"/>
              </a:spcBef>
              <a:buNone/>
            </a:pPr>
            <a:r>
              <a:rPr lang="en"/>
              <a:t>Monday - Thursday </a:t>
            </a:r>
            <a:endParaRPr/>
          </a:p>
          <a:p>
            <a:pPr marL="0" indent="0" algn="ctr">
              <a:lnSpc>
                <a:spcPct val="50000"/>
              </a:lnSpc>
              <a:spcBef>
                <a:spcPts val="1333"/>
              </a:spcBef>
              <a:buNone/>
            </a:pPr>
            <a:r>
              <a:rPr lang="en"/>
              <a:t>9:50 AM - 10:35 AM</a:t>
            </a:r>
            <a:endParaRPr/>
          </a:p>
          <a:p>
            <a:pPr marL="0" indent="0" algn="ctr">
              <a:spcBef>
                <a:spcPts val="1333"/>
              </a:spcBef>
              <a:buNone/>
            </a:pPr>
            <a:endParaRPr sz="1067"/>
          </a:p>
          <a:p>
            <a:pPr marL="0" indent="0" algn="ctr">
              <a:lnSpc>
                <a:spcPct val="50000"/>
              </a:lnSpc>
              <a:spcBef>
                <a:spcPts val="1333"/>
              </a:spcBef>
              <a:buNone/>
            </a:pPr>
            <a:r>
              <a:rPr lang="en" b="1"/>
              <a:t>Afternoon Break</a:t>
            </a:r>
            <a:endParaRPr b="1"/>
          </a:p>
          <a:p>
            <a:pPr marL="0" indent="0" algn="ctr">
              <a:lnSpc>
                <a:spcPct val="50000"/>
              </a:lnSpc>
              <a:spcBef>
                <a:spcPts val="1333"/>
              </a:spcBef>
              <a:buNone/>
            </a:pPr>
            <a:r>
              <a:rPr lang="en" b="1"/>
              <a:t>Coffee, Tea, Lemonade, Ice Tea, Snacks</a:t>
            </a:r>
            <a:endParaRPr/>
          </a:p>
          <a:p>
            <a:pPr marL="0" indent="0" algn="ctr">
              <a:lnSpc>
                <a:spcPct val="50000"/>
              </a:lnSpc>
              <a:spcBef>
                <a:spcPts val="1333"/>
              </a:spcBef>
              <a:buNone/>
            </a:pPr>
            <a:r>
              <a:rPr lang="en"/>
              <a:t>Monday - Thursday </a:t>
            </a:r>
            <a:endParaRPr/>
          </a:p>
          <a:p>
            <a:pPr marL="0" indent="0" algn="ctr">
              <a:lnSpc>
                <a:spcPct val="50000"/>
              </a:lnSpc>
              <a:spcBef>
                <a:spcPts val="1333"/>
              </a:spcBef>
              <a:spcAft>
                <a:spcPts val="1333"/>
              </a:spcAft>
              <a:buNone/>
            </a:pPr>
            <a:r>
              <a:rPr lang="en"/>
              <a:t>3:20 PM - 4:05 PM</a:t>
            </a:r>
            <a:endParaRPr/>
          </a:p>
        </p:txBody>
      </p:sp>
      <p:sp>
        <p:nvSpPr>
          <p:cNvPr id="90" name="Google Shape;90;p4"/>
          <p:cNvSpPr txBox="1"/>
          <p:nvPr/>
        </p:nvSpPr>
        <p:spPr>
          <a:xfrm>
            <a:off x="2005067" y="2470033"/>
            <a:ext cx="8369200" cy="546263"/>
          </a:xfrm>
          <a:prstGeom prst="rect">
            <a:avLst/>
          </a:prstGeom>
          <a:noFill/>
          <a:ln>
            <a:noFill/>
          </a:ln>
        </p:spPr>
        <p:txBody>
          <a:bodyPr spcFirstLastPara="1" wrap="square" lIns="121900" tIns="121900" rIns="121900" bIns="121900" anchor="t" anchorCtr="0">
            <a:spAutoFit/>
          </a:bodyPr>
          <a:lstStyle/>
          <a:p>
            <a:pPr algn="ctr" defTabSz="1219170" fontAlgn="auto">
              <a:lnSpc>
                <a:spcPct val="50000"/>
              </a:lnSpc>
              <a:spcBef>
                <a:spcPts val="0"/>
              </a:spcBef>
              <a:spcAft>
                <a:spcPts val="1333"/>
              </a:spcAft>
              <a:buClr>
                <a:srgbClr val="000000"/>
              </a:buClr>
              <a:buSzPts val="1300"/>
            </a:pPr>
            <a:r>
              <a:rPr lang="en" sz="1733" kern="0">
                <a:solidFill>
                  <a:srgbClr val="737373"/>
                </a:solidFill>
                <a:latin typeface="Roboto"/>
                <a:ea typeface="Roboto"/>
                <a:cs typeface="Roboto"/>
                <a:sym typeface="Roboto"/>
              </a:rPr>
              <a:t>FOR REGISTERED ATTENDEES ONLY</a:t>
            </a:r>
            <a:endParaRPr sz="1867" kern="0">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Schedule of Sessions and Attendance</a:t>
            </a:r>
            <a:endParaRPr/>
          </a:p>
        </p:txBody>
      </p:sp>
      <p:sp>
        <p:nvSpPr>
          <p:cNvPr id="96" name="Google Shape;96;p5"/>
          <p:cNvSpPr txBox="1">
            <a:spLocks noGrp="1"/>
          </p:cNvSpPr>
          <p:nvPr>
            <p:ph type="body" idx="1"/>
          </p:nvPr>
        </p:nvSpPr>
        <p:spPr>
          <a:xfrm>
            <a:off x="629200" y="2384433"/>
            <a:ext cx="10776800" cy="4473600"/>
          </a:xfrm>
          <a:prstGeom prst="rect">
            <a:avLst/>
          </a:prstGeom>
          <a:noFill/>
          <a:ln>
            <a:noFill/>
          </a:ln>
        </p:spPr>
        <p:txBody>
          <a:bodyPr spcFirstLastPara="1" wrap="square" lIns="121900" tIns="121900" rIns="121900" bIns="121900" anchor="t" anchorCtr="0">
            <a:noAutofit/>
          </a:bodyPr>
          <a:lstStyle/>
          <a:p>
            <a:pPr marL="0" indent="0">
              <a:buNone/>
            </a:pPr>
            <a:r>
              <a:rPr lang="en" sz="2000" b="1"/>
              <a:t>SCHEDULE OF SESSIONS</a:t>
            </a:r>
            <a:endParaRPr sz="2000" b="1"/>
          </a:p>
          <a:p>
            <a:pPr marL="0" indent="0">
              <a:spcBef>
                <a:spcPts val="1333"/>
              </a:spcBef>
              <a:buNone/>
            </a:pPr>
            <a:r>
              <a:rPr lang="en" sz="2000" b="1"/>
              <a:t>In Person Room Assignments:</a:t>
            </a:r>
            <a:r>
              <a:rPr lang="en" sz="2000"/>
              <a:t> Schedule QR codes posted outside each meeting room and on your badge hand out. </a:t>
            </a:r>
            <a:r>
              <a:rPr lang="en" sz="2000" u="sng">
                <a:solidFill>
                  <a:schemeClr val="hlink"/>
                </a:solidFill>
                <a:hlinkClick r:id="rId3"/>
              </a:rPr>
              <a:t>http://schedule.802world.com/schedule/schedule/show</a:t>
            </a:r>
            <a:endParaRPr sz="2000"/>
          </a:p>
          <a:p>
            <a:pPr marL="0" indent="0">
              <a:spcBef>
                <a:spcPts val="1333"/>
              </a:spcBef>
              <a:buNone/>
            </a:pPr>
            <a:r>
              <a:rPr lang="en" sz="2000" b="1"/>
              <a:t>Virtual Participation:</a:t>
            </a:r>
            <a:r>
              <a:rPr lang="en" sz="2000"/>
              <a:t> </a:t>
            </a:r>
            <a:r>
              <a:rPr lang="en" sz="2000" u="sng">
                <a:solidFill>
                  <a:schemeClr val="hlink"/>
                </a:solidFill>
                <a:hlinkClick r:id="rId4"/>
              </a:rPr>
              <a:t>https://ieee802.org/802tele_calendar.html</a:t>
            </a:r>
            <a:endParaRPr sz="2000"/>
          </a:p>
          <a:p>
            <a:pPr marL="0" indent="0">
              <a:spcBef>
                <a:spcPts val="1333"/>
              </a:spcBef>
              <a:buNone/>
            </a:pPr>
            <a:r>
              <a:rPr lang="en" sz="2000" b="1"/>
              <a:t>ATTENDANCE TOOL (IMAT)</a:t>
            </a:r>
            <a:endParaRPr sz="2000" b="1"/>
          </a:p>
          <a:p>
            <a:pPr marL="0" indent="0">
              <a:spcBef>
                <a:spcPts val="1333"/>
              </a:spcBef>
              <a:buNone/>
            </a:pPr>
            <a:r>
              <a:rPr lang="en" sz="2000" u="sng">
                <a:solidFill>
                  <a:schemeClr val="hlink"/>
                </a:solidFill>
                <a:hlinkClick r:id="rId5"/>
              </a:rPr>
              <a:t>https://imat.ieee.org/my-site/home</a:t>
            </a:r>
            <a:endParaRPr sz="2000"/>
          </a:p>
          <a:p>
            <a:pPr marL="0" indent="0">
              <a:spcBef>
                <a:spcPts val="1333"/>
              </a:spcBef>
              <a:buNone/>
            </a:pPr>
            <a:r>
              <a:rPr lang="en" sz="2000" b="1"/>
              <a:t>REGISTRATION FEE REQUIREMENT REMINDER</a:t>
            </a:r>
            <a:endParaRPr sz="2000" b="1"/>
          </a:p>
          <a:p>
            <a:pPr marL="0" indent="0">
              <a:spcBef>
                <a:spcPts val="1333"/>
              </a:spcBef>
              <a:buNone/>
            </a:pPr>
            <a:r>
              <a:rPr lang="en" sz="1733"/>
              <a:t>Payment of the session registration fee is required for all individuals who participate in any session associated with the September 2022 IEEE 802 Wireless Interim. Registration: </a:t>
            </a:r>
            <a:r>
              <a:rPr lang="en" sz="1733" u="sng">
                <a:solidFill>
                  <a:schemeClr val="hlink"/>
                </a:solidFill>
                <a:hlinkClick r:id="rId6"/>
              </a:rPr>
              <a:t>https://cvent.me/XDLlAe</a:t>
            </a:r>
            <a:endParaRPr sz="1733"/>
          </a:p>
          <a:p>
            <a:pPr indent="0" algn="ctr">
              <a:spcBef>
                <a:spcPts val="1333"/>
              </a:spcBef>
              <a:buNone/>
            </a:pPr>
            <a:endParaRPr sz="2000"/>
          </a:p>
          <a:p>
            <a:pPr marL="0" indent="0" algn="ctr">
              <a:spcBef>
                <a:spcPts val="1333"/>
              </a:spcBef>
              <a:spcAft>
                <a:spcPts val="2133"/>
              </a:spcAft>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Audio Visual Support - In Person Sessions </a:t>
            </a:r>
            <a:endParaRPr/>
          </a:p>
        </p:txBody>
      </p:sp>
      <p:sp>
        <p:nvSpPr>
          <p:cNvPr id="102" name="Google Shape;102;p6"/>
          <p:cNvSpPr txBox="1">
            <a:spLocks noGrp="1"/>
          </p:cNvSpPr>
          <p:nvPr>
            <p:ph type="body" idx="1"/>
          </p:nvPr>
        </p:nvSpPr>
        <p:spPr>
          <a:xfrm>
            <a:off x="629200" y="2384433"/>
            <a:ext cx="10776800" cy="4473600"/>
          </a:xfrm>
          <a:prstGeom prst="rect">
            <a:avLst/>
          </a:prstGeom>
          <a:noFill/>
          <a:ln>
            <a:noFill/>
          </a:ln>
        </p:spPr>
        <p:txBody>
          <a:bodyPr spcFirstLastPara="1" wrap="square" lIns="121900" tIns="121900" rIns="121900" bIns="121900" anchor="t" anchorCtr="0">
            <a:noAutofit/>
          </a:bodyPr>
          <a:lstStyle/>
          <a:p>
            <a:pPr marL="0" indent="0">
              <a:buNone/>
            </a:pPr>
            <a:r>
              <a:rPr lang="en" sz="1733" b="1"/>
              <a:t>WHO TO CONTACT IF AUDIO VISUAL EQUIPMENT ISN’T WORKING IN YOUR ONSITE MEETING ROOM</a:t>
            </a:r>
            <a:endParaRPr sz="1733" b="1"/>
          </a:p>
          <a:p>
            <a:pPr marL="0" indent="0">
              <a:spcBef>
                <a:spcPts val="1333"/>
              </a:spcBef>
              <a:buNone/>
            </a:pPr>
            <a:r>
              <a:rPr lang="en" sz="1733"/>
              <a:t>Please contact the Meeting Planner directly if you have any issues with the audio visual equipment in your meeting room. The Meeting Planner will contact support and  the appropriate technician will be sent to assist as soon as possible.</a:t>
            </a:r>
            <a:endParaRPr sz="1733"/>
          </a:p>
          <a:p>
            <a:pPr marL="0" indent="0">
              <a:spcBef>
                <a:spcPts val="1333"/>
              </a:spcBef>
              <a:buNone/>
            </a:pPr>
            <a:r>
              <a:rPr lang="en" sz="1733"/>
              <a:t>Meeting Planner can be reached at:</a:t>
            </a:r>
            <a:endParaRPr sz="1733"/>
          </a:p>
          <a:p>
            <a:pPr indent="-414856">
              <a:spcBef>
                <a:spcPts val="1333"/>
              </a:spcBef>
              <a:buSzPts val="1300"/>
            </a:pPr>
            <a:r>
              <a:rPr lang="en" sz="1733"/>
              <a:t>Registration and Information Desk: Grand Promenade </a:t>
            </a:r>
            <a:endParaRPr sz="1733"/>
          </a:p>
          <a:p>
            <a:pPr indent="-414856">
              <a:buSzPts val="1300"/>
            </a:pPr>
            <a:r>
              <a:rPr lang="en" sz="1733"/>
              <a:t>Event Office: Waikoloa 1</a:t>
            </a:r>
            <a:endParaRPr sz="1733"/>
          </a:p>
          <a:p>
            <a:pPr indent="-414856">
              <a:buSzPts val="1300"/>
            </a:pPr>
            <a:r>
              <a:rPr lang="en" sz="1733"/>
              <a:t>Via Text or Call: Dawn Slykhouse: +1 (408) 594-1342 Lisa Ronmark +1 (604) 316-4947</a:t>
            </a:r>
            <a:endParaRPr sz="1733" b="1"/>
          </a:p>
          <a:p>
            <a:pPr marL="0" indent="0">
              <a:spcBef>
                <a:spcPts val="1333"/>
              </a:spcBef>
              <a:buNone/>
            </a:pPr>
            <a:r>
              <a:rPr lang="en" sz="1733" b="1"/>
              <a:t>WEBEX AUDIO IN THE ONSITE MEETING ROOM</a:t>
            </a:r>
            <a:endParaRPr sz="1733" b="1"/>
          </a:p>
          <a:p>
            <a:pPr marL="0" indent="0">
              <a:spcBef>
                <a:spcPts val="1333"/>
              </a:spcBef>
              <a:buNone/>
            </a:pPr>
            <a:r>
              <a:rPr lang="en" sz="1733"/>
              <a:t>If you are a local participant, PLEASE, select “Don’t connect to audio” when joining the WebEx session. Connecting to the audio, may cause an audio feedback loop that prevents the meeting from proceeding</a:t>
            </a:r>
            <a:endParaRPr sz="1733"/>
          </a:p>
          <a:p>
            <a:pPr marL="0" indent="0">
              <a:spcBef>
                <a:spcPts val="1333"/>
              </a:spcBef>
              <a:buNone/>
            </a:pPr>
            <a:endParaRPr sz="1733"/>
          </a:p>
          <a:p>
            <a:pPr indent="0" algn="ctr">
              <a:spcBef>
                <a:spcPts val="1333"/>
              </a:spcBef>
              <a:buNone/>
            </a:pPr>
            <a:endParaRPr sz="2267"/>
          </a:p>
          <a:p>
            <a:pPr marL="0" indent="0" algn="ctr">
              <a:spcBef>
                <a:spcPts val="1333"/>
              </a:spcBef>
              <a:spcAft>
                <a:spcPts val="2133"/>
              </a:spcAft>
              <a:buNone/>
            </a:pPr>
            <a:endParaRPr sz="2267"/>
          </a:p>
        </p:txBody>
      </p:sp>
    </p:spTree>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9C679E-BCDB-4A5C-A38F-ECA97E9DDB6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c9c437c-ae0c-4066-8d90-a0f7de786127"/>
    <ds:schemaRef ds:uri="ba37140e-f4c5-4a6c-a9b4-20a691ce6c8a"/>
    <ds:schemaRef ds:uri="http://www.w3.org/XML/1998/namespace"/>
    <ds:schemaRef ds:uri="http://purl.org/dc/dcmitype/"/>
  </ds:schemaRefs>
</ds:datastoreItem>
</file>

<file path=customXml/itemProps3.xml><?xml version="1.0" encoding="utf-8"?>
<ds:datastoreItem xmlns:ds="http://schemas.openxmlformats.org/officeDocument/2006/customXml" ds:itemID="{BD6226DE-9941-4687-A049-5E39BD5353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27791</TotalTime>
  <Words>2824</Words>
  <Application>Microsoft Office PowerPoint</Application>
  <PresentationFormat>Widescreen</PresentationFormat>
  <Paragraphs>347</Paragraphs>
  <Slides>25</Slides>
  <Notes>21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Arial</vt:lpstr>
      <vt:lpstr>Courier New</vt:lpstr>
      <vt:lpstr>Roboto</vt:lpstr>
      <vt:lpstr>Times New Roman</vt:lpstr>
      <vt:lpstr>Wingdings</vt:lpstr>
      <vt:lpstr>802-11 Theme</vt:lpstr>
      <vt:lpstr>Material</vt:lpstr>
      <vt:lpstr>Document</vt:lpstr>
      <vt:lpstr>1st Vice Chair Report – September 2022 – Mixed-mode Interim</vt:lpstr>
      <vt:lpstr>Abstract</vt:lpstr>
      <vt:lpstr>Monday, July 11th, 2022  802.11 WG Opening Plenary</vt:lpstr>
      <vt:lpstr>September 2022 IEEE 802 Wireless Interim Session</vt:lpstr>
      <vt:lpstr>Meeting Planner and Network Contacts</vt:lpstr>
      <vt:lpstr>In Person Registration Times and Location</vt:lpstr>
      <vt:lpstr>Food and Beverage Breaks - Lagoon Lanai</vt:lpstr>
      <vt:lpstr>Schedule of Sessions and Attendance</vt:lpstr>
      <vt:lpstr>Audio Visual Support - In Person Sessions </vt:lpstr>
      <vt:lpstr>Network Access Information and Support </vt:lpstr>
      <vt:lpstr>Shave Ice Special</vt:lpstr>
      <vt:lpstr>‘So Long and Thanks for All the Fish’  Networking Social and Tribute to Dr. Robert Heile</vt:lpstr>
      <vt:lpstr>Hawaiian Shirt Contest</vt:lpstr>
      <vt:lpstr>Thanks for helping us make this session a success, we look forward to working with you again!</vt:lpstr>
      <vt:lpstr>Suggested best practice for Mixed-Mode Meetings</vt:lpstr>
      <vt:lpstr>Successful Hybrid Meeting Protocol</vt:lpstr>
      <vt:lpstr>Network Access</vt:lpstr>
      <vt:lpstr>M3.6 Recording attendance</vt:lpstr>
      <vt:lpstr>Health &amp; Safety</vt:lpstr>
      <vt:lpstr>Future 802 Plenary Venue Contract Status</vt:lpstr>
      <vt:lpstr>Friday, Sept 16, 2022 802.11 WG Closing Plenary</vt:lpstr>
      <vt:lpstr>Straw Poll: Return to This Venue (Hilton Waikoloa)</vt:lpstr>
      <vt:lpstr>Future Interim Venue Status – Sept 11, 2022</vt:lpstr>
      <vt:lpstr>Future 802 Plenary Venue Contract Status</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- 2022 Sept Interim</dc:title>
  <dc:subject>Sept 2022</dc:subject>
  <dc:creator>Jon Rosdahl</dc:creator>
  <dc:description>Jon Rosdahl (Qualcomm)</dc:description>
  <cp:lastModifiedBy>Jon Rosdahl</cp:lastModifiedBy>
  <cp:revision>25</cp:revision>
  <cp:lastPrinted>1601-01-01T00:00:00Z</cp:lastPrinted>
  <dcterms:created xsi:type="dcterms:W3CDTF">2020-01-12T14:48:27Z</dcterms:created>
  <dcterms:modified xsi:type="dcterms:W3CDTF">2022-09-27T04:51:23Z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