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08"/>
  </p:notesMasterIdLst>
  <p:handoutMasterIdLst>
    <p:handoutMasterId r:id="rId209"/>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074" r:id="rId28"/>
    <p:sldId id="2102" r:id="rId29"/>
    <p:sldId id="2465" r:id="rId30"/>
    <p:sldId id="2107" r:id="rId31"/>
    <p:sldId id="2075" r:id="rId32"/>
    <p:sldId id="2629" r:id="rId33"/>
    <p:sldId id="2439" r:id="rId34"/>
    <p:sldId id="2292" r:id="rId35"/>
    <p:sldId id="2609" r:id="rId36"/>
    <p:sldId id="2331" r:id="rId37"/>
    <p:sldId id="2438" r:id="rId38"/>
    <p:sldId id="2464" r:id="rId39"/>
    <p:sldId id="2481" r:id="rId40"/>
    <p:sldId id="2482" r:id="rId41"/>
    <p:sldId id="2483" r:id="rId42"/>
    <p:sldId id="2484" r:id="rId43"/>
    <p:sldId id="2618" r:id="rId44"/>
    <p:sldId id="2485" r:id="rId45"/>
    <p:sldId id="2486" r:id="rId46"/>
    <p:sldId id="2611" r:id="rId47"/>
    <p:sldId id="2612" r:id="rId48"/>
    <p:sldId id="2610" r:id="rId49"/>
    <p:sldId id="2008" r:id="rId50"/>
    <p:sldId id="2291" r:id="rId51"/>
    <p:sldId id="2426" r:id="rId52"/>
    <p:sldId id="2427" r:id="rId53"/>
    <p:sldId id="2461" r:id="rId54"/>
    <p:sldId id="2619" r:id="rId55"/>
    <p:sldId id="2620" r:id="rId56"/>
    <p:sldId id="2460" r:id="rId57"/>
    <p:sldId id="2463" r:id="rId58"/>
    <p:sldId id="2552" r:id="rId59"/>
    <p:sldId id="2621" r:id="rId60"/>
    <p:sldId id="1688" r:id="rId61"/>
    <p:sldId id="2293" r:id="rId62"/>
    <p:sldId id="1708" r:id="rId63"/>
    <p:sldId id="2524" r:id="rId64"/>
    <p:sldId id="2541" r:id="rId65"/>
    <p:sldId id="2548" r:id="rId66"/>
    <p:sldId id="1709" r:id="rId67"/>
    <p:sldId id="1710" r:id="rId68"/>
    <p:sldId id="1790" r:id="rId69"/>
    <p:sldId id="2199" r:id="rId70"/>
    <p:sldId id="2319" r:id="rId71"/>
    <p:sldId id="2320" r:id="rId72"/>
    <p:sldId id="2321" r:id="rId73"/>
    <p:sldId id="2355" r:id="rId74"/>
    <p:sldId id="2592" r:id="rId75"/>
    <p:sldId id="2354" r:id="rId76"/>
    <p:sldId id="2628" r:id="rId77"/>
    <p:sldId id="2294" r:id="rId78"/>
    <p:sldId id="2559" r:id="rId79"/>
    <p:sldId id="2623" r:id="rId80"/>
    <p:sldId id="2624" r:id="rId81"/>
    <p:sldId id="2625" r:id="rId82"/>
    <p:sldId id="2626" r:id="rId83"/>
    <p:sldId id="2560" r:id="rId84"/>
    <p:sldId id="2570" r:id="rId85"/>
    <p:sldId id="2571" r:id="rId86"/>
    <p:sldId id="2572" r:id="rId87"/>
    <p:sldId id="2627" r:id="rId88"/>
    <p:sldId id="2562" r:id="rId89"/>
    <p:sldId id="2561" r:id="rId90"/>
    <p:sldId id="2563" r:id="rId91"/>
    <p:sldId id="2622" r:id="rId92"/>
    <p:sldId id="2564" r:id="rId93"/>
    <p:sldId id="2466" r:id="rId94"/>
    <p:sldId id="2467" r:id="rId95"/>
    <p:sldId id="1679" r:id="rId96"/>
    <p:sldId id="2336" r:id="rId97"/>
    <p:sldId id="2328" r:id="rId98"/>
    <p:sldId id="2605" r:id="rId99"/>
    <p:sldId id="2630" r:id="rId100"/>
    <p:sldId id="2324" r:id="rId101"/>
    <p:sldId id="1375" r:id="rId102"/>
    <p:sldId id="1376" r:id="rId103"/>
    <p:sldId id="1400" r:id="rId104"/>
    <p:sldId id="2479" r:id="rId105"/>
    <p:sldId id="2616" r:id="rId106"/>
    <p:sldId id="2480" r:id="rId107"/>
    <p:sldId id="2617" r:id="rId108"/>
    <p:sldId id="619" r:id="rId109"/>
    <p:sldId id="621" r:id="rId110"/>
    <p:sldId id="1561" r:id="rId111"/>
    <p:sldId id="1555" r:id="rId112"/>
    <p:sldId id="1601" r:id="rId113"/>
    <p:sldId id="1585" r:id="rId114"/>
    <p:sldId id="1586" r:id="rId115"/>
    <p:sldId id="1587" r:id="rId116"/>
    <p:sldId id="1588" r:id="rId117"/>
    <p:sldId id="1589" r:id="rId118"/>
    <p:sldId id="1590" r:id="rId119"/>
    <p:sldId id="1771" r:id="rId120"/>
    <p:sldId id="1772" r:id="rId121"/>
    <p:sldId id="1591" r:id="rId122"/>
    <p:sldId id="1592" r:id="rId123"/>
    <p:sldId id="1593" r:id="rId124"/>
    <p:sldId id="1594" r:id="rId125"/>
    <p:sldId id="1595" r:id="rId126"/>
    <p:sldId id="1596" r:id="rId127"/>
    <p:sldId id="1597" r:id="rId128"/>
    <p:sldId id="1598" r:id="rId129"/>
    <p:sldId id="1599" r:id="rId130"/>
    <p:sldId id="1600" r:id="rId131"/>
    <p:sldId id="1628" r:id="rId132"/>
    <p:sldId id="1638" r:id="rId133"/>
    <p:sldId id="1725" r:id="rId134"/>
    <p:sldId id="1726" r:id="rId135"/>
    <p:sldId id="1947" r:id="rId136"/>
    <p:sldId id="1975" r:id="rId137"/>
    <p:sldId id="1976" r:id="rId138"/>
    <p:sldId id="1977" r:id="rId139"/>
    <p:sldId id="2039" r:id="rId140"/>
    <p:sldId id="2060" r:id="rId141"/>
    <p:sldId id="2061" r:id="rId142"/>
    <p:sldId id="2097" r:id="rId143"/>
    <p:sldId id="2103" r:id="rId144"/>
    <p:sldId id="2063" r:id="rId145"/>
    <p:sldId id="2064" r:id="rId146"/>
    <p:sldId id="2065" r:id="rId147"/>
    <p:sldId id="2066" r:id="rId148"/>
    <p:sldId id="2067" r:id="rId149"/>
    <p:sldId id="2068" r:id="rId150"/>
    <p:sldId id="2069" r:id="rId151"/>
    <p:sldId id="2146" r:id="rId152"/>
    <p:sldId id="2147" r:id="rId153"/>
    <p:sldId id="2148" r:id="rId154"/>
    <p:sldId id="2158" r:id="rId155"/>
    <p:sldId id="2159" r:id="rId156"/>
    <p:sldId id="2157" r:id="rId157"/>
    <p:sldId id="2160" r:id="rId158"/>
    <p:sldId id="2216" r:id="rId159"/>
    <p:sldId id="2217" r:id="rId160"/>
    <p:sldId id="2219" r:id="rId161"/>
    <p:sldId id="2238" r:id="rId162"/>
    <p:sldId id="2239" r:id="rId163"/>
    <p:sldId id="2240" r:id="rId164"/>
    <p:sldId id="2242" r:id="rId165"/>
    <p:sldId id="2263" r:id="rId166"/>
    <p:sldId id="2276" r:id="rId167"/>
    <p:sldId id="2277" r:id="rId168"/>
    <p:sldId id="2278" r:id="rId169"/>
    <p:sldId id="2281" r:id="rId170"/>
    <p:sldId id="2282" r:id="rId171"/>
    <p:sldId id="2283" r:id="rId172"/>
    <p:sldId id="2284" r:id="rId173"/>
    <p:sldId id="2318" r:id="rId174"/>
    <p:sldId id="2329" r:id="rId175"/>
    <p:sldId id="2356" r:id="rId176"/>
    <p:sldId id="1701" r:id="rId177"/>
    <p:sldId id="1969" r:id="rId178"/>
    <p:sldId id="2112" r:id="rId179"/>
    <p:sldId id="1965" r:id="rId180"/>
    <p:sldId id="2114" r:id="rId181"/>
    <p:sldId id="1705" r:id="rId182"/>
    <p:sldId id="1706" r:id="rId183"/>
    <p:sldId id="1707" r:id="rId184"/>
    <p:sldId id="2113" r:id="rId185"/>
    <p:sldId id="2037" r:id="rId186"/>
    <p:sldId id="2431" r:id="rId187"/>
    <p:sldId id="2429" r:id="rId188"/>
    <p:sldId id="2436" r:id="rId189"/>
    <p:sldId id="1968" r:id="rId190"/>
    <p:sldId id="2104" r:id="rId191"/>
    <p:sldId id="2317" r:id="rId192"/>
    <p:sldId id="1967" r:id="rId193"/>
    <p:sldId id="2167" r:id="rId194"/>
    <p:sldId id="2351" r:id="rId195"/>
    <p:sldId id="2333" r:id="rId196"/>
    <p:sldId id="2335" r:id="rId197"/>
    <p:sldId id="2334" r:id="rId198"/>
    <p:sldId id="2352" r:id="rId199"/>
    <p:sldId id="2218" r:id="rId200"/>
    <p:sldId id="1945" r:id="rId201"/>
    <p:sldId id="2071" r:id="rId202"/>
    <p:sldId id="2036" r:id="rId203"/>
    <p:sldId id="2323" r:id="rId204"/>
    <p:sldId id="2353" r:id="rId205"/>
    <p:sldId id="2332" r:id="rId206"/>
    <p:sldId id="2437" r:id="rId20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7E77E4-08E2-41B0-968A-0E4770E17438}" v="6" dt="2022-09-14T00:18:45.1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61" d="100"/>
          <a:sy n="161" d="100"/>
        </p:scale>
        <p:origin x="213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microsoft.com/office/2015/10/relationships/revisionInfo" Target="revisionInfo.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handoutMaster" Target="handoutMasters/handoutMaster1.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presProps" Target="pres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theme" Target="theme/theme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802.11-22/1262r9</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dcaccc053e23d026b7fc97387287297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2/11-22-1346-00-0jtc-minutes-of-hybrid-meeting-in-july-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8.bin"/><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hyperlink" Target="https://mentor.ieee.org/802.11/dcn/22/11-22-0956-03-0jtc-resolution-of-china-nb-comments.docx" TargetMode="Externa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4.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2022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13 September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 13 Sep 2022 in pm1 slot in Hawaii</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13 Sep 2022</a:t>
            </a:r>
            <a:br>
              <a:rPr lang="en-US" sz="1600" b="1" dirty="0">
                <a:latin typeface="+mj-lt"/>
              </a:rPr>
            </a:br>
            <a:r>
              <a:rPr lang="en-US" sz="1600" b="1" dirty="0">
                <a:latin typeface="+mj-lt"/>
              </a:rPr>
              <a:t>@ 1:30pm (Hawaii)</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a:ln>
                  <a:noFill/>
                </a:ln>
                <a:solidFill>
                  <a:schemeClr val="tx1"/>
                </a:solidFill>
                <a:effectLst/>
                <a:latin typeface="+mj-lt"/>
                <a:hlinkClick r:id="rId3"/>
              </a:rPr>
              <a:t>https</a:t>
            </a:r>
            <a:r>
              <a:rPr kumimoji="0" lang="en-US" sz="1600" i="0" u="none" strike="noStrike" cap="none" normalizeH="0" baseline="0" dirty="0">
                <a:ln>
                  <a:noFill/>
                </a:ln>
                <a:solidFill>
                  <a:schemeClr val="tx1"/>
                </a:solidFill>
                <a:effectLst/>
                <a:latin typeface="+mj-lt"/>
                <a:hlinkClick r:id="rId3"/>
              </a:rPr>
              <a:t>://ieeesa.webex.com/ieeesa/j.php?MTID</a:t>
            </a:r>
            <a:r>
              <a:rPr kumimoji="0" lang="en-US" sz="1600" i="0" u="none" strike="noStrike" cap="none" normalizeH="0" baseline="0">
                <a:ln>
                  <a:noFill/>
                </a:ln>
                <a:solidFill>
                  <a:schemeClr val="tx1"/>
                </a:solidFill>
                <a:effectLst/>
                <a:latin typeface="+mj-lt"/>
                <a:hlinkClick r:id="rId3"/>
              </a:rPr>
              <a:t>=mdcaccc053e23d026b7fc97387287297f</a:t>
            </a:r>
            <a:endParaRPr kumimoji="0" lang="en-US" sz="1600" i="0" u="none" strike="noStrike" cap="none" normalizeH="0" baseline="0">
              <a:ln>
                <a:noFill/>
              </a:ln>
              <a:solidFill>
                <a:schemeClr val="tx1"/>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a:ln>
                  <a:noFill/>
                </a:ln>
                <a:solidFill>
                  <a:schemeClr val="tx1"/>
                </a:solidFill>
                <a:effectLst/>
                <a:latin typeface="+mj-lt"/>
              </a:rPr>
              <a:t>Meeting </a:t>
            </a:r>
            <a:r>
              <a:rPr kumimoji="0" lang="en-US" sz="1600" i="0" u="none" strike="noStrike" cap="none" normalizeH="0" baseline="0" dirty="0">
                <a:ln>
                  <a:noFill/>
                </a:ln>
                <a:solidFill>
                  <a:schemeClr val="tx1"/>
                </a:solidFill>
                <a:effectLst/>
                <a:latin typeface="+mj-lt"/>
              </a:rPr>
              <a:t>number: 2335 825 1854</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solidFill>
                  <a:schemeClr val="tx1"/>
                </a:solidFill>
                <a:effectLst/>
                <a:latin typeface="+mj-lt"/>
              </a:rPr>
              <a:t>Meeting password: wireless (94735377 from phones and video systems)</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12432047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22850212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9312439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15941415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37995756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SC6/WG1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dirty="0"/>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36712043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23356313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SC6/WG7</a:t>
            </a:r>
          </a:p>
        </p:txBody>
      </p:sp>
      <p:sp>
        <p:nvSpPr>
          <p:cNvPr id="3" name="Content Placeholder 2"/>
          <p:cNvSpPr>
            <a:spLocks noGrp="1"/>
          </p:cNvSpPr>
          <p:nvPr>
            <p:ph sz="half" idx="1"/>
          </p:nvPr>
        </p:nvSpPr>
        <p:spPr/>
        <p:txBody>
          <a:bodyPr/>
          <a:lstStyle/>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37692351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July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Jul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233178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3176505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2852344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13 Sep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3" name="Object 2"/>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Jul 2022, as documented in </a:t>
            </a:r>
            <a:r>
              <a:rPr lang="en-AU" i="1" dirty="0">
                <a:solidFill>
                  <a:srgbClr val="FF0000"/>
                </a:solidFill>
                <a:hlinkClick r:id="rId3"/>
              </a:rPr>
              <a:t>11-22-1346-00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8392705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36632216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16893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3739555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2846302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67686202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8368451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87947344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268506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4201883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4251679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After the Jul 2022 plenary in Montreal, the IEEE 802 EC Secretary notified (N17854) the approval of</a:t>
            </a:r>
          </a:p>
          <a:p>
            <a:pPr lvl="2"/>
            <a:r>
              <a:rPr lang="en-AU" dirty="0"/>
              <a:t>I</a:t>
            </a:r>
            <a:r>
              <a:rPr lang="en-US" dirty="0"/>
              <a:t>EEE 802.3 </a:t>
            </a:r>
            <a:r>
              <a:rPr lang="en-US" i="1" dirty="0"/>
              <a:t>Greater than 50 Gb/s Bidirectional Optical Access PHYs </a:t>
            </a:r>
            <a:r>
              <a:rPr lang="en-US" dirty="0"/>
              <a:t>SG</a:t>
            </a:r>
          </a:p>
          <a:p>
            <a:pPr lvl="2"/>
            <a:r>
              <a:rPr lang="en-US" dirty="0"/>
              <a:t>IEEE 802.11 </a:t>
            </a:r>
            <a:r>
              <a:rPr lang="en-US" i="1" dirty="0"/>
              <a:t>Ultra High Reliability Study Group</a:t>
            </a:r>
            <a:r>
              <a:rPr lang="en-US" dirty="0"/>
              <a:t> (UHR) SG</a:t>
            </a:r>
            <a:endParaRPr lang="en-AU" b="0" i="1" u="none" strike="noStrike" baseline="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36761449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7708579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422320007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34058752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4006628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0292585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153001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413894898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77131772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40662244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187047836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357531377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236521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8260552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25217684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91 standards through the PSDO adoption process, </a:t>
            </a:r>
            <a:r>
              <a:rPr lang="en-AU"/>
              <a:t>with 43 </a:t>
            </a:r>
            <a:r>
              <a:rPr lang="en-AU" dirty="0"/>
              <a:t>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6709549"/>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2</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15</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91</a:t>
                      </a:r>
                    </a:p>
                  </a:txBody>
                  <a:tcPr>
                    <a:lnT w="12700" cap="flat" cmpd="sng" algn="ctr">
                      <a:solidFill>
                        <a:schemeClr val="tx1"/>
                      </a:solidFill>
                      <a:prstDash val="solid"/>
                      <a:round/>
                      <a:headEnd type="none" w="med" len="med"/>
                      <a:tailEnd type="none" w="med" len="med"/>
                    </a:lnT>
                  </a:tcPr>
                </a:tc>
                <a:tc>
                  <a:txBody>
                    <a:bodyPr/>
                    <a:lstStyle/>
                    <a:p>
                      <a:pPr algn="ctr"/>
                      <a:r>
                        <a:rPr lang="en-US" b="1" dirty="0"/>
                        <a:t>43</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8749017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6329326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27065229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14556396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420483707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5498353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83270670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311479235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1707423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52807937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351483189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73529566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401948644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38643447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20571891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04982112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322248121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146292715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272944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80038477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3"/>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390960923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399963472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92438325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355252743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011001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3730564"/>
              </p:ext>
            </p:extLst>
          </p:nvPr>
        </p:nvGraphicFramePr>
        <p:xfrm>
          <a:off x="761999" y="1712149"/>
          <a:ext cx="7696200" cy="32613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768450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7894768"/>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not required for the IEEE 802 JTC1 SC session in Sep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Sep 2022 IEEE 802 wireless interim session</a:t>
            </a:r>
          </a:p>
          <a:p>
            <a:pPr lvl="1"/>
            <a:r>
              <a:rPr lang="en-US" dirty="0"/>
              <a:t>However, a registration fee is not required in order to attend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dirty="0"/>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IEEE 802 have put a lot of effort into ensuring our standards receive the ISO/IEC stamp of approval</a:t>
            </a:r>
          </a:p>
          <a:p>
            <a:pPr lvl="2"/>
            <a:r>
              <a:rPr lang="en-AU" dirty="0"/>
              <a:t>… starting with 802.11 and 802.3</a:t>
            </a:r>
          </a:p>
          <a:p>
            <a:pPr lvl="2"/>
            <a:r>
              <a:rPr lang="en-AU" dirty="0"/>
              <a:t>.. but now including 802.1, 802.15, 802.21, 802.22</a:t>
            </a:r>
          </a:p>
          <a:p>
            <a:pPr lvl="1"/>
            <a:r>
              <a:rPr lang="en-AU" dirty="0"/>
              <a:t>This “international” stamp was certainly useful in the WAPI case because we could argue that Wi-Fi could not be excluded from China under WTO rules</a:t>
            </a:r>
          </a:p>
          <a:p>
            <a:pPr lvl="2"/>
            <a:r>
              <a:rPr lang="en-AU" dirty="0"/>
              <a:t>… although Wi-Fi was partially excluded in practice for a while</a:t>
            </a:r>
          </a:p>
          <a:p>
            <a:pPr lvl="1"/>
            <a:r>
              <a:rPr lang="en-AU" dirty="0"/>
              <a:t>It has been asserted that it is useful in other situations</a:t>
            </a:r>
          </a:p>
          <a:p>
            <a:pPr lvl="2"/>
            <a:r>
              <a:rPr lang="en-AU" dirty="0"/>
              <a:t>Apparently, some European regulations suggest a preference for “international” standards (</a:t>
            </a:r>
            <a:r>
              <a:rPr lang="en-AU" dirty="0" err="1"/>
              <a:t>ie</a:t>
            </a:r>
            <a:r>
              <a:rPr lang="en-AU" dirty="0"/>
              <a:t> not IEEE)</a:t>
            </a:r>
          </a:p>
          <a:p>
            <a:pPr lvl="2"/>
            <a:r>
              <a:rPr lang="en-AU" dirty="0"/>
              <a:t>And this might be true in other countries too</a:t>
            </a:r>
          </a:p>
          <a:p>
            <a:pPr lvl="1"/>
            <a:r>
              <a:rPr lang="en-AU" dirty="0"/>
              <a:t>Can anyone provide some explicit &amp; documented examples where the ISO/IEC stamp is better than just the IEEE stamp?</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6401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12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261944457"/>
              </p:ext>
            </p:extLst>
          </p:nvPr>
        </p:nvGraphicFramePr>
        <p:xfrm>
          <a:off x="152399" y="1828800"/>
          <a:ext cx="8839199" cy="46024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tx1"/>
                          </a:solidFill>
                        </a:rPr>
                        <a:t>16 Jan 23</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22</a:t>
                      </a:r>
                      <a:endParaRPr lang="en-AU" sz="1600" b="0" dirty="0">
                        <a:solidFill>
                          <a:srgbClr val="00B050"/>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B050"/>
                          </a:solidFill>
                          <a:latin typeface="+mn-lt"/>
                          <a:ea typeface="+mn-ea"/>
                          <a:cs typeface="+mn-cs"/>
                        </a:rPr>
                        <a:t>J</a:t>
                      </a:r>
                      <a:r>
                        <a:rPr lang="en-AU" sz="1600" b="0" kern="1200" dirty="0" err="1">
                          <a:solidFill>
                            <a:srgbClr val="00B050"/>
                          </a:solidFill>
                          <a:latin typeface="+mn-lt"/>
                          <a:ea typeface="+mn-ea"/>
                          <a:cs typeface="+mn-cs"/>
                        </a:rPr>
                        <a:t>ul</a:t>
                      </a:r>
                      <a:r>
                        <a:rPr lang="en-AU" sz="1600" b="0" kern="1200" dirty="0">
                          <a:solidFill>
                            <a:srgbClr val="00B050"/>
                          </a:solidFill>
                          <a:latin typeface="+mn-lt"/>
                          <a:ea typeface="+mn-ea"/>
                          <a:cs typeface="+mn-cs"/>
                        </a:rPr>
                        <a:t> 22</a:t>
                      </a:r>
                      <a:endParaRPr lang="en-AU" sz="1600" b="0" dirty="0">
                        <a:solidFill>
                          <a:srgbClr val="00B050"/>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305988604"/>
                  </a:ext>
                </a:extLst>
              </a:tr>
              <a:tr h="3303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4510517"/>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2421203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t>ISO/IEC/IEEE 8802-1AB:2017 closing 2 Dec 2022</a:t>
            </a:r>
            <a:endParaRPr lang="en-AU" dirty="0"/>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4127399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 was liaised for info in Sep 2021</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sz="1800" dirty="0">
                <a:effectLst/>
                <a:latin typeface="Arial" panose="020B0604020202020204" pitchFamily="34" charset="0"/>
                <a:ea typeface="Times New Roman" panose="02020603050405020304" pitchFamily="18" charset="0"/>
              </a:rPr>
              <a:t>IEEE 802.1Q-REV is going through IEEE-SA ballot resolution, with a single recirculation ballot, it will probably be ready for PSDO balloting at the end of the year</a:t>
            </a:r>
          </a:p>
          <a:p>
            <a:pPr lvl="2"/>
            <a:r>
              <a:rPr lang="en-GB" dirty="0">
                <a:latin typeface="Arial" panose="020B0604020202020204" pitchFamily="34" charset="0"/>
              </a:rPr>
              <a:t>(Jul </a:t>
            </a:r>
            <a:r>
              <a:rPr lang="en-GB" dirty="0">
                <a:latin typeface="+mj-lt"/>
              </a:rPr>
              <a:t>2022) </a:t>
            </a:r>
            <a:r>
              <a:rPr lang="en-US" dirty="0">
                <a:effectLst/>
                <a:latin typeface="+mj-lt"/>
                <a:ea typeface="Calibri" panose="020F0502020204030204" pitchFamily="34" charset="0"/>
              </a:rPr>
              <a:t>IEEE 802.1 plans to have a motion to send IEEE 802.1Q-Rev to </a:t>
            </a:r>
            <a:r>
              <a:rPr lang="en-US" dirty="0" err="1">
                <a:latin typeface="+mj-lt"/>
                <a:ea typeface="Calibri" panose="020F0502020204030204" pitchFamily="34" charset="0"/>
              </a:rPr>
              <a:t>Rev</a:t>
            </a:r>
            <a:r>
              <a:rPr lang="en-US" dirty="0" err="1">
                <a:effectLst/>
                <a:latin typeface="+mj-lt"/>
                <a:ea typeface="Calibri" panose="020F0502020204030204" pitchFamily="34" charset="0"/>
              </a:rPr>
              <a:t>Com</a:t>
            </a:r>
            <a:r>
              <a:rPr lang="en-US" dirty="0">
                <a:effectLst/>
                <a:latin typeface="+mj-lt"/>
                <a:ea typeface="Calibri" panose="020F0502020204030204" pitchFamily="34" charset="0"/>
              </a:rPr>
              <a:t> from this plenary session… and that means we are inching closer to publication.  When we have a final published version of Q-Rev, we will be able to send it to SC6 for adoption (there was a motion in November 2021).  </a:t>
            </a:r>
            <a:endParaRPr lang="en-US"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048733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342022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is waiting for start of FDIS ballot</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7/1/12 on support for submission to FDIS </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546891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FDIS ballot closes 16 Jan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2021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16 Jan 2023</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224812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FDIS ballot closes on </a:t>
            </a:r>
            <a:r>
              <a:rPr lang="en-AU" dirty="0">
                <a:solidFill>
                  <a:schemeClr val="accent2"/>
                </a:solidFill>
              </a:rPr>
              <a:t>16 Jan 2023</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2021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lvl="1"/>
            <a:r>
              <a:rPr lang="en-US" dirty="0"/>
              <a:t>Will be 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343134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is waiting for start of FDIS ballot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(N1717848)</a:t>
            </a:r>
          </a:p>
          <a:p>
            <a:pPr lvl="2"/>
            <a:r>
              <a:rPr lang="en-AU" dirty="0"/>
              <a:t>Passed 7/0/12 on need for ISO standard</a:t>
            </a:r>
          </a:p>
          <a:p>
            <a:pPr lvl="2"/>
            <a:r>
              <a:rPr lang="en-AU" dirty="0"/>
              <a:t>Passed 7/1/12 on support for submission to FDIS </a:t>
            </a:r>
            <a:endParaRPr lang="en-AU" dirty="0">
              <a:solidFill>
                <a:schemeClr val="accent2"/>
              </a:solidFill>
            </a:endParaRPr>
          </a:p>
          <a:p>
            <a:r>
              <a:rPr lang="en-AU" dirty="0"/>
              <a:t>FDIS ballot: </a:t>
            </a:r>
            <a:r>
              <a:rPr lang="en-AU" dirty="0">
                <a:solidFill>
                  <a:schemeClr val="accent2"/>
                </a:solidFill>
              </a:rPr>
              <a:t>waiting</a:t>
            </a:r>
          </a:p>
          <a:p>
            <a:pPr lvl="1"/>
            <a:r>
              <a:rPr lang="en-US" dirty="0"/>
              <a:t>Will be published as ISO/IEC/IEEE 8802-1AB:20</a:t>
            </a:r>
            <a:r>
              <a:rPr lang="en-US" dirty="0">
                <a:solidFill>
                  <a:srgbClr val="FF0000"/>
                </a:solidFill>
              </a:rPr>
              <a:t>xx</a:t>
            </a:r>
            <a:r>
              <a:rPr lang="en-US" dirty="0"/>
              <a:t>/</a:t>
            </a:r>
            <a:r>
              <a:rPr lang="en-US" dirty="0" err="1"/>
              <a:t>Amd</a:t>
            </a:r>
            <a:r>
              <a:rPr lang="en-US" dirty="0"/>
              <a:t> </a:t>
            </a:r>
            <a:r>
              <a:rPr lang="en-US" dirty="0">
                <a:solidFill>
                  <a:srgbClr val="FF0000"/>
                </a:solidFill>
              </a:rPr>
              <a:t>x</a:t>
            </a:r>
            <a:r>
              <a:rPr lang="en-US" dirty="0"/>
              <a:t>:2023</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390806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Timing &amp; Synchronization for Time-Sensitive Applications: Technical &amp; Editorial Corrections</a:t>
            </a:r>
            <a:br>
              <a:rPr lang="en-AU" sz="1600" dirty="0"/>
            </a:br>
            <a:r>
              <a:rPr lang="en-AU" dirty="0"/>
              <a:t>IEEE 802.1AS-2020/Cor 1 90-day FDIS ballot passed with response required</a:t>
            </a:r>
          </a:p>
        </p:txBody>
      </p:sp>
      <p:sp>
        <p:nvSpPr>
          <p:cNvPr id="10" name="Content Placeholder 9"/>
          <p:cNvSpPr>
            <a:spLocks noGrp="1"/>
          </p:cNvSpPr>
          <p:nvPr>
            <p:ph idx="1"/>
          </p:nvPr>
        </p:nvSpPr>
        <p:spPr>
          <a:xfrm>
            <a:off x="685800" y="2209800"/>
            <a:ext cx="7772400" cy="38862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rgbClr val="00B050"/>
                </a:solidFill>
              </a:rPr>
              <a:t>passed</a:t>
            </a:r>
            <a:r>
              <a:rPr lang="en-AU" dirty="0"/>
              <a:t> </a:t>
            </a:r>
            <a:r>
              <a:rPr lang="en-AU" dirty="0">
                <a:solidFill>
                  <a:schemeClr val="accent2"/>
                </a:solidFill>
              </a:rPr>
              <a:t>with response required</a:t>
            </a:r>
          </a:p>
          <a:p>
            <a:pPr lvl="1"/>
            <a:r>
              <a:rPr lang="en-AU" dirty="0"/>
              <a:t>802.1AS-2020/Cor 1 FDIS ballot passed on 23 Aug 2022 (N17841)</a:t>
            </a:r>
          </a:p>
          <a:p>
            <a:pPr lvl="2"/>
            <a:r>
              <a:rPr lang="en-US" i="0" dirty="0">
                <a:solidFill>
                  <a:srgbClr val="000000"/>
                </a:solidFill>
                <a:effectLst/>
                <a:latin typeface="Arial" panose="020B0604020202020204" pitchFamily="34" charset="0"/>
              </a:rPr>
              <a:t>“Do you approve the draft for publication?”: passed 8/0/11</a:t>
            </a:r>
          </a:p>
          <a:p>
            <a:pPr lvl="1"/>
            <a:r>
              <a:rPr lang="en-US" dirty="0">
                <a:solidFill>
                  <a:srgbClr val="000000"/>
                </a:solidFill>
                <a:latin typeface="Arial" panose="020B0604020202020204" pitchFamily="34" charset="0"/>
              </a:rPr>
              <a:t>One comment from China NB with the usual security complaint</a:t>
            </a:r>
          </a:p>
          <a:p>
            <a:pPr lvl="2"/>
            <a:r>
              <a:rPr lang="en-US" dirty="0">
                <a:solidFill>
                  <a:srgbClr val="000000"/>
                </a:solidFill>
                <a:latin typeface="Arial" panose="020B0604020202020204" pitchFamily="34" charset="0"/>
              </a:rPr>
              <a:t>It may not need a substantive response given the China NB voted “yes” (although, weirdly, the comment suggests a “no” vote)</a:t>
            </a:r>
          </a:p>
          <a:p>
            <a:pPr lvl="2"/>
            <a:r>
              <a:rPr lang="en-US" dirty="0">
                <a:solidFill>
                  <a:srgbClr val="FF0000"/>
                </a:solidFill>
                <a:latin typeface="Arial" panose="020B0604020202020204" pitchFamily="34" charset="0"/>
              </a:rPr>
              <a:t>We should respond – Karen will arrange response for Nov</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28905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China NB provided a comment on the IEEE 802.1AS-2020/Cor 1 90-day FDIS ballot</a:t>
            </a:r>
          </a:p>
        </p:txBody>
      </p:sp>
      <p:sp>
        <p:nvSpPr>
          <p:cNvPr id="10" name="Content Placeholder 9"/>
          <p:cNvSpPr>
            <a:spLocks noGrp="1"/>
          </p:cNvSpPr>
          <p:nvPr>
            <p:ph idx="1"/>
          </p:nvPr>
        </p:nvSpPr>
        <p:spPr>
          <a:xfrm>
            <a:off x="685800" y="1524000"/>
            <a:ext cx="7772400" cy="4114800"/>
          </a:xfrm>
        </p:spPr>
        <p:txBody>
          <a:bodyPr/>
          <a:lstStyle/>
          <a:p>
            <a:r>
              <a:rPr lang="en-AU" dirty="0"/>
              <a:t>China NB comment</a:t>
            </a:r>
            <a:endParaRPr lang="en-AU" dirty="0">
              <a:solidFill>
                <a:srgbClr val="00B050"/>
              </a:solidFill>
            </a:endParaRPr>
          </a:p>
          <a:p>
            <a:pPr lvl="1"/>
            <a:r>
              <a:rPr lang="en-US" i="1" dirty="0"/>
              <a:t>IEEE 802.1AS-2020/Cor 1-2021 is a corrigendum to IEEE Std 802.1AS-2020.</a:t>
            </a:r>
          </a:p>
          <a:p>
            <a:pPr lvl="1"/>
            <a:r>
              <a:rPr lang="en-US" i="1" dirty="0"/>
              <a:t>China voted against IEEE 802.1AS-2020 FDIS ballot with comments for it reference to IEEE 802.11 and IEEE 802.1AS (see 6N17268 and 6N17611), but the comments was not properly addressed. </a:t>
            </a:r>
          </a:p>
          <a:p>
            <a:pPr lvl="1"/>
            <a:r>
              <a:rPr lang="en-US" i="1" dirty="0"/>
              <a:t>Up to now, there is no reasonable and appropriate disposition on the security problems in the base standard IEEE 802.1AS-2020 and this corrigendum neither gives solution to the security issues in IEEE 802.1AS-2020. IEEE 802.11 and IEEE 802.1AS are still the normative reference in IEEE 802.1AS-2020 and is used in Clause 11.1.4.</a:t>
            </a:r>
          </a:p>
          <a:p>
            <a:pPr lvl="1"/>
            <a:r>
              <a:rPr lang="en-US" i="1" dirty="0"/>
              <a:t>China cannot support the corrigendum to IEEE 802.1AS publish as an international standard</a:t>
            </a:r>
            <a:endParaRPr lang="en-AU" i="1" dirty="0"/>
          </a:p>
          <a:p>
            <a:r>
              <a:rPr lang="en-AU" dirty="0"/>
              <a:t>China NB proposed change</a:t>
            </a:r>
          </a:p>
          <a:p>
            <a:pPr lvl="1"/>
            <a:r>
              <a:rPr lang="en-US" i="1" dirty="0"/>
              <a:t>Please revise the referenced security mechanisms.</a:t>
            </a:r>
            <a:endParaRPr lang="en-AU" i="1"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39247130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2021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3759266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waiting</a:t>
            </a:r>
          </a:p>
          <a:p>
            <a:pPr lvl="1"/>
            <a:r>
              <a:rPr lang="en-AU" dirty="0">
                <a:solidFill>
                  <a:srgbClr val="FF0000"/>
                </a:solidFill>
              </a:rPr>
              <a:t>Should start soon – waiting on committee manager</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593603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802.1AEdk D2.1 was liaised for information in Sep 2022 (N?????)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195263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will be liaised for information soon</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(Jul 2022) Planning to liaise for information at SA Ballot stage -</a:t>
            </a:r>
            <a:r>
              <a:rPr lang="en-AU" dirty="0">
                <a:solidFill>
                  <a:srgbClr val="FF0000"/>
                </a:solidFill>
              </a:rPr>
              <a:t>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738417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will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(Jul 2022) Planning to liaised for information at SA Ballot stage - </a:t>
            </a:r>
            <a:r>
              <a:rPr lang="en-AU" dirty="0">
                <a:solidFill>
                  <a:srgbClr val="FF0000"/>
                </a:solidFill>
              </a:rPr>
              <a:t>soonish</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471756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9274260"/>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49</a:t>
            </a:fld>
            <a:endParaRPr lang="en-US"/>
          </a:p>
        </p:txBody>
      </p:sp>
    </p:spTree>
    <p:extLst>
      <p:ext uri="{BB962C8B-B14F-4D97-AF65-F5344CB8AC3E}">
        <p14:creationId xmlns:p14="http://schemas.microsoft.com/office/powerpoint/2010/main" val="58850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795304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507657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has been published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2592050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FDIS ballot </a:t>
            </a:r>
            <a:r>
              <a:rPr lang="en-AU" dirty="0">
                <a:solidFill>
                  <a:schemeClr val="accent2"/>
                </a:solidFill>
              </a:rPr>
              <a:t>passed on 1 </a:t>
            </a:r>
            <a:r>
              <a:rPr lang="en-AU" dirty="0"/>
              <a:t>Sep 2022 </a:t>
            </a:r>
            <a:r>
              <a:rPr lang="en-AU" dirty="0">
                <a:solidFill>
                  <a:schemeClr val="accent2"/>
                </a:solidFill>
              </a:rPr>
              <a:t>but a response is required</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a:t>
            </a:r>
            <a:r>
              <a:rPr lang="en-AU" dirty="0">
                <a:solidFill>
                  <a:schemeClr val="accent2"/>
                </a:solidFill>
              </a:rPr>
              <a:t> &amp; response required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t>Response will be sent after Nov 2022 plenary</a:t>
            </a:r>
          </a:p>
          <a:p>
            <a:pPr lvl="1"/>
            <a:r>
              <a:rPr lang="en-US" dirty="0"/>
              <a:t>Will be 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2548732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A832C5C-10FA-DF1A-4ED9-B5AA71E3D57B}"/>
              </a:ext>
            </a:extLst>
          </p:cNvPr>
          <p:cNvSpPr>
            <a:spLocks noGrp="1"/>
          </p:cNvSpPr>
          <p:nvPr>
            <p:ph type="title"/>
          </p:nvPr>
        </p:nvSpPr>
        <p:spPr/>
        <p:txBody>
          <a:bodyPr/>
          <a:lstStyle/>
          <a:p>
            <a:r>
              <a:rPr lang="en-AU" dirty="0"/>
              <a:t>China NB submitted the usual comment on IEEE 802.3cv asking that 802.3 specify security</a:t>
            </a:r>
          </a:p>
        </p:txBody>
      </p:sp>
      <p:sp>
        <p:nvSpPr>
          <p:cNvPr id="3" name="Content Placeholder 2">
            <a:extLst>
              <a:ext uri="{FF2B5EF4-FFF2-40B4-BE49-F238E27FC236}">
                <a16:creationId xmlns:a16="http://schemas.microsoft.com/office/drawing/2014/main" id="{B9D92A31-2AE9-7699-1E4B-438A2F994B86}"/>
              </a:ext>
            </a:extLst>
          </p:cNvPr>
          <p:cNvSpPr>
            <a:spLocks noGrp="1"/>
          </p:cNvSpPr>
          <p:nvPr>
            <p:ph idx="1"/>
          </p:nvPr>
        </p:nvSpPr>
        <p:spPr/>
        <p:txBody>
          <a:bodyPr/>
          <a:lstStyle/>
          <a:p>
            <a:r>
              <a:rPr lang="en-AU" sz="1400" dirty="0"/>
              <a:t>CN1 comment</a:t>
            </a:r>
          </a:p>
          <a:p>
            <a:pPr lvl="1"/>
            <a:r>
              <a:rPr lang="en-GB" sz="1400" i="1" dirty="0"/>
              <a:t>IEEE 802.3cv-2021 is the amendment of IEEE 802.3-2018 as amended by IEEE 802.3cb-2018, 802.3bt-2018, 802.3cd-2018, 802.3cn-2019, 802.3cg-2019, 802.3cq-2020, </a:t>
            </a:r>
            <a:r>
              <a:rPr lang="en-US" sz="1400" i="1" dirty="0"/>
              <a:t>802.3cm-2020</a:t>
            </a:r>
            <a:r>
              <a:rPr lang="en-GB" sz="1400" i="1" dirty="0"/>
              <a:t>, 802.3ch-2020, 802.3ca-2020,802.3cr-2021 and 802.3cu -2021</a:t>
            </a:r>
            <a:r>
              <a:rPr lang="en-US" sz="1400" i="1" dirty="0"/>
              <a:t>.</a:t>
            </a:r>
            <a:endParaRPr lang="en-AU" sz="1400" i="1" dirty="0"/>
          </a:p>
          <a:p>
            <a:pPr lvl="1"/>
            <a:r>
              <a:rPr lang="en-GB" sz="1400" i="1" dirty="0"/>
              <a:t>Neither IEEE 802.3-2018 nor its amendments specify security mechanism of Ethernet, and also the proposal does not reference any security mechanisms. China has submitted this comment for many times during development of IEEE 802.3.</a:t>
            </a:r>
            <a:endParaRPr lang="en-AU" sz="1400" i="1" dirty="0"/>
          </a:p>
          <a:p>
            <a:pPr lvl="1"/>
            <a:r>
              <a:rPr lang="en-GB" sz="1400" i="1" dirty="0"/>
              <a:t>Regarding this comment, IEEE 802.3 WG has been alleging that IEEE 802.3 is security agnostic and people can use any security mechanism. In fact, network standards rely severely on security mechanisms. The security of Ethernet is an important part of cyber space security. The lack of security mechanisms will introduce various security threats to Ethernet, such as forgery devices, communications from eavesdropping and tampering. In addition, due to the lack of necessary guidance, the implementer selecting any security mechanism brings risks like potential compatibility problems. Apart from this, the selected security mechanisms themselves may also have problems, which lead to security risks in systems that complying with the standard. Therefore, it is disastrous to apply any security mechanism to the Ethernet for this approach might weaken Ethernet security and endanger other networks. </a:t>
            </a:r>
            <a:endParaRPr lang="en-AU" sz="1400" i="1" dirty="0"/>
          </a:p>
          <a:p>
            <a:pPr lvl="1"/>
            <a:r>
              <a:rPr lang="en-AU" sz="1400" dirty="0"/>
              <a:t>…</a:t>
            </a:r>
          </a:p>
        </p:txBody>
      </p:sp>
      <p:sp>
        <p:nvSpPr>
          <p:cNvPr id="4" name="Footer Placeholder 3">
            <a:extLst>
              <a:ext uri="{FF2B5EF4-FFF2-40B4-BE49-F238E27FC236}">
                <a16:creationId xmlns:a16="http://schemas.microsoft.com/office/drawing/2014/main" id="{BBDE8130-3207-2A2E-7DD7-496C14AAD48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7BEEB7-05D1-49F9-AB55-B17CB591E494}"/>
              </a:ext>
            </a:extLst>
          </p:cNvPr>
          <p:cNvSpPr>
            <a:spLocks noGrp="1"/>
          </p:cNvSpPr>
          <p:nvPr>
            <p:ph type="sldNum" sz="quarter" idx="11"/>
          </p:nvPr>
        </p:nvSpPr>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7378515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A832C5C-10FA-DF1A-4ED9-B5AA71E3D57B}"/>
              </a:ext>
            </a:extLst>
          </p:cNvPr>
          <p:cNvSpPr>
            <a:spLocks noGrp="1"/>
          </p:cNvSpPr>
          <p:nvPr>
            <p:ph type="title"/>
          </p:nvPr>
        </p:nvSpPr>
        <p:spPr/>
        <p:txBody>
          <a:bodyPr/>
          <a:lstStyle/>
          <a:p>
            <a:r>
              <a:rPr lang="en-AU" dirty="0"/>
              <a:t>China NB submitted the usual comment on IEEE 802.3cv asking that 802.3 specify security</a:t>
            </a:r>
          </a:p>
        </p:txBody>
      </p:sp>
      <p:sp>
        <p:nvSpPr>
          <p:cNvPr id="3" name="Content Placeholder 2">
            <a:extLst>
              <a:ext uri="{FF2B5EF4-FFF2-40B4-BE49-F238E27FC236}">
                <a16:creationId xmlns:a16="http://schemas.microsoft.com/office/drawing/2014/main" id="{B9D92A31-2AE9-7699-1E4B-438A2F994B86}"/>
              </a:ext>
            </a:extLst>
          </p:cNvPr>
          <p:cNvSpPr>
            <a:spLocks noGrp="1"/>
          </p:cNvSpPr>
          <p:nvPr>
            <p:ph idx="1"/>
          </p:nvPr>
        </p:nvSpPr>
        <p:spPr/>
        <p:txBody>
          <a:bodyPr/>
          <a:lstStyle/>
          <a:p>
            <a:r>
              <a:rPr lang="en-AU" sz="1400" dirty="0"/>
              <a:t>CN1 comment</a:t>
            </a:r>
          </a:p>
          <a:p>
            <a:pPr lvl="1"/>
            <a:r>
              <a:rPr lang="en-GB" sz="1400" dirty="0"/>
              <a:t>…</a:t>
            </a:r>
          </a:p>
          <a:p>
            <a:pPr lvl="1"/>
            <a:r>
              <a:rPr lang="en-GB" sz="1400" i="1" dirty="0"/>
              <a:t>At the engineering implementation level, amendments of IEEE 802.3 must be implemented at the basis of IEEE 802.3 architecture (because the technology involved in the amendment cannot be implemented separately). This objectively strengthens the implementation and promotion of standards with technical defects (no security mechanism defined resulting in huge security risks). Furthermore, the application and deployment of products conforming to the base standards will further aggravate the security risks of the network.</a:t>
            </a:r>
            <a:endParaRPr lang="en-AU" sz="1400" i="1" dirty="0"/>
          </a:p>
          <a:p>
            <a:pPr lvl="1"/>
            <a:r>
              <a:rPr lang="en-GB" sz="1400" i="1" dirty="0"/>
              <a:t>China has submitted the same comments with 60-day ballot, but the comments were not properly addressed.</a:t>
            </a:r>
            <a:endParaRPr lang="en-AU" sz="1400" i="1" dirty="0"/>
          </a:p>
          <a:p>
            <a:r>
              <a:rPr lang="en-AU" sz="1400" dirty="0"/>
              <a:t>CN1 proposed change</a:t>
            </a:r>
          </a:p>
          <a:p>
            <a:pPr lvl="1"/>
            <a:r>
              <a:rPr lang="en-US" sz="1400" i="1" dirty="0"/>
              <a:t>It is strongly suggested that IEEE 802.3 and its amendments specifying security mechanisms</a:t>
            </a:r>
            <a:endParaRPr lang="en-AU" sz="1400" i="1" dirty="0"/>
          </a:p>
          <a:p>
            <a:endParaRPr lang="en-AU" sz="1400" dirty="0"/>
          </a:p>
        </p:txBody>
      </p:sp>
      <p:sp>
        <p:nvSpPr>
          <p:cNvPr id="4" name="Footer Placeholder 3">
            <a:extLst>
              <a:ext uri="{FF2B5EF4-FFF2-40B4-BE49-F238E27FC236}">
                <a16:creationId xmlns:a16="http://schemas.microsoft.com/office/drawing/2014/main" id="{BBDE8130-3207-2A2E-7DD7-496C14AAD48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7BEEB7-05D1-49F9-AB55-B17CB591E494}"/>
              </a:ext>
            </a:extLst>
          </p:cNvPr>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14187408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FDIS ballot </a:t>
            </a:r>
            <a:r>
              <a:rPr lang="en-AU" dirty="0">
                <a:solidFill>
                  <a:schemeClr val="accent2"/>
                </a:solidFill>
              </a:rPr>
              <a:t>passed on 2 </a:t>
            </a:r>
            <a:r>
              <a:rPr lang="en-AU" dirty="0"/>
              <a:t>Sep 2022 </a:t>
            </a:r>
            <a:r>
              <a:rPr lang="en-AU" dirty="0">
                <a:solidFill>
                  <a:schemeClr val="accent2"/>
                </a:solidFill>
              </a:rPr>
              <a:t>but a response is required</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a:t>
            </a:r>
            <a:r>
              <a:rPr lang="en-AU" dirty="0">
                <a:solidFill>
                  <a:schemeClr val="accent2"/>
                </a:solidFill>
              </a:rPr>
              <a:t> &amp; response required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t>Response will be sent after Nov 2022 plenary</a:t>
            </a:r>
          </a:p>
          <a:p>
            <a:pPr lvl="1"/>
            <a:r>
              <a:rPr lang="en-US" dirty="0"/>
              <a:t>Will be 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199883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FDIS ballot </a:t>
            </a:r>
            <a:r>
              <a:rPr lang="en-AU" dirty="0">
                <a:solidFill>
                  <a:schemeClr val="accent2"/>
                </a:solidFill>
              </a:rPr>
              <a:t>passed on 2 </a:t>
            </a:r>
            <a:r>
              <a:rPr lang="en-AU" dirty="0"/>
              <a:t>Sep 2022 </a:t>
            </a:r>
            <a:r>
              <a:rPr lang="en-AU" dirty="0">
                <a:solidFill>
                  <a:schemeClr val="accent2"/>
                </a:solidFill>
              </a:rPr>
              <a:t>but a response is required</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a:t>
            </a:r>
            <a:r>
              <a:rPr lang="en-AU" dirty="0">
                <a:solidFill>
                  <a:schemeClr val="accent2"/>
                </a:solidFill>
              </a:rPr>
              <a:t> &amp; response required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t>Response will be sent after Nov 2022 plenary</a:t>
            </a:r>
            <a:endParaRPr lang="en-AU" dirty="0">
              <a:solidFill>
                <a:schemeClr val="accent2"/>
              </a:solidFill>
            </a:endParaRPr>
          </a:p>
          <a:p>
            <a:pPr lvl="1"/>
            <a:r>
              <a:rPr lang="en-US" dirty="0"/>
              <a:t>Will be 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5340854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may be liaised for information in Sep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(Mar 2022) </a:t>
            </a:r>
            <a:r>
              <a:rPr lang="en-AU" dirty="0"/>
              <a:t>The 2022 IEEE 802.3 rollup could obviate the need to ballot some of those amendments, as it incorporates (and revises) them. </a:t>
            </a:r>
          </a:p>
          <a:p>
            <a:pPr lvl="2"/>
            <a:r>
              <a:rPr lang="en-AU" dirty="0"/>
              <a:t>IEEE SA Staff suggests waiting to submit the 2022 rollup for balloting until IEEE 802.3cp and the other two amendments are three months into their FDIS ballots. </a:t>
            </a:r>
          </a:p>
          <a:p>
            <a:pPr lvl="2"/>
            <a:r>
              <a:rPr lang="en-AU" dirty="0"/>
              <a:t>The rollup can be submitted for information prior to that</a:t>
            </a:r>
          </a:p>
          <a:p>
            <a:pPr lvl="1"/>
            <a:r>
              <a:rPr lang="en-AU" dirty="0">
                <a:latin typeface="+mj-lt"/>
              </a:rPr>
              <a:t>(Jul 2022) </a:t>
            </a:r>
            <a:r>
              <a:rPr lang="en-AU" sz="1800" dirty="0">
                <a:effectLst/>
                <a:latin typeface="+mj-lt"/>
                <a:ea typeface="Calibri" panose="020F0502020204030204" pitchFamily="34" charset="0"/>
              </a:rPr>
              <a:t>IEEE 802.3 leadership plan to seek WG approval to send IEEE Std 802.3-2022, and appropriate amendments, for liaising for information at the IEEE 802.3 WG September interim meeting series; and EC approval at the subsequent EC teleconference meeting (4 Oct?)</a:t>
            </a:r>
          </a:p>
          <a:p>
            <a:pPr lvl="1"/>
            <a:r>
              <a:rPr lang="en-AU" dirty="0">
                <a:latin typeface="+mj-lt"/>
                <a:ea typeface="Calibri" panose="020F0502020204030204" pitchFamily="34" charset="0"/>
              </a:rPr>
              <a:t>(Sept 2022) see next page</a:t>
            </a:r>
            <a:endParaRPr lang="en-AU" sz="1800"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80872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dirty="0"/>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dirty="0"/>
              <a:t>Published</a:t>
            </a:r>
          </a:p>
          <a:p>
            <a:pPr lvl="1"/>
            <a:r>
              <a:rPr lang="en-AU" dirty="0"/>
              <a:t>IEEE Std 802.3-2022</a:t>
            </a:r>
          </a:p>
          <a:p>
            <a:pPr lvl="1"/>
            <a:r>
              <a:rPr lang="en-AU" dirty="0"/>
              <a:t>IEEE Std 802.3dd-2022</a:t>
            </a:r>
          </a:p>
          <a:p>
            <a:r>
              <a:rPr lang="en-AU" dirty="0"/>
              <a:t>On </a:t>
            </a:r>
            <a:r>
              <a:rPr lang="en-AU" dirty="0" err="1"/>
              <a:t>RevCom</a:t>
            </a:r>
            <a:r>
              <a:rPr lang="en-AU" dirty="0"/>
              <a:t> agenda</a:t>
            </a:r>
          </a:p>
          <a:p>
            <a:pPr lvl="1"/>
            <a:r>
              <a:rPr lang="en-AU" dirty="0"/>
              <a:t>IEEE P802.3cs</a:t>
            </a:r>
          </a:p>
          <a:p>
            <a:pPr lvl="1"/>
            <a:r>
              <a:rPr lang="en-AU" dirty="0"/>
              <a:t>IEEE P802.3db</a:t>
            </a:r>
          </a:p>
          <a:p>
            <a:pPr lvl="1"/>
            <a:r>
              <a:rPr lang="en-AU" dirty="0"/>
              <a:t>IEEE P802.3ck</a:t>
            </a:r>
          </a:p>
          <a:p>
            <a:pPr lvl="1"/>
            <a:r>
              <a:rPr lang="en-AU" dirty="0"/>
              <a:t>IEEE P802.3de</a:t>
            </a:r>
          </a:p>
          <a:p>
            <a:r>
              <a:rPr lang="en-AU" dirty="0"/>
              <a:t>In SA ballot</a:t>
            </a:r>
          </a:p>
          <a:p>
            <a:pPr lvl="1"/>
            <a:r>
              <a:rPr lang="en-AU" dirty="0"/>
              <a:t>IEEE P802.3cx</a:t>
            </a:r>
          </a:p>
          <a:p>
            <a:pPr lvl="1"/>
            <a:r>
              <a:rPr lang="en-AU" dirty="0"/>
              <a:t>IEEE P802.3cz</a:t>
            </a:r>
          </a:p>
          <a:p>
            <a:endParaRPr lang="en-AU" dirty="0"/>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59</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dirty="0">
                <a:effectLst/>
                <a:latin typeface="Calibri" panose="020F0502020204030204" pitchFamily="34" charset="0"/>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dirty="0">
              <a:ln>
                <a:noFill/>
              </a:ln>
              <a:solidFill>
                <a:schemeClr val="tx1"/>
              </a:solidFill>
              <a:effectLst/>
              <a:latin typeface="Times New Roman" pitchFamily="18" charset="0"/>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Calibri" panose="020F0502020204030204" pitchFamily="34" charset="0"/>
                <a:ea typeface="Calibri" panose="020F0502020204030204" pitchFamily="34" charset="0"/>
              </a:rPr>
              <a:t>Seek approval to send the first </a:t>
            </a:r>
            <a:r>
              <a:rPr lang="en-US" sz="1400" dirty="0">
                <a:solidFill>
                  <a:srgbClr val="FF0000"/>
                </a:solidFill>
                <a:effectLst/>
                <a:latin typeface="Calibri" panose="020F0502020204030204" pitchFamily="34" charset="0"/>
                <a:ea typeface="Calibri" panose="020F0502020204030204" pitchFamily="34" charset="0"/>
              </a:rPr>
              <a:t>4 (tbc)</a:t>
            </a:r>
            <a:r>
              <a:rPr lang="en-US" sz="1400" dirty="0">
                <a:effectLst/>
                <a:latin typeface="Calibri" panose="020F0502020204030204" pitchFamily="34" charset="0"/>
                <a:ea typeface="Calibri" panose="020F0502020204030204" pitchFamily="34" charset="0"/>
              </a:rPr>
              <a:t> amendment standards/drafts for preview at the November plenary meeting</a:t>
            </a:r>
            <a:endParaRPr kumimoji="0" lang="en-AU" sz="1050" b="0" i="0" u="none" strike="noStrike" cap="none" normalizeH="0" baseline="0" dirty="0">
              <a:ln>
                <a:noFill/>
              </a:ln>
              <a:solidFill>
                <a:schemeClr val="tx1"/>
              </a:solidFill>
              <a:effectLst/>
              <a:latin typeface="Times New Roman" pitchFamily="18" charset="0"/>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Calibri" panose="020F0502020204030204" pitchFamily="34" charset="0"/>
                <a:ea typeface="Calibri" panose="020F0502020204030204" pitchFamily="34" charset="0"/>
              </a:rPr>
              <a:t>Seek approval to send the next </a:t>
            </a:r>
            <a:r>
              <a:rPr lang="en-US" sz="1400" dirty="0">
                <a:solidFill>
                  <a:srgbClr val="FF0000"/>
                </a:solidFill>
                <a:effectLst/>
                <a:latin typeface="Calibri" panose="020F0502020204030204" pitchFamily="34" charset="0"/>
                <a:ea typeface="Calibri" panose="020F0502020204030204" pitchFamily="34" charset="0"/>
              </a:rPr>
              <a:t>3 to 4 </a:t>
            </a:r>
            <a:r>
              <a:rPr lang="en-US" sz="1400" dirty="0">
                <a:effectLst/>
                <a:latin typeface="Calibri" panose="020F0502020204030204" pitchFamily="34" charset="0"/>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23520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96950904"/>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.11-2020</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Jul 22</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34169559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2038302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4850500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related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37248383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The IEEE SA President’s letter has now been made available to IEEE 802</a:t>
            </a:r>
          </a:p>
          <a:p>
            <a:pPr lvl="2"/>
            <a:r>
              <a:rPr lang="en-AU" dirty="0"/>
              <a:t>See </a:t>
            </a:r>
            <a:r>
              <a:rPr lang="en-AU" dirty="0">
                <a:hlinkClick r:id="rId2"/>
              </a:rPr>
              <a:t>ec-22-0047-00</a:t>
            </a:r>
            <a:endParaRPr lang="en-AU" dirty="0"/>
          </a:p>
          <a:p>
            <a:pPr lvl="1"/>
            <a:r>
              <a:rPr lang="en-AU" dirty="0"/>
              <a:t>It is understood that discussions are continuing between IEEE SA &amp; ISO</a:t>
            </a:r>
          </a:p>
          <a:p>
            <a:r>
              <a:rPr lang="en-AU" dirty="0"/>
              <a:t>Latest news (July 2022)</a:t>
            </a:r>
          </a:p>
          <a:p>
            <a:pPr lvl="1"/>
            <a:r>
              <a:rPr lang="en-AU" dirty="0">
                <a:effectLst/>
                <a:latin typeface="+mj-lt"/>
                <a:ea typeface="Calibri" panose="020F0502020204030204" pitchFamily="34" charset="0"/>
              </a:rPr>
              <a:t>From IEEE SA staff</a:t>
            </a:r>
          </a:p>
          <a:p>
            <a:pPr lvl="2"/>
            <a:r>
              <a:rPr lang="en-AU" i="1" dirty="0">
                <a:effectLst/>
                <a:latin typeface="+mj-lt"/>
                <a:ea typeface="Calibri" panose="020F0502020204030204" pitchFamily="34" charset="0"/>
              </a:rPr>
              <a:t>IEEE SA is in ongoing dialogue with ISO; additional information may be available after the September ISO Council meeting.  Meanwhile the current process continues on a case-by-case basis.  We will provide an update when new information becomes available</a:t>
            </a:r>
          </a:p>
          <a:p>
            <a:r>
              <a:rPr lang="en-AU" dirty="0"/>
              <a:t>Latest news (Sep 2022)</a:t>
            </a:r>
          </a:p>
          <a:p>
            <a:pPr lvl="1"/>
            <a:r>
              <a:rPr lang="en-AU" dirty="0"/>
              <a:t>No news … but the issue is not on the ISO Council agenda</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65</a:t>
            </a:fld>
            <a:endParaRPr lang="en-US"/>
          </a:p>
        </p:txBody>
      </p:sp>
    </p:spTree>
    <p:extLst>
      <p:ext uri="{BB962C8B-B14F-4D97-AF65-F5344CB8AC3E}">
        <p14:creationId xmlns:p14="http://schemas.microsoft.com/office/powerpoint/2010/main" val="42078063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447526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2640005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probably run into the same IPR related issue as 802.11ay (and 802.11ax) because there are explicit negative </a:t>
            </a:r>
            <a:r>
              <a:rPr lang="en-AU" dirty="0" err="1"/>
              <a:t>LoAs</a:t>
            </a:r>
            <a:r>
              <a:rPr lang="en-AU" dirty="0"/>
              <a:t> associated with 802.11ba – and so it will not be progressed (submitted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1942449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Passed initial ballot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25978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D3.0 -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145062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802.11bd D4.0 was liaised in June 2022 (N17743)</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21122610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(Jun 2022) No approved draft yet – may send after initial WG LB approval (first ballot with versions of all features) – it closes 4 Jul 2022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10734299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solidFill>
                  <a:schemeClr val="accent6"/>
                </a:solidFill>
              </a:rPr>
              <a:t>IEEE 802.11-2020 FDIS passed, a response liaised </a:t>
            </a:r>
            <a:r>
              <a:rPr lang="en-AU" dirty="0">
                <a:solidFill>
                  <a:srgbClr val="FA661C"/>
                </a:solidFill>
              </a:rPr>
              <a:t>(except for non tech comments) </a:t>
            </a:r>
            <a:r>
              <a:rPr lang="en-AU" dirty="0">
                <a:solidFill>
                  <a:schemeClr val="accent6"/>
                </a:solidFill>
              </a:rPr>
              <a:t>&amp;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a:t>
            </a:r>
            <a:r>
              <a:rPr lang="en-AU" dirty="0">
                <a:solidFill>
                  <a:srgbClr val="FA661C"/>
                </a:solidFill>
              </a:rPr>
              <a:t>(</a:t>
            </a:r>
            <a:r>
              <a:rPr lang="en-AU" dirty="0" err="1">
                <a:solidFill>
                  <a:srgbClr val="FA661C"/>
                </a:solidFill>
              </a:rPr>
              <a:t>exc</a:t>
            </a:r>
            <a:r>
              <a:rPr lang="en-AU" dirty="0">
                <a:solidFill>
                  <a:srgbClr val="FA661C"/>
                </a:solidFill>
              </a:rPr>
              <a:t> non-tech comments) </a:t>
            </a:r>
            <a:r>
              <a:rPr lang="en-AU" dirty="0">
                <a:solidFill>
                  <a:srgbClr val="00B050"/>
                </a:solidFill>
              </a:rPr>
              <a:t>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have been </a:t>
            </a:r>
            <a:r>
              <a:rPr lang="en-AU" dirty="0">
                <a:latin typeface="+mj-lt"/>
              </a:rPr>
              <a:t>liaised (see </a:t>
            </a:r>
            <a:r>
              <a:rPr lang="en-AU" u="sng" dirty="0">
                <a:solidFill>
                  <a:srgbClr val="0000FF"/>
                </a:solidFill>
                <a:effectLst/>
                <a:latin typeface="+mj-lt"/>
                <a:ea typeface="Calibri" panose="020F0502020204030204" pitchFamily="34" charset="0"/>
                <a:hlinkClick r:id="rId2"/>
              </a:rPr>
              <a:t>11-22-0956-03</a:t>
            </a:r>
            <a:r>
              <a:rPr lang="en-AU" dirty="0">
                <a:latin typeface="+mj-lt"/>
              </a:rPr>
              <a:t>, N17853)</a:t>
            </a:r>
          </a:p>
          <a:p>
            <a:pPr lvl="2"/>
            <a:r>
              <a:rPr lang="en-AU" dirty="0">
                <a:solidFill>
                  <a:srgbClr val="FA661C"/>
                </a:solidFill>
              </a:rPr>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graphicFrame>
        <p:nvGraphicFramePr>
          <p:cNvPr id="2" name="Object 1">
            <a:extLst>
              <a:ext uri="{FF2B5EF4-FFF2-40B4-BE49-F238E27FC236}">
                <a16:creationId xmlns:a16="http://schemas.microsoft.com/office/drawing/2014/main" id="{6B67D703-B309-F236-0B19-68FA0C4099B2}"/>
              </a:ext>
            </a:extLst>
          </p:cNvPr>
          <p:cNvGraphicFramePr>
            <a:graphicFrameLocks noChangeAspect="1"/>
          </p:cNvGraphicFramePr>
          <p:nvPr>
            <p:extLst>
              <p:ext uri="{D42A27DB-BD31-4B8C-83A1-F6EECF244321}">
                <p14:modId xmlns:p14="http://schemas.microsoft.com/office/powerpoint/2010/main" val="2541878149"/>
              </p:ext>
            </p:extLst>
          </p:nvPr>
        </p:nvGraphicFramePr>
        <p:xfrm>
          <a:off x="7848600" y="4953000"/>
          <a:ext cx="914400" cy="806450"/>
        </p:xfrm>
        <a:graphic>
          <a:graphicData uri="http://schemas.openxmlformats.org/presentationml/2006/ole">
            <mc:AlternateContent xmlns:mc="http://schemas.openxmlformats.org/markup-compatibility/2006">
              <mc:Choice xmlns:v="urn:schemas-microsoft-com:vml" Requires="v">
                <p:oleObj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6B67D703-B309-F236-0B19-68FA0C4099B2}"/>
                          </a:ext>
                        </a:extLst>
                      </p:cNvPr>
                      <p:cNvPicPr/>
                      <p:nvPr/>
                    </p:nvPicPr>
                    <p:blipFill>
                      <a:blip r:embed="rId4"/>
                      <a:stretch>
                        <a:fillRect/>
                      </a:stretch>
                    </p:blipFill>
                    <p:spPr>
                      <a:xfrm>
                        <a:off x="7848600" y="4953000"/>
                        <a:ext cx="914400" cy="8064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5E4892C-C716-55CB-B8C5-9AF7C7302C0C}"/>
              </a:ext>
            </a:extLst>
          </p:cNvPr>
          <p:cNvGraphicFramePr>
            <a:graphicFrameLocks noChangeAspect="1"/>
          </p:cNvGraphicFramePr>
          <p:nvPr>
            <p:extLst>
              <p:ext uri="{D42A27DB-BD31-4B8C-83A1-F6EECF244321}">
                <p14:modId xmlns:p14="http://schemas.microsoft.com/office/powerpoint/2010/main" val="2268267559"/>
              </p:ext>
            </p:extLst>
          </p:nvPr>
        </p:nvGraphicFramePr>
        <p:xfrm>
          <a:off x="7192424" y="4953000"/>
          <a:ext cx="914400" cy="806450"/>
        </p:xfrm>
        <a:graphic>
          <a:graphicData uri="http://schemas.openxmlformats.org/presentationml/2006/ole">
            <mc:AlternateContent xmlns:mc="http://schemas.openxmlformats.org/markup-compatibility/2006">
              <mc:Choice xmlns:v="urn:schemas-microsoft-com:vml" Requires="v">
                <p:oleObj name="Document" showAsIcon="1" r:id="rId5" imgW="914597" imgH="806311" progId="Word.Document.8">
                  <p:embed/>
                </p:oleObj>
              </mc:Choice>
              <mc:Fallback>
                <p:oleObj name="Document" showAsIcon="1" r:id="rId5" imgW="914597" imgH="806311" progId="Word.Document.8">
                  <p:embed/>
                  <p:pic>
                    <p:nvPicPr>
                      <p:cNvPr id="3" name="Object 2">
                        <a:extLst>
                          <a:ext uri="{FF2B5EF4-FFF2-40B4-BE49-F238E27FC236}">
                            <a16:creationId xmlns:a16="http://schemas.microsoft.com/office/drawing/2014/main" id="{25E4892C-C716-55CB-B8C5-9AF7C7302C0C}"/>
                          </a:ext>
                        </a:extLst>
                      </p:cNvPr>
                      <p:cNvPicPr/>
                      <p:nvPr/>
                    </p:nvPicPr>
                    <p:blipFill>
                      <a:blip r:embed="rId6"/>
                      <a:stretch>
                        <a:fillRect/>
                      </a:stretch>
                    </p:blipFill>
                    <p:spPr>
                      <a:xfrm>
                        <a:off x="7192424" y="4953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Japan NB non tech comments related to IPR issues </a:t>
            </a:r>
            <a:r>
              <a:rPr lang="en-AU" sz="2400" dirty="0"/>
              <a:t>need to be dealt with by IEEE SA &amp; ISO staff</a:t>
            </a:r>
            <a:endParaRPr lang="en-AU" dirty="0"/>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600200"/>
            <a:ext cx="7772400" cy="4114800"/>
          </a:xfrm>
        </p:spPr>
        <p:txBody>
          <a:bodyPr/>
          <a:lstStyle/>
          <a:p>
            <a:r>
              <a:rPr lang="en-AU" sz="1600" dirty="0">
                <a:latin typeface="+mj-lt"/>
              </a:rPr>
              <a:t>Comment JP1</a:t>
            </a:r>
          </a:p>
          <a:p>
            <a:pPr lvl="1"/>
            <a:r>
              <a:rPr lang="en-AU" sz="1600" i="1" dirty="0">
                <a:latin typeface="+mj-lt"/>
              </a:rPr>
              <a:t>There are several IEEE negative Letters of Assurance on Amendments of ISO/IEC/IEEE 8802-11:2018 which have been incorporated into this version of ISO/IEC/IEEE 8802-11. Under such condition, ISO/IEC Directives, Part 1, 2.14.2, (c) shall be applied</a:t>
            </a:r>
          </a:p>
          <a:p>
            <a:r>
              <a:rPr lang="en-AU" sz="1600" dirty="0">
                <a:latin typeface="+mj-lt"/>
              </a:rPr>
              <a:t>Commentary (by Andrew Myles)</a:t>
            </a:r>
          </a:p>
          <a:p>
            <a:pPr lvl="1"/>
            <a:r>
              <a:rPr lang="en-AU" sz="1600" dirty="0">
                <a:latin typeface="+mj-lt"/>
              </a:rPr>
              <a:t>The negative </a:t>
            </a:r>
            <a:r>
              <a:rPr lang="en-AU" sz="1600" dirty="0" err="1">
                <a:latin typeface="+mj-lt"/>
              </a:rPr>
              <a:t>LoAs</a:t>
            </a:r>
            <a:r>
              <a:rPr lang="en-AU" sz="1600" dirty="0">
                <a:latin typeface="+mj-lt"/>
              </a:rPr>
              <a:t> this comment refers to appears to be those submitted on:</a:t>
            </a:r>
          </a:p>
          <a:p>
            <a:pPr lvl="2"/>
            <a:r>
              <a:rPr lang="en-AU" sz="1400" dirty="0">
                <a:latin typeface="+mj-lt"/>
              </a:rPr>
              <a:t>802.11ah by Ericsson, Nokia, </a:t>
            </a:r>
            <a:r>
              <a:rPr lang="en-AU" sz="1400" dirty="0" err="1">
                <a:latin typeface="+mj-lt"/>
              </a:rPr>
              <a:t>Koninklijke</a:t>
            </a:r>
            <a:endParaRPr lang="en-AU" sz="1400" dirty="0">
              <a:latin typeface="+mj-lt"/>
            </a:endParaRPr>
          </a:p>
          <a:p>
            <a:pPr lvl="2"/>
            <a:r>
              <a:rPr lang="en-AU" sz="1400" dirty="0">
                <a:latin typeface="+mj-lt"/>
              </a:rPr>
              <a:t>802.11ai by Nokia, Ericsson</a:t>
            </a:r>
          </a:p>
          <a:p>
            <a:pPr lvl="2"/>
            <a:r>
              <a:rPr lang="en-AU" sz="1400" dirty="0">
                <a:latin typeface="+mj-lt"/>
              </a:rPr>
              <a:t>802.11aj by Huawei</a:t>
            </a:r>
          </a:p>
          <a:p>
            <a:pPr lvl="1"/>
            <a:r>
              <a:rPr lang="en-AU" sz="1600" dirty="0">
                <a:latin typeface="+mj-lt"/>
              </a:rPr>
              <a:t>All of 802.11ah/ai/</a:t>
            </a:r>
            <a:r>
              <a:rPr lang="en-AU" sz="1600" dirty="0" err="1">
                <a:latin typeface="+mj-lt"/>
              </a:rPr>
              <a:t>aj</a:t>
            </a:r>
            <a:r>
              <a:rPr lang="en-AU" sz="1600" dirty="0">
                <a:latin typeface="+mj-lt"/>
              </a:rPr>
              <a:t> have previously been approved as ISO/IEC/IEEE standards with no objections based on patents</a:t>
            </a:r>
          </a:p>
          <a:p>
            <a:pPr lvl="1"/>
            <a:r>
              <a:rPr lang="en-AU" sz="1600" dirty="0">
                <a:latin typeface="+mj-lt"/>
              </a:rPr>
              <a:t>There was a new (March 2022) negative </a:t>
            </a:r>
            <a:r>
              <a:rPr lang="en-AU" sz="1600" dirty="0" err="1">
                <a:latin typeface="+mj-lt"/>
              </a:rPr>
              <a:t>LoA</a:t>
            </a:r>
            <a:r>
              <a:rPr lang="en-AU" sz="1600" dirty="0">
                <a:latin typeface="+mj-lt"/>
              </a:rPr>
              <a:t> on IEEE 802.11-2016 by Panasonic</a:t>
            </a:r>
          </a:p>
          <a:p>
            <a:pPr lvl="1"/>
            <a:r>
              <a:rPr lang="en-AU" sz="1600" dirty="0"/>
              <a:t>These non technical comments need to be dealt with by ISO staff</a:t>
            </a:r>
          </a:p>
          <a:p>
            <a:pPr lvl="1"/>
            <a:r>
              <a:rPr lang="en-AU" sz="1600" dirty="0"/>
              <a:t>There is nothing for IEEE 802 to do, especially given the standard has now been published</a:t>
            </a:r>
            <a:endParaRPr lang="en-AU" sz="1600" dirty="0">
              <a:latin typeface="+mj-lt"/>
            </a:endParaRPr>
          </a:p>
          <a:p>
            <a:pPr lvl="1"/>
            <a:endParaRPr lang="en-AU" sz="1600" dirty="0">
              <a:latin typeface="+mj-lt"/>
            </a:endParaRPr>
          </a:p>
          <a:p>
            <a:pPr lvl="1"/>
            <a:endParaRPr lang="en-AU" sz="1600" i="1" dirty="0">
              <a:latin typeface="+mj-lt"/>
            </a:endParaRPr>
          </a:p>
          <a:p>
            <a:endParaRPr lang="en-AU" sz="16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3085557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15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339216"/>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dirty="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dirty="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dirty="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dirty="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392915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15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44949383"/>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dirty="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dirty="0">
                          <a:solidFill>
                            <a:schemeClr val="tx1"/>
                          </a:solidFill>
                          <a:latin typeface="+mj-lt"/>
                          <a:cs typeface="Arial" panose="020B0604020202020204" pitchFamily="34" charset="0"/>
                        </a:rPr>
                        <a:t>.10</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21449227"/>
                  </a:ext>
                </a:extLst>
              </a:tr>
              <a:tr h="271325">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26661224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a:p>
            <a:pPr lvl="1"/>
            <a:r>
              <a:rPr lang="en-AU" dirty="0"/>
              <a:t>Clint Powell</a:t>
            </a:r>
          </a:p>
          <a:p>
            <a:pPr lvl="1"/>
            <a:r>
              <a:rPr lang="en-AU" dirty="0"/>
              <a:t>Phil Beacher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3680289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2580874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505986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11836860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4887865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24486911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no need</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4652629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6954695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15606376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37103657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Plan is to submit to PSDO ASAP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8439480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802.15.7a LB starts soon so not ready for submission. </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27511148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802.15.9-2020 is likely to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approval as an ISO/IEC/IEEE standard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1230112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chemeClr val="accent2"/>
                </a:solidFill>
              </a:rPr>
              <a:t>waiting</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19724651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chemeClr val="accent2"/>
                </a:solidFill>
              </a:rPr>
              <a:t>waiting</a:t>
            </a:r>
          </a:p>
          <a:p>
            <a:pPr lvl="1"/>
            <a:r>
              <a:rPr lang="en-AU" dirty="0"/>
              <a:t>(Sep 2022) In SA ballot now – will submit for information soonish (maybe wait until solid – next SA ballot)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9356556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802.15.6-2012 already ratified as ISO/IEC 8802-15-6: 2017 (via JTC1/SC31, but now returned to SC6)</a:t>
            </a:r>
          </a:p>
          <a:p>
            <a:pPr lvl="2"/>
            <a:r>
              <a:rPr lang="en-US" dirty="0"/>
              <a:t>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15567559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8068247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6142137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5619124"/>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rgbClr val="00B050"/>
                          </a:solidFill>
                          <a:latin typeface="+mj-lt"/>
                        </a:rPr>
                        <a:t>Passed</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rgbClr val="00B050"/>
                          </a:solidFill>
                          <a:latin typeface="+mj-lt"/>
                        </a:rPr>
                        <a:t>Aug 22</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32286756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40150213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has </a:t>
            </a:r>
            <a:r>
              <a:rPr lang="en-AU"/>
              <a:t>been published</a:t>
            </a:r>
            <a:endParaRPr lang="en-AU" dirty="0"/>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graphicFrame>
        <p:nvGraphicFramePr>
          <p:cNvPr id="2" name="Object 1">
            <a:extLst>
              <a:ext uri="{FF2B5EF4-FFF2-40B4-BE49-F238E27FC236}">
                <a16:creationId xmlns:a16="http://schemas.microsoft.com/office/drawing/2014/main" id="{49A9E1A0-9899-42C7-9C31-6F2ABC28F8E9}"/>
              </a:ext>
            </a:extLst>
          </p:cNvPr>
          <p:cNvGraphicFramePr>
            <a:graphicFrameLocks noChangeAspect="1"/>
          </p:cNvGraphicFramePr>
          <p:nvPr>
            <p:extLst>
              <p:ext uri="{D42A27DB-BD31-4B8C-83A1-F6EECF244321}">
                <p14:modId xmlns:p14="http://schemas.microsoft.com/office/powerpoint/2010/main" val="1991718977"/>
              </p:ext>
            </p:extLst>
          </p:nvPr>
        </p:nvGraphicFramePr>
        <p:xfrm>
          <a:off x="5867400" y="4038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49A9E1A0-9899-42C7-9C31-6F2ABC28F8E9}"/>
                          </a:ext>
                        </a:extLst>
                      </p:cNvPr>
                      <p:cNvPicPr/>
                      <p:nvPr/>
                    </p:nvPicPr>
                    <p:blipFill>
                      <a:blip r:embed="rId4"/>
                      <a:stretch>
                        <a:fillRect/>
                      </a:stretch>
                    </p:blipFill>
                    <p:spPr>
                      <a:xfrm>
                        <a:off x="58674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5510148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3BD55C-228E-5EDC-E842-F9B8E9FE36B7}"/>
              </a:ext>
            </a:extLst>
          </p:cNvPr>
          <p:cNvSpPr>
            <a:spLocks noGrp="1"/>
          </p:cNvSpPr>
          <p:nvPr>
            <p:ph type="title"/>
          </p:nvPr>
        </p:nvSpPr>
        <p:spPr/>
        <p:txBody>
          <a:bodyPr/>
          <a:lstStyle/>
          <a:p>
            <a:r>
              <a:rPr lang="en-AU" dirty="0"/>
              <a:t>SC6 are voting on a WI related to a conductive fabric area network </a:t>
            </a:r>
          </a:p>
        </p:txBody>
      </p:sp>
      <p:sp>
        <p:nvSpPr>
          <p:cNvPr id="8" name="Content Placeholder 7">
            <a:extLst>
              <a:ext uri="{FF2B5EF4-FFF2-40B4-BE49-F238E27FC236}">
                <a16:creationId xmlns:a16="http://schemas.microsoft.com/office/drawing/2014/main" id="{322ED7F2-1BA2-1704-5F53-2D08F3AFD6BE}"/>
              </a:ext>
            </a:extLst>
          </p:cNvPr>
          <p:cNvSpPr>
            <a:spLocks noGrp="1"/>
          </p:cNvSpPr>
          <p:nvPr>
            <p:ph idx="1"/>
          </p:nvPr>
        </p:nvSpPr>
        <p:spPr/>
        <p:txBody>
          <a:bodyPr/>
          <a:lstStyle/>
          <a:p>
            <a:r>
              <a:rPr lang="en-US" dirty="0"/>
              <a:t>Rough summary of ISO/IEC NP 18987</a:t>
            </a:r>
          </a:p>
          <a:p>
            <a:pPr lvl="1"/>
            <a:r>
              <a:rPr lang="en-US" dirty="0"/>
              <a:t>PHY &amp; MAC for a conductive fabric area network to communicate with wearable sensors, actuators, processors, batteries, e-textiles, </a:t>
            </a:r>
          </a:p>
          <a:p>
            <a:pPr lvl="1"/>
            <a:r>
              <a:rPr lang="en-US" dirty="0"/>
              <a:t>These devices can be utilized for various applications, services, and industries, including following:</a:t>
            </a:r>
          </a:p>
          <a:p>
            <a:pPr lvl="2"/>
            <a:r>
              <a:rPr lang="en-US" dirty="0"/>
              <a:t>Health monitoring: Detect, process, and react according to patients’ conditions or therapy</a:t>
            </a:r>
          </a:p>
          <a:p>
            <a:pPr lvl="2"/>
            <a:r>
              <a:rPr lang="en-US" dirty="0"/>
              <a:t>Sport and fitness: Improve physical awareness and activity performance</a:t>
            </a:r>
          </a:p>
          <a:p>
            <a:pPr lvl="2"/>
            <a:r>
              <a:rPr lang="en-US" dirty="0"/>
              <a:t>Smart clothing: Track and respond to physical activities using industrial and environmental sensing</a:t>
            </a:r>
          </a:p>
          <a:p>
            <a:pPr lvl="2"/>
            <a:r>
              <a:rPr lang="en-US" dirty="0"/>
              <a:t>Military &amp; Soft Suit: Smart textiles enable kinematic analysis and rapid situation response</a:t>
            </a:r>
            <a:endParaRPr lang="en-AU" dirty="0"/>
          </a:p>
        </p:txBody>
      </p:sp>
      <p:sp>
        <p:nvSpPr>
          <p:cNvPr id="5" name="Footer Placeholder 4">
            <a:extLst>
              <a:ext uri="{FF2B5EF4-FFF2-40B4-BE49-F238E27FC236}">
                <a16:creationId xmlns:a16="http://schemas.microsoft.com/office/drawing/2014/main" id="{49CD535F-3664-EE54-944B-4C916E8F27B7}"/>
              </a:ext>
            </a:extLst>
          </p:cNvPr>
          <p:cNvSpPr>
            <a:spLocks noGrp="1"/>
          </p:cNvSpPr>
          <p:nvPr>
            <p:ph type="ftr" sz="quarter" idx="10"/>
          </p:nvPr>
        </p:nvSpPr>
        <p:spPr/>
        <p:txBody>
          <a:bodyPr/>
          <a:lstStyle/>
          <a:p>
            <a:r>
              <a:rPr lang="en-US"/>
              <a:t>Andrew Myles, Cisco</a:t>
            </a:r>
          </a:p>
        </p:txBody>
      </p:sp>
      <p:sp>
        <p:nvSpPr>
          <p:cNvPr id="6" name="Slide Number Placeholder 5">
            <a:extLst>
              <a:ext uri="{FF2B5EF4-FFF2-40B4-BE49-F238E27FC236}">
                <a16:creationId xmlns:a16="http://schemas.microsoft.com/office/drawing/2014/main" id="{3200BA93-6436-867C-26F2-D98397534F3B}"/>
              </a:ext>
            </a:extLst>
          </p:cNvPr>
          <p:cNvSpPr>
            <a:spLocks noGrp="1"/>
          </p:cNvSpPr>
          <p:nvPr>
            <p:ph type="sldNum" sz="quarter" idx="11"/>
          </p:nvPr>
        </p:nvSpPr>
        <p:spPr/>
        <p:txBody>
          <a:bodyPr/>
          <a:lstStyle/>
          <a:p>
            <a:r>
              <a:rPr lang="en-US"/>
              <a:t>Slide </a:t>
            </a:r>
            <a:fld id="{FCE5288C-F87B-4810-A6B2-740CE13BD34D}" type="slidenum">
              <a:rPr lang="en-US" smtClean="0"/>
              <a:pPr/>
              <a:t>99</a:t>
            </a:fld>
            <a:endParaRPr lang="en-US"/>
          </a:p>
        </p:txBody>
      </p:sp>
    </p:spTree>
    <p:extLst>
      <p:ext uri="{BB962C8B-B14F-4D97-AF65-F5344CB8AC3E}">
        <p14:creationId xmlns:p14="http://schemas.microsoft.com/office/powerpoint/2010/main" val="407954582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21687</Words>
  <Application>Microsoft Office PowerPoint</Application>
  <PresentationFormat>On-screen Show (4:3)</PresentationFormat>
  <Paragraphs>3202</Paragraphs>
  <Slides>206</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206</vt:i4>
      </vt:variant>
    </vt:vector>
  </HeadingPairs>
  <TitlesOfParts>
    <vt:vector size="213" baseType="lpstr">
      <vt:lpstr>Arial</vt:lpstr>
      <vt:lpstr>Calibri</vt:lpstr>
      <vt:lpstr>Times New Roman</vt:lpstr>
      <vt:lpstr>802-11-Submission</vt:lpstr>
      <vt:lpstr>Acrobat Document</vt:lpstr>
      <vt:lpstr>Document</vt:lpstr>
      <vt:lpstr>Packager Shell Object</vt:lpstr>
      <vt:lpstr>IEEE 802 JTC1 Standing Committee September 2022 agenda hybrid</vt:lpstr>
      <vt:lpstr>This document will be used to provide information for any IEEE 802 JTC1 SC meetings in Sep 2022</vt:lpstr>
      <vt:lpstr>Registration is not required for the IEEE 802 JTC1 SC session in Sep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13 Sep 2022 in pm1 slot in Hawaii</vt:lpstr>
      <vt:lpstr>The IEEE 802 JTC1 SC regular meeting has a high-level list of agenda items to be considered</vt:lpstr>
      <vt:lpstr>The IEEE 802 JTC1 SC will consider approving its agenda</vt:lpstr>
      <vt:lpstr>The IEEE 802 JTC1 SC will consider approval of the minutes of its Jul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91 standards through the PSDO adoption process, with 43 in-process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Why does IEEE 802 spend so much time and effort to obtain ISO/IEC approval?</vt:lpstr>
      <vt:lpstr>IEEE 802.1 has 12 standards in the pipeline for adoption under the PSDO</vt:lpstr>
      <vt:lpstr>IEEE 802.1 WG has a number of regular participants in IEEE 802 JTC1 SC activities</vt:lpstr>
      <vt:lpstr>A number of ISO/IEC/IEEE standards are subject to systematic review</vt:lpstr>
      <vt:lpstr>Bridges &amp; Bridged Networks IEEE 802.1Q-REV was liaised for info in Sep 2021</vt:lpstr>
      <vt:lpstr>Bridges &amp; Bridged Networks: Congestion Isolation IEEE 802.1Qcz was liaised for information in Aug 2020</vt:lpstr>
      <vt:lpstr>MAC Connectivity Discovery: YANG Data Model IEEE 802.1ABcu is waiting for start of FDIS ballot</vt:lpstr>
      <vt:lpstr>Frame Replication &amp; Elimination for Reliability: Extended Stream Identification Functions IEEE 802.1CBdb FDIS ballot closes 16 Jan 2023</vt:lpstr>
      <vt:lpstr>Information model, YANG data model, &amp; management information base module IEEE 802.1CBcv FDIS ballot closes on 16 Jan 2023</vt:lpstr>
      <vt:lpstr>Support for Multi-frame Protocol Data Units IEEE 802.1ABdh is waiting for start of FDIS ballot</vt:lpstr>
      <vt:lpstr>Timing &amp; Synchronization for Time-Sensitive Applications: Technical &amp; Editorial Corrections IEEE 802.1AS-2020/Cor 1 90-day FDIS ballot passed with response required</vt:lpstr>
      <vt:lpstr>China NB provided a comment on the IEEE 802.1AS-2020/Cor 1 90-day FDIS ballot</vt:lpstr>
      <vt:lpstr>IEEE 802.1BA-Rev is waiting for start of FDIS ballot</vt:lpstr>
      <vt:lpstr>IEEE 802.1ACct is waiting for start of FDIS ballot</vt:lpstr>
      <vt:lpstr>MAC Privacy Protection IEEE 802.1AEdk D2.1 liaised for information in Sep 2022</vt:lpstr>
      <vt:lpstr>YANG Data Model for Ethertypes IEEE 802f will be liaised for information soon </vt:lpstr>
      <vt:lpstr>YANG Data Models for Scheduled Traffic, Frame Preemption, Per-Stream Filtering &amp; Policing IEEE 802.1Qcw will be liaised for information soon</vt:lpstr>
      <vt:lpstr>IEEE 802.3 has 6 standards in the pipeline for adoption under the PSDO process</vt:lpstr>
      <vt:lpstr>IEEE 802.3 WG has a number of regular participants in IEEE 802 JTC1 SC activities</vt:lpstr>
      <vt:lpstr>IEEE 802.3cr has been published</vt:lpstr>
      <vt:lpstr>IEEE 802.3cu has been published</vt:lpstr>
      <vt:lpstr>IEEE 802.3cv FDIS ballot passed on 1 Sep 2022 but a response is required</vt:lpstr>
      <vt:lpstr>China NB submitted the usual comment on IEEE 802.3cv asking that 802.3 specify security</vt:lpstr>
      <vt:lpstr>China NB submitted the usual comment on IEEE 802.3cv asking that 802.3 specify security</vt:lpstr>
      <vt:lpstr>IEEE 802.3ct FDIS ballot passed on 2 Sep 2022 but a response is required</vt:lpstr>
      <vt:lpstr>IEEE 802.3cp FDIS ballot passed on 2 Sep 2022 but a response is required</vt:lpstr>
      <vt:lpstr>IEEE 802.3-REV may be liaised for information in Sep 2022</vt:lpstr>
      <vt:lpstr>The 802.3 WG is likely to approve the liaising of multiple docs for information and then ratification </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were sent in Nov 2021 in relation the 60-day ballot on IEEE 802.11ax</vt:lpstr>
      <vt:lpstr>There is not yet closure on the 802.11ax IPR related issue</vt:lpstr>
      <vt:lpstr>There is not yet closure on the 802.11ax IPR related issue</vt:lpstr>
      <vt:lpstr>IEEE 802.11ay 60-day ballot failed on 9 Oct 2021 and the process will need to restart</vt:lpstr>
      <vt:lpstr>IEEE 802.11az was liaised for information in Apr 2022 </vt:lpstr>
      <vt:lpstr>IEEE 802.11ba is waiting for start of 60-day ballot, but it will not start until IPR related issues are resolved</vt:lpstr>
      <vt:lpstr>IEEE 802.11bb will be liaised when appropriate</vt:lpstr>
      <vt:lpstr>IEEE 802.11bc will be liaised when appropriate</vt:lpstr>
      <vt:lpstr>IEEE 802.11bd D4.0 was liaised for information in June 2022</vt:lpstr>
      <vt:lpstr>IEEE 802.11be will be liaised when appropriate</vt:lpstr>
      <vt:lpstr>IEEE 802.11-2020 FDIS passed, a response liaised (except for non tech comments) &amp; published</vt:lpstr>
      <vt:lpstr>Japan NB non tech comments related to IPR issues need to be dealt with by IEEE SA &amp; ISO staff</vt:lpstr>
      <vt:lpstr>IEEE 802.15 WG has 15 standards in the pipeline for adoption under the PSDO</vt:lpstr>
      <vt:lpstr>IEEE 802.15 WG has 15 standards in the pipeline for adoption under the PSDO</vt:lpstr>
      <vt:lpstr>IEEE 802.15 WG has a number of regular participants in IEEE 802 JTC1 SC activities</vt:lpstr>
      <vt:lpstr>Low-rate wireless networks  IEEE 802.15.4-2020 will probably be submitted for information soon after Sep 2022</vt:lpstr>
      <vt:lpstr>Extension to low-energy critical infrastructure monitoring PHY IEEE 802.15.4w-2020 will probably be submitted for information soon after Sep 2022</vt:lpstr>
      <vt:lpstr>AES-256 encryption &amp; security extensions IEEE 802.15.4y-2021 will probably be submitted for information soon after Sep 2022</vt:lpstr>
      <vt:lpstr>Enhanced UWB PHYs &amp; associated ranging techniques IEEE 802.15.4z-2020 will probably be submitted for information soon after Sep 2022</vt:lpstr>
      <vt:lpstr>Higher data rate extension to Smart Utility Network FSK PHY IEEE 802.15.4aa-2022 will probably be submitted for information soon after Sep 2022</vt:lpstr>
      <vt:lpstr>High data rate wireless multi-media networks There is no need to submit IEEE 802.15.3-2016 for ratification as an ISO/IEC/IEEE standard</vt:lpstr>
      <vt:lpstr>100 Gb/s wireless switched point-to-point physical layer IEEE 802.15.3d-2017 is likely to be liaised for information soon </vt:lpstr>
      <vt:lpstr>High-rate close proximity point-to-point communications  IEEE 802.15.3e-2017 is likely to be liaised for information soon </vt:lpstr>
      <vt:lpstr>Extending the PHY for mmWave to operate from 57.0 GHz to 71 GHz IEEE 802.15.3f-2017 is likely to be liaised for information soon </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802.15.9-2020 is likely to be submitted into the PSDO process soon </vt:lpstr>
      <vt:lpstr>Routing Packets in IEEE 802.15.4 Dynamically Changing Wireless Networks IEEE 802.15.10-2017 will not be submitted into the PSDO process </vt:lpstr>
      <vt:lpstr>Multi Gigabit/sec Optical Wireless Communication IEEE 802.15.13 will be submitted into the PSDO process when ready </vt:lpstr>
      <vt:lpstr>Body Area Networking There is no need to submit IEEE 802.15.6-2012 for ratification as ISO/IEC/IEEE standard</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has been published</vt:lpstr>
      <vt:lpstr>SC6 has scheduled a plenary meeting in March 2023 in Austria</vt:lpstr>
      <vt:lpstr>SC6 are voting on a WI related to a conductive fabric area network </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people who often participate in IEEE 802 work have been added as NB experts to SC6/WG1</vt:lpstr>
      <vt:lpstr>Various names have been added as IEEE experts to SC6/WG7</vt:lpstr>
      <vt:lpstr>Various people who often participate in IEEE 802 work have been added as NB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2022-09-14T01:54:29Z</dcterms:modified>
</cp:coreProperties>
</file>