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8"/>
  </p:notesMasterIdLst>
  <p:handoutMasterIdLst>
    <p:handoutMasterId r:id="rId20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439" r:id="rId34"/>
    <p:sldId id="2292" r:id="rId35"/>
    <p:sldId id="2609" r:id="rId36"/>
    <p:sldId id="2331" r:id="rId37"/>
    <p:sldId id="2438" r:id="rId38"/>
    <p:sldId id="2464" r:id="rId39"/>
    <p:sldId id="2481" r:id="rId40"/>
    <p:sldId id="2482" r:id="rId41"/>
    <p:sldId id="2483" r:id="rId42"/>
    <p:sldId id="2484" r:id="rId43"/>
    <p:sldId id="2618" r:id="rId44"/>
    <p:sldId id="2485" r:id="rId45"/>
    <p:sldId id="2486" r:id="rId46"/>
    <p:sldId id="2611" r:id="rId47"/>
    <p:sldId id="2612" r:id="rId48"/>
    <p:sldId id="2610" r:id="rId49"/>
    <p:sldId id="2008" r:id="rId50"/>
    <p:sldId id="2291" r:id="rId51"/>
    <p:sldId id="2426" r:id="rId52"/>
    <p:sldId id="2427" r:id="rId53"/>
    <p:sldId id="2461" r:id="rId54"/>
    <p:sldId id="2619" r:id="rId55"/>
    <p:sldId id="2620" r:id="rId56"/>
    <p:sldId id="2460" r:id="rId57"/>
    <p:sldId id="2463" r:id="rId58"/>
    <p:sldId id="2552" r:id="rId59"/>
    <p:sldId id="2621" r:id="rId60"/>
    <p:sldId id="1688" r:id="rId61"/>
    <p:sldId id="2293" r:id="rId62"/>
    <p:sldId id="1708" r:id="rId63"/>
    <p:sldId id="2524" r:id="rId64"/>
    <p:sldId id="2541" r:id="rId65"/>
    <p:sldId id="2548" r:id="rId66"/>
    <p:sldId id="1709" r:id="rId67"/>
    <p:sldId id="1710" r:id="rId68"/>
    <p:sldId id="1790" r:id="rId69"/>
    <p:sldId id="2199" r:id="rId70"/>
    <p:sldId id="2319" r:id="rId71"/>
    <p:sldId id="2320" r:id="rId72"/>
    <p:sldId id="2321" r:id="rId73"/>
    <p:sldId id="2355" r:id="rId74"/>
    <p:sldId id="2592" r:id="rId75"/>
    <p:sldId id="2354" r:id="rId76"/>
    <p:sldId id="2628" r:id="rId77"/>
    <p:sldId id="2294" r:id="rId78"/>
    <p:sldId id="2559" r:id="rId79"/>
    <p:sldId id="2623" r:id="rId80"/>
    <p:sldId id="2624" r:id="rId81"/>
    <p:sldId id="2625" r:id="rId82"/>
    <p:sldId id="2626" r:id="rId83"/>
    <p:sldId id="2560" r:id="rId84"/>
    <p:sldId id="2570" r:id="rId85"/>
    <p:sldId id="2571" r:id="rId86"/>
    <p:sldId id="2572" r:id="rId87"/>
    <p:sldId id="2627" r:id="rId88"/>
    <p:sldId id="2562" r:id="rId89"/>
    <p:sldId id="2561" r:id="rId90"/>
    <p:sldId id="2563" r:id="rId91"/>
    <p:sldId id="2622" r:id="rId92"/>
    <p:sldId id="2564" r:id="rId93"/>
    <p:sldId id="2466" r:id="rId94"/>
    <p:sldId id="2467" r:id="rId95"/>
    <p:sldId id="1679" r:id="rId96"/>
    <p:sldId id="2336" r:id="rId97"/>
    <p:sldId id="2328" r:id="rId98"/>
    <p:sldId id="2605" r:id="rId99"/>
    <p:sldId id="2630" r:id="rId100"/>
    <p:sldId id="2324" r:id="rId101"/>
    <p:sldId id="1375" r:id="rId102"/>
    <p:sldId id="1376" r:id="rId103"/>
    <p:sldId id="1400" r:id="rId104"/>
    <p:sldId id="2479" r:id="rId105"/>
    <p:sldId id="2616" r:id="rId106"/>
    <p:sldId id="2480" r:id="rId107"/>
    <p:sldId id="2617"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 id="2429" r:id="rId188"/>
    <p:sldId id="2436" r:id="rId189"/>
    <p:sldId id="1968" r:id="rId190"/>
    <p:sldId id="2104" r:id="rId191"/>
    <p:sldId id="2317" r:id="rId192"/>
    <p:sldId id="1967" r:id="rId193"/>
    <p:sldId id="2167" r:id="rId194"/>
    <p:sldId id="2351" r:id="rId195"/>
    <p:sldId id="2333" r:id="rId196"/>
    <p:sldId id="2335" r:id="rId197"/>
    <p:sldId id="2334" r:id="rId198"/>
    <p:sldId id="2352" r:id="rId199"/>
    <p:sldId id="2218" r:id="rId200"/>
    <p:sldId id="1945" r:id="rId201"/>
    <p:sldId id="2071" r:id="rId202"/>
    <p:sldId id="2036" r:id="rId203"/>
    <p:sldId id="2323" r:id="rId204"/>
    <p:sldId id="2353" r:id="rId205"/>
    <p:sldId id="2332" r:id="rId206"/>
    <p:sldId id="2437" r:id="rId20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942BF-69D0-4F7C-B724-461FAAAABCF8}" v="12" dt="2022-09-13T07:07:12.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handoutMaster" Target="handoutMasters/handout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heme" Target="theme/theme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802.11-22/1262r8</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caccc053e23d026b7fc97387287297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13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solidFill>
                  <a:schemeClr val="tx1"/>
                </a:solidFill>
                <a:effectLst/>
                <a:latin typeface="+mj-lt"/>
                <a:hlinkClick r:id="rId3"/>
              </a:rPr>
              <a:t>https</a:t>
            </a:r>
            <a:r>
              <a:rPr kumimoji="0" lang="en-US" sz="1600" i="0" u="none" strike="noStrike" cap="none" normalizeH="0" baseline="0" dirty="0">
                <a:ln>
                  <a:noFill/>
                </a:ln>
                <a:solidFill>
                  <a:schemeClr val="tx1"/>
                </a:solidFill>
                <a:effectLst/>
                <a:latin typeface="+mj-lt"/>
                <a:hlinkClick r:id="rId3"/>
              </a:rPr>
              <a:t>://ieeesa.webex.com/ieeesa/j.php?MTID</a:t>
            </a:r>
            <a:r>
              <a:rPr kumimoji="0" lang="en-US" sz="1600" i="0" u="none" strike="noStrike" cap="none" normalizeH="0" baseline="0">
                <a:ln>
                  <a:noFill/>
                </a:ln>
                <a:solidFill>
                  <a:schemeClr val="tx1"/>
                </a:solidFill>
                <a:effectLst/>
                <a:latin typeface="+mj-lt"/>
                <a:hlinkClick r:id="rId3"/>
              </a:rPr>
              <a:t>=mdcaccc053e23d026b7fc97387287297f</a:t>
            </a:r>
            <a:endParaRPr kumimoji="0" lang="en-US" sz="1600" i="0" u="none" strike="noStrike" cap="none" normalizeH="0" baseline="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a:ln>
                  <a:noFill/>
                </a:ln>
                <a:solidFill>
                  <a:schemeClr val="tx1"/>
                </a:solidFill>
                <a:effectLst/>
                <a:latin typeface="+mj-lt"/>
              </a:rPr>
              <a:t>Meeting </a:t>
            </a:r>
            <a:r>
              <a:rPr kumimoji="0" lang="en-US" sz="1600" i="0" u="none" strike="noStrike" cap="none" normalizeH="0" baseline="0" dirty="0">
                <a:ln>
                  <a:noFill/>
                </a:ln>
                <a:solidFill>
                  <a:schemeClr val="tx1"/>
                </a:solidFill>
                <a:effectLst/>
                <a:latin typeface="+mj-lt"/>
              </a:rPr>
              <a:t>number: 2335 825 1854</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solidFill>
                  <a:schemeClr val="tx1"/>
                </a:solidFill>
                <a:effectLst/>
                <a:latin typeface="+mj-lt"/>
              </a:rPr>
              <a:t>Meeting password: wireless (94735377 from phones and video systems)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799575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6712043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3563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7692351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a:t>
            </a:r>
            <a:r>
              <a:rPr lang="en-AU"/>
              <a:t>with 43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6709549"/>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43</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327067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1147923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70742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52807937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73529566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40194864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8643447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057189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0498211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222481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629271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72944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80038477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909609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999634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9243832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525274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Wi-Fi could not be excluded from China under WTO rules</a:t>
            </a:r>
          </a:p>
          <a:p>
            <a:pPr lvl="2"/>
            <a:r>
              <a:rPr lang="en-AU" dirty="0"/>
              <a:t>… although Wi-Fi was partially excluded in practice for a while</a:t>
            </a:r>
          </a:p>
          <a:p>
            <a:pPr lvl="1"/>
            <a:r>
              <a:rPr lang="en-AU" dirty="0"/>
              <a:t>It has been asserted that it is useful in other situations</a:t>
            </a:r>
          </a:p>
          <a:p>
            <a:pPr lvl="2"/>
            <a:r>
              <a:rPr lang="en-AU" dirty="0"/>
              <a:t>Apparently, some European regulations suggest a preference for “international” standards (</a:t>
            </a:r>
            <a:r>
              <a:rPr lang="en-AU" dirty="0" err="1"/>
              <a:t>ie</a:t>
            </a:r>
            <a:r>
              <a:rPr lang="en-AU" dirty="0"/>
              <a:t> not IEEE)</a:t>
            </a:r>
          </a:p>
          <a:p>
            <a:pPr lvl="2"/>
            <a:r>
              <a:rPr lang="en-AU" dirty="0"/>
              <a:t>And this might be true in other countries too</a:t>
            </a:r>
          </a:p>
          <a:p>
            <a:pPr lvl="1"/>
            <a:r>
              <a:rPr lang="en-AU" dirty="0"/>
              <a:t>Can anyone provide some explicit &amp; documented examples where the ISO/IEC stamp is better than just the IEEE stamp?</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42120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4127399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effectLst/>
                <a:ea typeface="Calibri" panose="020F0502020204030204" pitchFamily="34" charset="0"/>
              </a:rPr>
              <a:t>Bridges &amp; Bridged Networks – Amend.: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800" dirty="0"/>
              <a:t>MAC Connectivity Discovery - Amend: YANG Data Model</a:t>
            </a:r>
            <a:br>
              <a:rPr lang="en-AU" dirty="0"/>
            </a:br>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Frame Replication &amp; Elimination for Reliability Amend. 2: Extended Stream Identification Functions</a:t>
            </a:r>
            <a:br>
              <a:rPr lang="en-AU" sz="1800" dirty="0"/>
            </a:br>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8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(N1717848)</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800" dirty="0"/>
              <a:t>Timing &amp; Synchronization for Time-Sensitive Applications - </a:t>
            </a:r>
            <a:r>
              <a:rPr lang="en-US" sz="1800" dirty="0" err="1"/>
              <a:t>Corr</a:t>
            </a:r>
            <a:r>
              <a:rPr lang="en-US" sz="1800" dirty="0"/>
              <a:t> 1: Technical &amp; Editorial Corrections</a:t>
            </a:r>
            <a:br>
              <a:rPr lang="en-AU" sz="18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92471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759266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59360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D2.1 liaised for information in Sep 2022</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22 (N?????)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74260"/>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passed on 1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t>Response will be sent after Nov 2022 plenary</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254873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i="1" dirty="0"/>
              <a:t>IEEE 802.3cv-2021 is the amendment of IEEE 802.3-2018 as amended by IEEE 802.3cb-2018, 802.3bt-2018, 802.3cd-2018, 802.3cn-2019, 802.3cg-2019, 802.3cq-2020, </a:t>
            </a:r>
            <a:r>
              <a:rPr lang="en-US" sz="1400" i="1" dirty="0"/>
              <a:t>802.3cm-2020</a:t>
            </a:r>
            <a:r>
              <a:rPr lang="en-GB" sz="1400" i="1" dirty="0"/>
              <a:t>, 802.3ch-2020, 802.3ca-2020,802.3cr-2021 and 802.3cu -2021</a:t>
            </a:r>
            <a:r>
              <a:rPr lang="en-US" sz="1400" i="1" dirty="0"/>
              <a:t>.</a:t>
            </a:r>
            <a:endParaRPr lang="en-AU" sz="1400" i="1" dirty="0"/>
          </a:p>
          <a:p>
            <a:pPr lvl="1"/>
            <a:r>
              <a:rPr lang="en-GB" sz="1400" i="1" dirty="0"/>
              <a:t>Neither IEEE 802.3-2018 nor its amendments specify security mechanism of Ethernet, and also the proposal does not reference any security mechanisms. China has submitted this comment for many times during development of IEEE 802.3.</a:t>
            </a:r>
            <a:endParaRPr lang="en-AU" sz="1400" i="1" dirty="0"/>
          </a:p>
          <a:p>
            <a:pPr lvl="1"/>
            <a:r>
              <a:rPr lang="en-GB" sz="1400" i="1" dirty="0"/>
              <a:t>Regarding this comment, IEEE 802.3 WG has been alleging that IEEE 802.3 is security agnostic and people can use any security mechanism. In fact, network standards rely severely on security mechanisms. The security of Ethernet is an important part of cyber space security. The lack of security mechanisms will introduce various security threats to Ethernet, such as forgery devices, communications from eavesdropping and tampering. In addition, due to the lack of necessary guidance, the implementer selecting any security mechanism brings risks like potential compatibility problems. Apart from this, the selected security mechanisms themselves may also have problems, which lead to security risks in systems that complying with the standard. Therefore, it is disastrous to apply any security mechanism to the Ethernet for this approach might weaken Ethernet security and endanger other networks. </a:t>
            </a:r>
            <a:endParaRPr lang="en-AU" sz="1400" i="1" dirty="0"/>
          </a:p>
          <a:p>
            <a:pPr lvl="1"/>
            <a:r>
              <a:rPr lang="en-AU" sz="1400" dirty="0"/>
              <a:t>…</a:t>
            </a:r>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737851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32C5C-10FA-DF1A-4ED9-B5AA71E3D57B}"/>
              </a:ext>
            </a:extLst>
          </p:cNvPr>
          <p:cNvSpPr>
            <a:spLocks noGrp="1"/>
          </p:cNvSpPr>
          <p:nvPr>
            <p:ph type="title"/>
          </p:nvPr>
        </p:nvSpPr>
        <p:spPr/>
        <p:txBody>
          <a:bodyPr/>
          <a:lstStyle/>
          <a:p>
            <a:r>
              <a:rPr lang="en-AU" dirty="0"/>
              <a:t>China NB submitted the usual comment on IEEE 802.3cv asking that 802.3 specify security</a:t>
            </a:r>
          </a:p>
        </p:txBody>
      </p:sp>
      <p:sp>
        <p:nvSpPr>
          <p:cNvPr id="3" name="Content Placeholder 2">
            <a:extLst>
              <a:ext uri="{FF2B5EF4-FFF2-40B4-BE49-F238E27FC236}">
                <a16:creationId xmlns:a16="http://schemas.microsoft.com/office/drawing/2014/main" id="{B9D92A31-2AE9-7699-1E4B-438A2F994B86}"/>
              </a:ext>
            </a:extLst>
          </p:cNvPr>
          <p:cNvSpPr>
            <a:spLocks noGrp="1"/>
          </p:cNvSpPr>
          <p:nvPr>
            <p:ph idx="1"/>
          </p:nvPr>
        </p:nvSpPr>
        <p:spPr/>
        <p:txBody>
          <a:bodyPr/>
          <a:lstStyle/>
          <a:p>
            <a:r>
              <a:rPr lang="en-AU" sz="1400" dirty="0"/>
              <a:t>CN1 comment</a:t>
            </a:r>
          </a:p>
          <a:p>
            <a:pPr lvl="1"/>
            <a:r>
              <a:rPr lang="en-GB" sz="1400" dirty="0"/>
              <a:t>…</a:t>
            </a:r>
          </a:p>
          <a:p>
            <a:pPr lvl="1"/>
            <a:r>
              <a:rPr lang="en-GB" sz="1400" i="1" dirty="0"/>
              <a:t>At the engineering implementation level, amendments of IEEE 802.3 must be implemented at the basis of IEEE 802.3 architecture (because the technology involved in the amendment cannot be implemented separately). This objectively strengthens the implementation and promotion of standards with technical defects (no security mechanism defined resulting in huge security risks). Furthermore, the application and deployment of products conforming to the base standards will further aggravate the security risks of the network.</a:t>
            </a:r>
            <a:endParaRPr lang="en-AU" sz="1400" i="1" dirty="0"/>
          </a:p>
          <a:p>
            <a:pPr lvl="1"/>
            <a:r>
              <a:rPr lang="en-GB" sz="1400" i="1" dirty="0"/>
              <a:t>China has submitted the same comments with 60-day ballot, but the comments were not properly addressed.</a:t>
            </a:r>
            <a:endParaRPr lang="en-AU" sz="1400" i="1" dirty="0"/>
          </a:p>
          <a:p>
            <a:r>
              <a:rPr lang="en-AU" sz="1400" dirty="0"/>
              <a:t>CN1 proposed change</a:t>
            </a:r>
          </a:p>
          <a:p>
            <a:pPr lvl="1"/>
            <a:r>
              <a:rPr lang="en-US" sz="1400" i="1" dirty="0"/>
              <a:t>It is strongly suggested that IEEE 802.3 and its amendments specifying security mechanisms</a:t>
            </a:r>
            <a:endParaRPr lang="en-AU" sz="1400" i="1" dirty="0"/>
          </a:p>
          <a:p>
            <a:endParaRPr lang="en-AU" sz="1400" dirty="0"/>
          </a:p>
        </p:txBody>
      </p:sp>
      <p:sp>
        <p:nvSpPr>
          <p:cNvPr id="4" name="Footer Placeholder 3">
            <a:extLst>
              <a:ext uri="{FF2B5EF4-FFF2-40B4-BE49-F238E27FC236}">
                <a16:creationId xmlns:a16="http://schemas.microsoft.com/office/drawing/2014/main" id="{BBDE8130-3207-2A2E-7DD7-496C14AAD48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7BEEB7-05D1-49F9-AB55-B17CB591E494}"/>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1418740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t>Response will be sent after Nov 2022 plenary</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a:t>
            </a:r>
            <a:r>
              <a:rPr lang="en-AU" dirty="0">
                <a:solidFill>
                  <a:schemeClr val="accent2"/>
                </a:solidFill>
              </a:rPr>
              <a:t>passed on 2 </a:t>
            </a:r>
            <a:r>
              <a:rPr lang="en-AU" dirty="0"/>
              <a:t>Sep 2022 </a:t>
            </a:r>
            <a:r>
              <a:rPr lang="en-AU" dirty="0">
                <a:solidFill>
                  <a:schemeClr val="accent2"/>
                </a:solidFill>
              </a:rPr>
              <a:t>but a response is required</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a:t>
            </a:r>
            <a:r>
              <a:rPr lang="en-AU" dirty="0">
                <a:solidFill>
                  <a:schemeClr val="accent2"/>
                </a:solidFill>
              </a:rPr>
              <a:t> &amp; response required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t>Response will be sent after Nov 2022 plenary</a:t>
            </a:r>
            <a:endParaRPr lang="en-AU" dirty="0">
              <a:solidFill>
                <a:schemeClr val="accent2"/>
              </a:solidFill>
            </a:endParaRP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6950904"/>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724838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r>
              <a:rPr lang="en-AU" dirty="0"/>
              <a:t>Latest news (Sep 2022)</a:t>
            </a:r>
          </a:p>
          <a:p>
            <a:pPr lvl="1"/>
            <a:r>
              <a:rPr lang="en-AU" dirty="0"/>
              <a:t>No news … but the issue is not on the ISO Council agenda</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4207806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t>
            </a:r>
            <a:r>
              <a:rPr lang="en-AU" dirty="0">
                <a:solidFill>
                  <a:srgbClr val="FA661C"/>
                </a:solidFill>
              </a:rPr>
              <a:t>(except for non tech comments) </a:t>
            </a:r>
            <a:r>
              <a:rPr lang="en-AU" dirty="0">
                <a:solidFill>
                  <a:schemeClr val="accent6"/>
                </a:solidFill>
              </a:rPr>
              <a:t>&amp;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a:t>
            </a:r>
            <a:r>
              <a:rPr lang="en-AU" dirty="0">
                <a:solidFill>
                  <a:srgbClr val="FA661C"/>
                </a:solidFill>
              </a:rPr>
              <a:t>(</a:t>
            </a:r>
            <a:r>
              <a:rPr lang="en-AU" dirty="0" err="1">
                <a:solidFill>
                  <a:srgbClr val="FA661C"/>
                </a:solidFill>
              </a:rPr>
              <a:t>exc</a:t>
            </a:r>
            <a:r>
              <a:rPr lang="en-AU" dirty="0">
                <a:solidFill>
                  <a:srgbClr val="FA661C"/>
                </a:solidFill>
              </a:rPr>
              <a:t> non-tech comments) </a:t>
            </a:r>
            <a:r>
              <a:rPr lang="en-AU" dirty="0">
                <a:solidFill>
                  <a:srgbClr val="00B050"/>
                </a:solidFill>
              </a:rPr>
              <a:t>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N17853)</a:t>
            </a:r>
          </a:p>
          <a:p>
            <a:pPr lvl="2"/>
            <a:r>
              <a:rPr lang="en-AU" dirty="0">
                <a:solidFill>
                  <a:srgbClr val="FA661C"/>
                </a:solidFill>
              </a:rPr>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non tech comments related to IPR issues </a:t>
            </a:r>
            <a:r>
              <a:rPr lang="en-AU" sz="2400" dirty="0"/>
              <a:t>need to be dealt with by IEEE SA &amp; ISO staff</a:t>
            </a:r>
            <a:endParaRPr lang="en-AU" dirty="0"/>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600200"/>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r>
              <a:rPr lang="en-AU" sz="1600" dirty="0">
                <a:latin typeface="+mj-lt"/>
              </a:rPr>
              <a:t>There was a new (March 2022) negative </a:t>
            </a:r>
            <a:r>
              <a:rPr lang="en-AU" sz="1600" dirty="0" err="1">
                <a:latin typeface="+mj-lt"/>
              </a:rPr>
              <a:t>LoA</a:t>
            </a:r>
            <a:r>
              <a:rPr lang="en-AU" sz="1600" dirty="0">
                <a:latin typeface="+mj-lt"/>
              </a:rPr>
              <a:t> on IEEE 802.11-2016 by Panasonic</a:t>
            </a:r>
          </a:p>
          <a:p>
            <a:pPr lvl="1"/>
            <a:r>
              <a:rPr lang="en-AU" sz="1600" dirty="0"/>
              <a:t>These non technical comments need to be dealt with by ISO staff</a:t>
            </a:r>
          </a:p>
          <a:p>
            <a:pPr lvl="1"/>
            <a:r>
              <a:rPr lang="en-AU" sz="1600" dirty="0"/>
              <a:t>There is nothing for IEEE 802 to do, especially given the standard has now been published</a:t>
            </a:r>
            <a:endParaRPr lang="en-AU" sz="1600" dirty="0">
              <a:latin typeface="+mj-lt"/>
            </a:endParaRP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085557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666122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680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58087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50598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183686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488786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448691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465262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6954695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560637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37103657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843948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751114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23011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9724651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935655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567559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8068247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614213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561912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Aug 22</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22867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1502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BD55C-228E-5EDC-E842-F9B8E9FE36B7}"/>
              </a:ext>
            </a:extLst>
          </p:cNvPr>
          <p:cNvSpPr>
            <a:spLocks noGrp="1"/>
          </p:cNvSpPr>
          <p:nvPr>
            <p:ph type="title"/>
          </p:nvPr>
        </p:nvSpPr>
        <p:spPr/>
        <p:txBody>
          <a:bodyPr/>
          <a:lstStyle/>
          <a:p>
            <a:r>
              <a:rPr lang="en-AU" dirty="0"/>
              <a:t>SC6 are voting on a WI related to a conductive fabric area network </a:t>
            </a:r>
          </a:p>
        </p:txBody>
      </p:sp>
      <p:sp>
        <p:nvSpPr>
          <p:cNvPr id="8" name="Content Placeholder 7">
            <a:extLst>
              <a:ext uri="{FF2B5EF4-FFF2-40B4-BE49-F238E27FC236}">
                <a16:creationId xmlns:a16="http://schemas.microsoft.com/office/drawing/2014/main" id="{322ED7F2-1BA2-1704-5F53-2D08F3AFD6BE}"/>
              </a:ext>
            </a:extLst>
          </p:cNvPr>
          <p:cNvSpPr>
            <a:spLocks noGrp="1"/>
          </p:cNvSpPr>
          <p:nvPr>
            <p:ph idx="1"/>
          </p:nvPr>
        </p:nvSpPr>
        <p:spPr/>
        <p:txBody>
          <a:bodyPr/>
          <a:lstStyle/>
          <a:p>
            <a:r>
              <a:rPr lang="en-US" dirty="0"/>
              <a:t>Rough summary of ISO/IEC NP 18987</a:t>
            </a:r>
          </a:p>
          <a:p>
            <a:pPr lvl="1"/>
            <a:r>
              <a:rPr lang="en-US" dirty="0"/>
              <a:t>PHY &amp; MAC for a conductive fabric area network to communicate with wearable sensors, actuators, processors, batteries, e-textiles, </a:t>
            </a:r>
          </a:p>
          <a:p>
            <a:pPr lvl="1"/>
            <a:r>
              <a:rPr lang="en-US" dirty="0"/>
              <a:t>These devices can be utilized for various applications, services, and industries, including following:</a:t>
            </a:r>
          </a:p>
          <a:p>
            <a:pPr lvl="2"/>
            <a:r>
              <a:rPr lang="en-US" dirty="0"/>
              <a:t>Health monitoring: Detect, process, and react according to patients’ conditions or therapy</a:t>
            </a:r>
          </a:p>
          <a:p>
            <a:pPr lvl="2"/>
            <a:r>
              <a:rPr lang="en-US" dirty="0"/>
              <a:t>Sport and fitness: Improve physical awareness and activity performance</a:t>
            </a:r>
          </a:p>
          <a:p>
            <a:pPr lvl="2"/>
            <a:r>
              <a:rPr lang="en-US" dirty="0"/>
              <a:t>Smart clothing: Track and respond to physical activities using industrial and environmental sensing</a:t>
            </a:r>
          </a:p>
          <a:p>
            <a:pPr lvl="2"/>
            <a:r>
              <a:rPr lang="en-US" dirty="0"/>
              <a:t>Military &amp; Soft Suit: Smart textiles enable kinematic analysis and rapid situation response</a:t>
            </a:r>
            <a:endParaRPr lang="en-AU" dirty="0"/>
          </a:p>
        </p:txBody>
      </p:sp>
      <p:sp>
        <p:nvSpPr>
          <p:cNvPr id="5" name="Footer Placeholder 4">
            <a:extLst>
              <a:ext uri="{FF2B5EF4-FFF2-40B4-BE49-F238E27FC236}">
                <a16:creationId xmlns:a16="http://schemas.microsoft.com/office/drawing/2014/main" id="{49CD535F-3664-EE54-944B-4C916E8F27B7}"/>
              </a:ext>
            </a:extLst>
          </p:cNvPr>
          <p:cNvSpPr>
            <a:spLocks noGrp="1"/>
          </p:cNvSpPr>
          <p:nvPr>
            <p:ph type="ftr" sz="quarter" idx="10"/>
          </p:nvPr>
        </p:nvSpPr>
        <p:spPr/>
        <p:txBody>
          <a:bodyPr/>
          <a:lstStyle/>
          <a:p>
            <a:r>
              <a:rPr lang="en-US"/>
              <a:t>Andrew Myles, Cisco</a:t>
            </a:r>
          </a:p>
        </p:txBody>
      </p:sp>
      <p:sp>
        <p:nvSpPr>
          <p:cNvPr id="6" name="Slide Number Placeholder 5">
            <a:extLst>
              <a:ext uri="{FF2B5EF4-FFF2-40B4-BE49-F238E27FC236}">
                <a16:creationId xmlns:a16="http://schemas.microsoft.com/office/drawing/2014/main" id="{3200BA93-6436-867C-26F2-D98397534F3B}"/>
              </a:ext>
            </a:extLst>
          </p:cNvPr>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407954582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21567</Words>
  <Application>Microsoft Office PowerPoint</Application>
  <PresentationFormat>On-screen Show (4:3)</PresentationFormat>
  <Paragraphs>3198</Paragraphs>
  <Slides>206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206</vt:i4>
      </vt:variant>
    </vt:vector>
  </HeadingPairs>
  <TitlesOfParts>
    <vt:vector size="213"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43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Why does IEEE 802 spend so much time and effort to obtain ISO/IEC approval?</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 Amend.: Congestion Isolation IEEE 802.1Qcz was liaised for information in Aug 2020</vt:lpstr>
      <vt:lpstr>MAC Connectivity Discovery - Amend: YANG Data Model IEEE 802.1ABcu (LLDP YANG Data Model) is waiting for start of FDIS ballot</vt:lpstr>
      <vt:lpstr>Frame Replication &amp; Elimination for Reliability Amend. 2: Extended Stream Identification Functions IEEE 802.1CBdb is waiting for start of FDIS ballot</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 Corr 1: Technical &amp; Editorial Corrections IEEE 802.1AS-2020/Cor 1 90-day FDIS ballot passed with response required</vt:lpstr>
      <vt:lpstr>China NB provided a comment on the IEEE 802.1AS-2020/Cor 1 90-day FDIS ballot</vt:lpstr>
      <vt:lpstr>IEEE 802.1BA-Rev is waiting for start of FDIS ballot</vt:lpstr>
      <vt:lpstr>IEEE 802.1ACct is waiting for start of FDIS ballot</vt:lpstr>
      <vt:lpstr>IEEE 802.1AEdk D2.1 liaised for information in Sep 2022</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802.3cv FDIS ballot passed on 1 Sep 2022 but a response is required</vt:lpstr>
      <vt:lpstr>China NB submitted the usual comment on IEEE 802.3cv asking that 802.3 specify security</vt:lpstr>
      <vt:lpstr>China NB submitted the usual comment on IEEE 802.3cv asking that 802.3 specify security</vt:lpstr>
      <vt:lpstr>IEEE 802.3ct FDIS ballot passed on 2 Sep 2022 but a response is required</vt:lpstr>
      <vt:lpstr>IEEE 802.3cp FDIS ballot passed on 2 Sep 2022 but a response is required</vt:lpstr>
      <vt:lpstr>IEEE 802.3-REV may be liaised for information in Sep 2022</vt:lpstr>
      <vt:lpstr>The 802.3 WG is likely to approve the liaising of multiple docs for information and then ratification </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IEEE 802.11ay 60-day ballot failed on 9 Oct 2021 and the process will need to restart</vt:lpstr>
      <vt:lpstr>IEEE 802.11az was liaised for information in Apr 2022 </vt:lpstr>
      <vt:lpstr>IEEE 802.11ba is waiting for start of 60-day ballot, but it will not start until IPR related issues are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(except for non tech comments) &amp; published</vt:lpstr>
      <vt:lpstr>Japan NB non tech comments related to IPR issues need to be dealt with by IEEE SA &amp; ISO staff</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vt:lpstr>
      <vt:lpstr>SC6 has scheduled a plenary meeting in March 2023 in Austria</vt:lpstr>
      <vt:lpstr>SC6 are voting on a WI related to a conductive fabric area network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2022-09-13T07:07:15Z</dcterms:modified>
</cp:coreProperties>
</file>