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6"/>
  </p:notesMasterIdLst>
  <p:handoutMasterIdLst>
    <p:handoutMasterId r:id="rId20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618" r:id="rId43"/>
    <p:sldId id="2485" r:id="rId44"/>
    <p:sldId id="2486" r:id="rId45"/>
    <p:sldId id="2611" r:id="rId46"/>
    <p:sldId id="2612" r:id="rId47"/>
    <p:sldId id="2610" r:id="rId48"/>
    <p:sldId id="2008" r:id="rId49"/>
    <p:sldId id="2291" r:id="rId50"/>
    <p:sldId id="2426" r:id="rId51"/>
    <p:sldId id="2427" r:id="rId52"/>
    <p:sldId id="2461" r:id="rId53"/>
    <p:sldId id="2619" r:id="rId54"/>
    <p:sldId id="2620" r:id="rId55"/>
    <p:sldId id="2460" r:id="rId56"/>
    <p:sldId id="2463" r:id="rId57"/>
    <p:sldId id="2552" r:id="rId58"/>
    <p:sldId id="2621" r:id="rId59"/>
    <p:sldId id="1688" r:id="rId60"/>
    <p:sldId id="2293" r:id="rId61"/>
    <p:sldId id="1708" r:id="rId62"/>
    <p:sldId id="2524" r:id="rId63"/>
    <p:sldId id="2541" r:id="rId64"/>
    <p:sldId id="2548" r:id="rId65"/>
    <p:sldId id="1709" r:id="rId66"/>
    <p:sldId id="1710" r:id="rId67"/>
    <p:sldId id="1790" r:id="rId68"/>
    <p:sldId id="2199" r:id="rId69"/>
    <p:sldId id="2319" r:id="rId70"/>
    <p:sldId id="2320" r:id="rId71"/>
    <p:sldId id="2321" r:id="rId72"/>
    <p:sldId id="2355" r:id="rId73"/>
    <p:sldId id="2592" r:id="rId74"/>
    <p:sldId id="2354" r:id="rId75"/>
    <p:sldId id="2628" r:id="rId76"/>
    <p:sldId id="2294" r:id="rId77"/>
    <p:sldId id="2559" r:id="rId78"/>
    <p:sldId id="2623" r:id="rId79"/>
    <p:sldId id="2624" r:id="rId80"/>
    <p:sldId id="2625" r:id="rId81"/>
    <p:sldId id="2626" r:id="rId82"/>
    <p:sldId id="2560" r:id="rId83"/>
    <p:sldId id="2570" r:id="rId84"/>
    <p:sldId id="2571" r:id="rId85"/>
    <p:sldId id="2572" r:id="rId86"/>
    <p:sldId id="2627" r:id="rId87"/>
    <p:sldId id="2562" r:id="rId88"/>
    <p:sldId id="2561" r:id="rId89"/>
    <p:sldId id="2563" r:id="rId90"/>
    <p:sldId id="2622" r:id="rId91"/>
    <p:sldId id="2564" r:id="rId92"/>
    <p:sldId id="2466" r:id="rId93"/>
    <p:sldId id="2467" r:id="rId94"/>
    <p:sldId id="1679" r:id="rId95"/>
    <p:sldId id="2336" r:id="rId96"/>
    <p:sldId id="2328" r:id="rId97"/>
    <p:sldId id="2605" r:id="rId98"/>
    <p:sldId id="2324" r:id="rId99"/>
    <p:sldId id="1375" r:id="rId100"/>
    <p:sldId id="1376" r:id="rId101"/>
    <p:sldId id="1400" r:id="rId102"/>
    <p:sldId id="2479" r:id="rId103"/>
    <p:sldId id="2616" r:id="rId104"/>
    <p:sldId id="2480" r:id="rId105"/>
    <p:sldId id="2617"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 id="1965" r:id="rId178"/>
    <p:sldId id="2114" r:id="rId179"/>
    <p:sldId id="1705" r:id="rId180"/>
    <p:sldId id="1706" r:id="rId181"/>
    <p:sldId id="1707" r:id="rId182"/>
    <p:sldId id="2113" r:id="rId183"/>
    <p:sldId id="2037" r:id="rId184"/>
    <p:sldId id="2431" r:id="rId185"/>
    <p:sldId id="2429" r:id="rId186"/>
    <p:sldId id="2436" r:id="rId187"/>
    <p:sldId id="1968" r:id="rId188"/>
    <p:sldId id="2104" r:id="rId189"/>
    <p:sldId id="2317" r:id="rId190"/>
    <p:sldId id="1967" r:id="rId191"/>
    <p:sldId id="2167" r:id="rId192"/>
    <p:sldId id="2351" r:id="rId193"/>
    <p:sldId id="2333" r:id="rId194"/>
    <p:sldId id="2335" r:id="rId195"/>
    <p:sldId id="2334" r:id="rId196"/>
    <p:sldId id="2352" r:id="rId197"/>
    <p:sldId id="2218" r:id="rId198"/>
    <p:sldId id="1945" r:id="rId199"/>
    <p:sldId id="2071" r:id="rId200"/>
    <p:sldId id="2036" r:id="rId201"/>
    <p:sldId id="2323" r:id="rId202"/>
    <p:sldId id="2353" r:id="rId203"/>
    <p:sldId id="2332" r:id="rId204"/>
    <p:sldId id="2437" r:id="rId20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3FBFE-BAE7-4944-B0EB-7FD3D684AC6D}" v="23" dt="2022-09-12T03:09:37.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136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microsoft.com/office/2015/10/relationships/revisionInfo" Target="revisionInfo.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802.11-22/1262r7</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799575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6712043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356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692351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74901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632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a:t>
            </a:r>
            <a:r>
              <a:rPr lang="en-AU"/>
              <a:t>with 43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6709549"/>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43</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2706522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1455639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048370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549835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3270670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147923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70742308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280793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7352956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0194864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8643447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2057189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0498211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22248121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4629271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7294402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003847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9096092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99963472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9243832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55252743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effectLst/>
                <a:ea typeface="Calibri" panose="020F0502020204030204" pitchFamily="34" charset="0"/>
              </a:rPr>
              <a:t>Bridges &amp; Bridged Networks – Amend.: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800" dirty="0"/>
              <a:t>MAC Connectivity Discovery - Amend: YANG Data Model</a:t>
            </a:r>
            <a:br>
              <a:rPr lang="en-AU" dirty="0"/>
            </a:br>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Frame Replication &amp; Elimination for Reliability Amend. 2: Extended Stream Identification Functions</a:t>
            </a:r>
            <a:br>
              <a:rPr lang="en-AU" sz="1800" dirty="0"/>
            </a:br>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8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(N1717848)</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Timing &amp; Synchronization for Time-Sensitive Applications - </a:t>
            </a:r>
            <a:r>
              <a:rPr lang="en-US" sz="1800" dirty="0" err="1"/>
              <a:t>Corr</a:t>
            </a:r>
            <a:r>
              <a:rPr lang="en-US" sz="1800" dirty="0"/>
              <a:t> 1: Technical &amp; Editorial Corrections</a:t>
            </a:r>
            <a:br>
              <a:rPr lang="en-AU" sz="18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924713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D2.1 liaised for information in Sep 2022</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22 (N?????)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850331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0765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9205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passed on 1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t>Response will be sent after Nov 2022 plenary</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i="1" dirty="0"/>
              <a:t>IEEE 802.3cv-2021 is the amendment of IEEE 802.3-2018 as amended by IEEE 802.3cb-2018, 802.3bt-2018, 802.3cd-2018, 802.3cn-2019, 802.3cg-2019, 802.3cq-2020, </a:t>
            </a:r>
            <a:r>
              <a:rPr lang="en-US" sz="1400" i="1" dirty="0"/>
              <a:t>802.3cm-2020</a:t>
            </a:r>
            <a:r>
              <a:rPr lang="en-GB" sz="1400" i="1" dirty="0"/>
              <a:t>, 802.3ch-2020, 802.3ca-2020,802.3cr-2021 and 802.3cu -2021</a:t>
            </a:r>
            <a:r>
              <a:rPr lang="en-US" sz="1400" i="1" dirty="0"/>
              <a:t>.</a:t>
            </a:r>
            <a:endParaRPr lang="en-AU" sz="1400" i="1" dirty="0"/>
          </a:p>
          <a:p>
            <a:pPr lvl="1"/>
            <a:r>
              <a:rPr lang="en-GB" sz="1400" i="1" dirty="0"/>
              <a:t>Neither IEEE 802.3-2018 nor its amendments specify security mechanism of Ethernet, and also the proposal does not reference any security mechanisms. China has submitted this comment for many times during development of IEEE 802.3.</a:t>
            </a:r>
            <a:endParaRPr lang="en-AU" sz="1400" i="1" dirty="0"/>
          </a:p>
          <a:p>
            <a:pPr lvl="1"/>
            <a:r>
              <a:rPr lang="en-GB" sz="1400"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standard. Therefore, it is disastrous to apply any security mechanism to the Ethernet for this approach might weaken Ethernet security and endanger other networks. </a:t>
            </a:r>
            <a:endParaRPr lang="en-AU" sz="1400" i="1" dirty="0"/>
          </a:p>
          <a:p>
            <a:pPr lvl="1"/>
            <a:r>
              <a:rPr lang="en-AU" sz="1400" dirty="0"/>
              <a:t>…</a:t>
            </a:r>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737851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dirty="0"/>
              <a:t>…</a:t>
            </a:r>
          </a:p>
          <a:p>
            <a:pPr lvl="1"/>
            <a:r>
              <a:rPr lang="en-GB" sz="1400" i="1" dirty="0"/>
              <a:t>At the engineering implementation level, amendments of IEEE 802.3 must be implemented at the basis of IEEE 802.3 architecture (because the technology involved in the amendment cannot be implemented separately). This objectively strengthens the implementation and promotion of standards with technical defects (no security mechanism defined resulting in huge security risks). Furthermore, the application and deployment of products conforming to the base standards will further aggravate the security risks of the network.</a:t>
            </a:r>
            <a:endParaRPr lang="en-AU" sz="1400" i="1" dirty="0"/>
          </a:p>
          <a:p>
            <a:pPr lvl="1"/>
            <a:r>
              <a:rPr lang="en-GB" sz="1400" i="1" dirty="0"/>
              <a:t>China has submitted the same comments with 60-day ballot, but the comments were not properly addressed.</a:t>
            </a:r>
            <a:endParaRPr lang="en-AU" sz="1400" i="1" dirty="0"/>
          </a:p>
          <a:p>
            <a:r>
              <a:rPr lang="en-AU" sz="1400" dirty="0"/>
              <a:t>CN1 proposed change</a:t>
            </a:r>
          </a:p>
          <a:p>
            <a:pPr lvl="1"/>
            <a:r>
              <a:rPr lang="en-US" sz="1400" i="1" dirty="0"/>
              <a:t>It is strongly suggested that IEEE 802.3 and its amendments specifying security mechanisms</a:t>
            </a:r>
            <a:endParaRPr lang="en-AU" sz="1400" i="1" dirty="0"/>
          </a:p>
          <a:p>
            <a:endParaRPr lang="en-AU" sz="1400" dirty="0"/>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1418740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t>Response will be sent after Nov 2022 plenary</a:t>
            </a:r>
          </a:p>
          <a:p>
            <a:pPr lvl="1"/>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199883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t>Response will be sent after Nov 2022 plenary</a:t>
            </a:r>
            <a:endParaRPr lang="en-AU" dirty="0">
              <a:solidFill>
                <a:schemeClr val="accent2"/>
              </a:solidFill>
            </a:endParaRP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534085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80872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4123520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20383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485050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724838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but the issue is not on the ISO Council agenda</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4207806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t>
            </a:r>
            <a:r>
              <a:rPr lang="en-AU" dirty="0">
                <a:solidFill>
                  <a:srgbClr val="FA661C"/>
                </a:solidFill>
              </a:rPr>
              <a:t>(except for non tech comments) </a:t>
            </a:r>
            <a:r>
              <a:rPr lang="en-AU" dirty="0">
                <a:solidFill>
                  <a:schemeClr val="accent6"/>
                </a:solidFill>
              </a:rPr>
              <a:t>&amp;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a:t>
            </a:r>
            <a:r>
              <a:rPr lang="en-AU" dirty="0">
                <a:solidFill>
                  <a:srgbClr val="FA661C"/>
                </a:solidFill>
              </a:rPr>
              <a:t>(</a:t>
            </a:r>
            <a:r>
              <a:rPr lang="en-AU" dirty="0" err="1">
                <a:solidFill>
                  <a:srgbClr val="FA661C"/>
                </a:solidFill>
              </a:rPr>
              <a:t>exc</a:t>
            </a:r>
            <a:r>
              <a:rPr lang="en-AU" dirty="0">
                <a:solidFill>
                  <a:srgbClr val="FA661C"/>
                </a:solidFill>
              </a:rPr>
              <a:t> non-tech comments) </a:t>
            </a:r>
            <a:r>
              <a:rPr lang="en-AU" dirty="0">
                <a:solidFill>
                  <a:srgbClr val="00B050"/>
                </a:solidFill>
              </a:rPr>
              <a:t>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N17853)</a:t>
            </a:r>
          </a:p>
          <a:p>
            <a:pPr lvl="2"/>
            <a:r>
              <a:rPr lang="en-AU" dirty="0">
                <a:solidFill>
                  <a:srgbClr val="FA661C"/>
                </a:solidFill>
              </a:rPr>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non tech comments related to IPR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002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was a new (March 2022) negative </a:t>
            </a:r>
            <a:r>
              <a:rPr lang="en-AU" sz="1600" dirty="0" err="1">
                <a:latin typeface="+mj-lt"/>
              </a:rPr>
              <a:t>LoA</a:t>
            </a:r>
            <a:r>
              <a:rPr lang="en-AU" sz="1600" dirty="0">
                <a:latin typeface="+mj-lt"/>
              </a:rPr>
              <a:t> on IEEE 802.11-2016 by Panasonic</a:t>
            </a:r>
          </a:p>
          <a:p>
            <a:pPr lvl="1"/>
            <a:r>
              <a:rPr lang="en-AU" sz="1600" dirty="0"/>
              <a:t>These non technical comments need to be dealt with by ISO staff</a:t>
            </a:r>
          </a:p>
          <a:p>
            <a:pPr lvl="1"/>
            <a:r>
              <a:rPr lang="en-AU" sz="1600" dirty="0"/>
              <a:t>There is nothing for IEEE 802 to do, especially given the standard has now been published</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08555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666122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580874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505986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18368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488786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448691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4652629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695469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1560637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710365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843948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7511148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230112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97246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9356556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 – 15.6-20xx</a:t>
            </a:r>
          </a:p>
          <a:p>
            <a:pPr lvl="1"/>
            <a:r>
              <a:rPr lang="en-AU" dirty="0"/>
              <a:t>Already an  ISO – nothing be done yet – year </a:t>
            </a:r>
            <a:r>
              <a:rPr lang="en-AU" dirty="0" err="1"/>
              <a:t>wayat</a:t>
            </a:r>
            <a:endParaRPr lang="en-AU" dirty="0"/>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15567559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8068247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614213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2286756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40150213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243204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21281</Words>
  <Application>Microsoft Office PowerPoint</Application>
  <PresentationFormat>On-screen Show (4:3)</PresentationFormat>
  <Paragraphs>3176</Paragraphs>
  <Slides>204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204</vt:i4>
      </vt:variant>
    </vt:vector>
  </HeadingPairs>
  <TitlesOfParts>
    <vt:vector size="211"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43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 Amend.: Congestion Isolation IEEE 802.1Qcz was liaised for information in Aug 2020</vt:lpstr>
      <vt:lpstr>MAC Connectivity Discovery - Amend: YANG Data Model IEEE 802.1ABcu (LLDP YANG Data Model) is waiting for start of FDIS ballot</vt:lpstr>
      <vt:lpstr>Frame Replication &amp; Elimination for Reliability Amend. 2: Extended Stream Identification Functions IEEE 802.1CBdb is waiting for start of FDIS ballot</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 Corr 1: Technical &amp; Editorial Corrections IEEE 802.1AS-2020/Cor 1 90-day FDIS ballot passed with response required</vt:lpstr>
      <vt:lpstr>China NB provided a comment on the IEEE 802.1AS-2020/Cor 1 90-day FDIS ballot</vt:lpstr>
      <vt:lpstr>IEEE 802.1BA-Rev is waiting for start of FDIS ballot</vt:lpstr>
      <vt:lpstr>IEEE 802.1ACct is waiting for start of FDIS ballot</vt:lpstr>
      <vt:lpstr>IEEE 802.1AEdk D2.1 liaised for information in Sep 2022</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802.3cv FDIS ballot passed on 1 Sep 2022 but a response is required</vt:lpstr>
      <vt:lpstr>China NB submitted the usual comment on IEEE 802.3cv asking that 802.3 specify security</vt:lpstr>
      <vt:lpstr>China NB submitted the usual comment on IEEE 802.3cv asking that 802.3 specify security</vt:lpstr>
      <vt:lpstr>IEEE 802.3ct FDIS ballot passed on 2 Sep 2022 but a response is required</vt:lpstr>
      <vt:lpstr>IEEE 802.3cp FDIS ballot passed on 2 Sep 2022 but a response is required</vt:lpstr>
      <vt:lpstr>IEEE 802.3-REV may be liaised for information in Sep 2022</vt:lpstr>
      <vt:lpstr>The 802.3 WG is likely to approve the liaising of multiple docs for information and then ratification </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IEEE 802.11ay 60-day ballot failed on 9 Oct 2021 and the process will need to restart</vt:lpstr>
      <vt:lpstr>IEEE 802.11az was liaised for information in Apr 2022 </vt:lpstr>
      <vt:lpstr>IEEE 802.11ba is waiting for start of 60-day ballot, but it will not start until IPR related issues are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a response liaised (except for non tech comments) &amp; published</vt:lpstr>
      <vt:lpstr>Japan NB non tech comments related to IPR issues need to be dealt with by IEEE SA &amp; ISO staff</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2022-09-12T03:10:16Z</dcterms:modified>
</cp:coreProperties>
</file>