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99"/>
  </p:notesMasterIdLst>
  <p:handoutMasterIdLst>
    <p:handoutMasterId r:id="rId200"/>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439" r:id="rId33"/>
    <p:sldId id="2292" r:id="rId34"/>
    <p:sldId id="2609" r:id="rId35"/>
    <p:sldId id="2331" r:id="rId36"/>
    <p:sldId id="2438" r:id="rId37"/>
    <p:sldId id="2464" r:id="rId38"/>
    <p:sldId id="2481" r:id="rId39"/>
    <p:sldId id="2482" r:id="rId40"/>
    <p:sldId id="2483" r:id="rId41"/>
    <p:sldId id="2484" r:id="rId42"/>
    <p:sldId id="2618" r:id="rId43"/>
    <p:sldId id="2485" r:id="rId44"/>
    <p:sldId id="2486" r:id="rId45"/>
    <p:sldId id="2611" r:id="rId46"/>
    <p:sldId id="2612" r:id="rId47"/>
    <p:sldId id="2610" r:id="rId48"/>
    <p:sldId id="2008" r:id="rId49"/>
    <p:sldId id="2291" r:id="rId50"/>
    <p:sldId id="2426" r:id="rId51"/>
    <p:sldId id="2427" r:id="rId52"/>
    <p:sldId id="2461" r:id="rId53"/>
    <p:sldId id="2619" r:id="rId54"/>
    <p:sldId id="2620" r:id="rId55"/>
    <p:sldId id="2460" r:id="rId56"/>
    <p:sldId id="2463" r:id="rId57"/>
    <p:sldId id="2552" r:id="rId58"/>
    <p:sldId id="2621" r:id="rId59"/>
    <p:sldId id="1688" r:id="rId60"/>
    <p:sldId id="2293" r:id="rId61"/>
    <p:sldId id="1708" r:id="rId62"/>
    <p:sldId id="2524" r:id="rId63"/>
    <p:sldId id="2541" r:id="rId64"/>
    <p:sldId id="2548" r:id="rId65"/>
    <p:sldId id="1709" r:id="rId66"/>
    <p:sldId id="1710" r:id="rId67"/>
    <p:sldId id="1790" r:id="rId68"/>
    <p:sldId id="2199" r:id="rId69"/>
    <p:sldId id="2319" r:id="rId70"/>
    <p:sldId id="2320" r:id="rId71"/>
    <p:sldId id="2321" r:id="rId72"/>
    <p:sldId id="2355" r:id="rId73"/>
    <p:sldId id="2592" r:id="rId74"/>
    <p:sldId id="2354" r:id="rId75"/>
    <p:sldId id="2294" r:id="rId76"/>
    <p:sldId id="2559" r:id="rId77"/>
    <p:sldId id="2560" r:id="rId78"/>
    <p:sldId id="2570" r:id="rId79"/>
    <p:sldId id="2571" r:id="rId80"/>
    <p:sldId id="2572" r:id="rId81"/>
    <p:sldId id="2562" r:id="rId82"/>
    <p:sldId id="2561" r:id="rId83"/>
    <p:sldId id="2563" r:id="rId84"/>
    <p:sldId id="2564" r:id="rId85"/>
    <p:sldId id="2466" r:id="rId86"/>
    <p:sldId id="2467" r:id="rId87"/>
    <p:sldId id="1679" r:id="rId88"/>
    <p:sldId id="2336" r:id="rId89"/>
    <p:sldId id="2328" r:id="rId90"/>
    <p:sldId id="2605" r:id="rId91"/>
    <p:sldId id="2324" r:id="rId92"/>
    <p:sldId id="1375" r:id="rId93"/>
    <p:sldId id="1376" r:id="rId94"/>
    <p:sldId id="1400" r:id="rId95"/>
    <p:sldId id="2479" r:id="rId96"/>
    <p:sldId id="2616" r:id="rId97"/>
    <p:sldId id="2480" r:id="rId98"/>
    <p:sldId id="2617" r:id="rId99"/>
    <p:sldId id="619" r:id="rId100"/>
    <p:sldId id="621" r:id="rId101"/>
    <p:sldId id="1561" r:id="rId102"/>
    <p:sldId id="1555" r:id="rId103"/>
    <p:sldId id="1601" r:id="rId104"/>
    <p:sldId id="1585" r:id="rId105"/>
    <p:sldId id="1586" r:id="rId106"/>
    <p:sldId id="1587" r:id="rId107"/>
    <p:sldId id="1588" r:id="rId108"/>
    <p:sldId id="1589" r:id="rId109"/>
    <p:sldId id="1590" r:id="rId110"/>
    <p:sldId id="1771" r:id="rId111"/>
    <p:sldId id="1772" r:id="rId112"/>
    <p:sldId id="1591" r:id="rId113"/>
    <p:sldId id="1592" r:id="rId114"/>
    <p:sldId id="1593" r:id="rId115"/>
    <p:sldId id="1594" r:id="rId116"/>
    <p:sldId id="1595" r:id="rId117"/>
    <p:sldId id="1596" r:id="rId118"/>
    <p:sldId id="1597" r:id="rId119"/>
    <p:sldId id="1598" r:id="rId120"/>
    <p:sldId id="1599" r:id="rId121"/>
    <p:sldId id="1600" r:id="rId122"/>
    <p:sldId id="1628" r:id="rId123"/>
    <p:sldId id="1638" r:id="rId124"/>
    <p:sldId id="1725" r:id="rId125"/>
    <p:sldId id="1726" r:id="rId126"/>
    <p:sldId id="1947" r:id="rId127"/>
    <p:sldId id="1975" r:id="rId128"/>
    <p:sldId id="1976" r:id="rId129"/>
    <p:sldId id="1977" r:id="rId130"/>
    <p:sldId id="2039" r:id="rId131"/>
    <p:sldId id="2060" r:id="rId132"/>
    <p:sldId id="2061" r:id="rId133"/>
    <p:sldId id="2097" r:id="rId134"/>
    <p:sldId id="2103" r:id="rId135"/>
    <p:sldId id="2063" r:id="rId136"/>
    <p:sldId id="2064" r:id="rId137"/>
    <p:sldId id="2065" r:id="rId138"/>
    <p:sldId id="2066" r:id="rId139"/>
    <p:sldId id="2067" r:id="rId140"/>
    <p:sldId id="2068" r:id="rId141"/>
    <p:sldId id="2069" r:id="rId142"/>
    <p:sldId id="2146" r:id="rId143"/>
    <p:sldId id="2147" r:id="rId144"/>
    <p:sldId id="2148" r:id="rId145"/>
    <p:sldId id="2158" r:id="rId146"/>
    <p:sldId id="2159" r:id="rId147"/>
    <p:sldId id="2157" r:id="rId148"/>
    <p:sldId id="2160" r:id="rId149"/>
    <p:sldId id="2216" r:id="rId150"/>
    <p:sldId id="2217" r:id="rId151"/>
    <p:sldId id="2219" r:id="rId152"/>
    <p:sldId id="2238" r:id="rId153"/>
    <p:sldId id="2239" r:id="rId154"/>
    <p:sldId id="2240" r:id="rId155"/>
    <p:sldId id="2242" r:id="rId156"/>
    <p:sldId id="2263" r:id="rId157"/>
    <p:sldId id="2276" r:id="rId158"/>
    <p:sldId id="2277" r:id="rId159"/>
    <p:sldId id="2278" r:id="rId160"/>
    <p:sldId id="2281" r:id="rId161"/>
    <p:sldId id="2282" r:id="rId162"/>
    <p:sldId id="2283" r:id="rId163"/>
    <p:sldId id="2284" r:id="rId164"/>
    <p:sldId id="2318" r:id="rId165"/>
    <p:sldId id="2329" r:id="rId166"/>
    <p:sldId id="2356" r:id="rId167"/>
    <p:sldId id="1701" r:id="rId168"/>
    <p:sldId id="1969" r:id="rId169"/>
    <p:sldId id="2112" r:id="rId170"/>
    <p:sldId id="1965" r:id="rId171"/>
    <p:sldId id="2114" r:id="rId172"/>
    <p:sldId id="1705" r:id="rId173"/>
    <p:sldId id="1706" r:id="rId174"/>
    <p:sldId id="1707" r:id="rId175"/>
    <p:sldId id="2113" r:id="rId176"/>
    <p:sldId id="2037" r:id="rId177"/>
    <p:sldId id="2431" r:id="rId178"/>
    <p:sldId id="2429" r:id="rId179"/>
    <p:sldId id="2436" r:id="rId180"/>
    <p:sldId id="1968" r:id="rId181"/>
    <p:sldId id="2104" r:id="rId182"/>
    <p:sldId id="2317" r:id="rId183"/>
    <p:sldId id="1967" r:id="rId184"/>
    <p:sldId id="2167" r:id="rId185"/>
    <p:sldId id="2351" r:id="rId186"/>
    <p:sldId id="2333" r:id="rId187"/>
    <p:sldId id="2335" r:id="rId188"/>
    <p:sldId id="2334" r:id="rId189"/>
    <p:sldId id="2352" r:id="rId190"/>
    <p:sldId id="2218" r:id="rId191"/>
    <p:sldId id="1945" r:id="rId192"/>
    <p:sldId id="2071" r:id="rId193"/>
    <p:sldId id="2036" r:id="rId194"/>
    <p:sldId id="2323" r:id="rId195"/>
    <p:sldId id="2353" r:id="rId196"/>
    <p:sldId id="2332" r:id="rId197"/>
    <p:sldId id="2437" r:id="rId19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7FAF80-D4FF-4C97-BF36-E7487865690D}" v="4" dt="2022-09-09T03:04:36.3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61" d="100"/>
          <a:sy n="161" d="100"/>
        </p:scale>
        <p:origin x="213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microsoft.com/office/2015/10/relationships/revisionInfo" Target="revisionInfo.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notesMaster" Target="notesMasters/notesMaster1.xml"/><Relationship Id="rId20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handoutMaster" Target="handoutMasters/handout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802.11-22/1262r6</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1346-00-0jtc-minutes-of-hybrid-meeting-in-july-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8.bin"/><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hyperlink" Target="https://mentor.ieee.org/802.11/dcn/22/11-22-0956-03-0jtc-resolution-of-china-nb-comments.docx" TargetMode="Externa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2022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September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 13 Sep 2022 in pm1 slot in Hawaii</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13 Sep 2022</a:t>
            </a:r>
            <a:br>
              <a:rPr lang="en-US" sz="1600" b="1" dirty="0">
                <a:latin typeface="+mj-lt"/>
              </a:rPr>
            </a:br>
            <a:r>
              <a:rPr lang="en-US" sz="1600" b="1" dirty="0">
                <a:latin typeface="+mj-lt"/>
              </a:rPr>
              <a:t>@ 1:30pm (Hawaii)</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July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100</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3233178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3176505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32852344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Jul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118</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13 Sep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3" name="Object 2"/>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Jul 2022, as documented in </a:t>
            </a:r>
            <a:r>
              <a:rPr lang="en-AU" i="1" dirty="0">
                <a:solidFill>
                  <a:srgbClr val="FF0000"/>
                </a:solidFill>
                <a:hlinkClick r:id="rId3"/>
              </a:rPr>
              <a:t>11-22-1346-00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18392705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366322165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116893043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3739555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228463028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167686202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8368451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87947344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42685064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42018839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425167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336761449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7708579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422320007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3405875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4006628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029258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After the Jul 2022 plenary in Montreal, the IEEE 802 EC Secretary notified (N17854) the approval of</a:t>
            </a:r>
          </a:p>
          <a:p>
            <a:pPr lvl="2"/>
            <a:r>
              <a:rPr lang="en-AU" dirty="0"/>
              <a:t>I</a:t>
            </a:r>
            <a:r>
              <a:rPr lang="en-US" dirty="0"/>
              <a:t>EEE 802.3 </a:t>
            </a:r>
            <a:r>
              <a:rPr lang="en-US" i="1" dirty="0"/>
              <a:t>Greater than 50 Gb/s Bidirectional Optical Access PHYs </a:t>
            </a:r>
            <a:r>
              <a:rPr lang="en-US" dirty="0"/>
              <a:t>SG</a:t>
            </a:r>
          </a:p>
          <a:p>
            <a:pPr lvl="2"/>
            <a:r>
              <a:rPr lang="en-US" dirty="0"/>
              <a:t>IEEE 802.11 </a:t>
            </a:r>
            <a:r>
              <a:rPr lang="en-US" i="1" dirty="0"/>
              <a:t>Ultra High Reliability Study Group</a:t>
            </a:r>
            <a:r>
              <a:rPr lang="en-US" dirty="0"/>
              <a:t> (UHR) SG</a:t>
            </a:r>
            <a:endParaRPr lang="en-AU" b="0" i="1" u="none" strike="noStrike" baseline="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11530012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13894898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77131772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40662244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187047836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357531377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2365210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8260552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4252176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87490177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16329326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27065229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14556396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420483707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5498353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83270670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3114792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91 standards through the PSDO adoption process, with 37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41805842"/>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2</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9</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91</a:t>
                      </a:r>
                    </a:p>
                  </a:txBody>
                  <a:tcPr>
                    <a:lnT w="12700" cap="flat" cmpd="sng" algn="ctr">
                      <a:solidFill>
                        <a:schemeClr val="tx1"/>
                      </a:solidFill>
                      <a:prstDash val="solid"/>
                      <a:round/>
                      <a:headEnd type="none" w="med" len="med"/>
                      <a:tailEnd type="none" w="med" len="med"/>
                    </a:lnT>
                  </a:tcPr>
                </a:tc>
                <a:tc>
                  <a:txBody>
                    <a:bodyPr/>
                    <a:lstStyle/>
                    <a:p>
                      <a:pPr algn="ctr"/>
                      <a:r>
                        <a:rPr lang="en-US" b="1" dirty="0"/>
                        <a:t>37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170742308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52807937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51483189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73529566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401948644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386434475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20571891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04982112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22248121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1462927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72944023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80038477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3"/>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390960923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399963472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92438325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355252743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011001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730564"/>
              </p:ext>
            </p:extLst>
          </p:nvPr>
        </p:nvGraphicFramePr>
        <p:xfrm>
          <a:off x="761999" y="1712149"/>
          <a:ext cx="7696200" cy="32613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768450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894768"/>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not required for the IEEE 802 JTC1 SC session in Sep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Sep 2022 IEEE 802 wireless interim session</a:t>
            </a:r>
          </a:p>
          <a:p>
            <a:pPr lvl="1"/>
            <a:r>
              <a:rPr lang="en-US" dirty="0"/>
              <a:t>However, a registration fee is not required in order to attend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12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261944457"/>
              </p:ext>
            </p:extLst>
          </p:nvPr>
        </p:nvGraphicFramePr>
        <p:xfrm>
          <a:off x="152399" y="1828800"/>
          <a:ext cx="8839199" cy="46024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tx1"/>
                          </a:solidFill>
                        </a:rPr>
                        <a:t>16 Jan 23</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22</a:t>
                      </a:r>
                      <a:endParaRPr lang="en-AU" sz="1600" b="0" dirty="0">
                        <a:solidFill>
                          <a:srgbClr val="00B050"/>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latin typeface="+mn-lt"/>
                          <a:ea typeface="+mn-ea"/>
                          <a:cs typeface="+mn-cs"/>
                        </a:rPr>
                        <a:t>J</a:t>
                      </a:r>
                      <a:r>
                        <a:rPr lang="en-AU" sz="1600" b="0" kern="1200" dirty="0" err="1">
                          <a:solidFill>
                            <a:srgbClr val="00B050"/>
                          </a:solidFill>
                          <a:latin typeface="+mn-lt"/>
                          <a:ea typeface="+mn-ea"/>
                          <a:cs typeface="+mn-cs"/>
                        </a:rPr>
                        <a:t>ul</a:t>
                      </a:r>
                      <a:r>
                        <a:rPr lang="en-AU" sz="1600" b="0" kern="1200" dirty="0">
                          <a:solidFill>
                            <a:srgbClr val="00B050"/>
                          </a:solidFill>
                          <a:latin typeface="+mn-lt"/>
                          <a:ea typeface="+mn-ea"/>
                          <a:cs typeface="+mn-cs"/>
                        </a:rPr>
                        <a:t> 22</a:t>
                      </a:r>
                      <a:endParaRPr lang="en-AU" sz="1600" b="0" dirty="0">
                        <a:solidFill>
                          <a:srgbClr val="00B050"/>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305988604"/>
                  </a:ext>
                </a:extLst>
              </a:tr>
              <a:tr h="3303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4510517"/>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42120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t>ISO/IEC/IEEE 8802-1AB:2017 closing 2 Dec 2022</a:t>
            </a:r>
            <a:endParaRPr lang="en-AU" dirty="0"/>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4127399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8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 was liaised for info in Sep 2021</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sz="1800" dirty="0">
                <a:effectLst/>
                <a:latin typeface="Arial" panose="020B0604020202020204" pitchFamily="34" charset="0"/>
                <a:ea typeface="Times New Roman" panose="02020603050405020304" pitchFamily="18" charset="0"/>
              </a:rPr>
              <a:t>IEEE 802.1Q-REV is going through IEEE-SA ballot resolution, with a single recirculation ballot, it will probably be ready for PSDO balloting at the end of the year</a:t>
            </a:r>
          </a:p>
          <a:p>
            <a:pPr lvl="2"/>
            <a:r>
              <a:rPr lang="en-GB" dirty="0">
                <a:latin typeface="Arial" panose="020B0604020202020204" pitchFamily="34" charset="0"/>
              </a:rPr>
              <a:t>(Jul </a:t>
            </a:r>
            <a:r>
              <a:rPr lang="en-GB" dirty="0">
                <a:latin typeface="+mj-lt"/>
              </a:rPr>
              <a:t>2022) </a:t>
            </a:r>
            <a:r>
              <a:rPr lang="en-US" dirty="0">
                <a:effectLst/>
                <a:latin typeface="+mj-lt"/>
                <a:ea typeface="Calibri" panose="020F0502020204030204" pitchFamily="34" charset="0"/>
              </a:rPr>
              <a:t>IEEE 802.1 plans to have a motion to send IEEE 802.1Q-Rev to </a:t>
            </a:r>
            <a:r>
              <a:rPr lang="en-US" dirty="0" err="1">
                <a:latin typeface="+mj-lt"/>
                <a:ea typeface="Calibri" panose="020F0502020204030204" pitchFamily="34" charset="0"/>
              </a:rPr>
              <a:t>Rev</a:t>
            </a:r>
            <a:r>
              <a:rPr lang="en-US" dirty="0" err="1">
                <a:effectLst/>
                <a:latin typeface="+mj-lt"/>
                <a:ea typeface="Calibri" panose="020F0502020204030204" pitchFamily="34" charset="0"/>
              </a:rPr>
              <a:t>Com</a:t>
            </a:r>
            <a:r>
              <a:rPr lang="en-US" dirty="0">
                <a:effectLst/>
                <a:latin typeface="+mj-lt"/>
                <a:ea typeface="Calibri" panose="020F0502020204030204" pitchFamily="34" charset="0"/>
              </a:rPr>
              <a:t> from this plenary session… and that means we are inching closer to publication.  When we have a final published version of Q-Rev, we will be able to send it to SC6 for adoption (there was a motion in November 2021).  </a:t>
            </a:r>
            <a:endParaRPr lang="en-US"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048733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800" dirty="0">
                <a:effectLst/>
                <a:ea typeface="Calibri" panose="020F0502020204030204" pitchFamily="34" charset="0"/>
              </a:rPr>
              <a:t>Bridges &amp; Bridged Networks – Amend.: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342022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800" dirty="0"/>
              <a:t>MAC Connectivity Discovery - Amend: YANG Data Model</a:t>
            </a:r>
            <a:br>
              <a:rPr lang="en-AU" dirty="0"/>
            </a:br>
            <a:r>
              <a:rPr lang="en-AU" dirty="0"/>
              <a:t>IEEE 802.1ABcu (LLDP YANG Data Model) is waiting for start of FDIS 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7/1/12 on support for submission to FDIS </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546891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800" dirty="0"/>
              <a:t>Frame Replication &amp; Elimination for Reliability Amend. 2: Extended Stream Identification Functions</a:t>
            </a:r>
            <a:br>
              <a:rPr lang="en-AU" sz="1800" dirty="0"/>
            </a:br>
            <a:r>
              <a:rPr lang="en-AU" dirty="0"/>
              <a:t>IEEE 802.1CBdb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2021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2248122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800" dirty="0"/>
              <a:t>Information model, YANG data model, &amp; management information base module</a:t>
            </a:r>
            <a:br>
              <a:rPr lang="en-US" dirty="0"/>
            </a:br>
            <a:r>
              <a:rPr lang="en-AU" dirty="0"/>
              <a:t>IEEE 802.1CBcv FDIS ballot closes on </a:t>
            </a:r>
            <a:r>
              <a:rPr lang="en-AU" dirty="0">
                <a:solidFill>
                  <a:schemeClr val="accent2"/>
                </a:solidFill>
              </a:rPr>
              <a:t>16 Jan 2023</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2021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lvl="1"/>
            <a:r>
              <a:rPr lang="en-US" dirty="0"/>
              <a:t>Will be 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34313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800" dirty="0"/>
              <a:t>Support for Multi-frame Protocol Data Units</a:t>
            </a:r>
            <a:br>
              <a:rPr lang="en-AU" dirty="0"/>
            </a:br>
            <a:r>
              <a:rPr lang="en-AU" dirty="0"/>
              <a:t>IEEE 802.1ABdh is waiting for start of FDIS ballot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(N1717848)</a:t>
            </a:r>
          </a:p>
          <a:p>
            <a:pPr lvl="2"/>
            <a:r>
              <a:rPr lang="en-AU" dirty="0"/>
              <a:t>Passed 7/0/12 on need for ISO standard</a:t>
            </a:r>
          </a:p>
          <a:p>
            <a:pPr lvl="2"/>
            <a:r>
              <a:rPr lang="en-AU" dirty="0"/>
              <a:t>Passed 7/1/12 on support for submission to FDIS </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2390806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800" dirty="0"/>
              <a:t>Timing &amp; Synchronization for Time-Sensitive Applications - </a:t>
            </a:r>
            <a:r>
              <a:rPr lang="en-US" sz="1800" dirty="0" err="1"/>
              <a:t>Corr</a:t>
            </a:r>
            <a:r>
              <a:rPr lang="en-US" sz="1800" dirty="0"/>
              <a:t> 1: Technical &amp; Editorial Corrections</a:t>
            </a:r>
            <a:br>
              <a:rPr lang="en-AU" sz="1800" dirty="0"/>
            </a:br>
            <a:r>
              <a:rPr lang="en-AU" dirty="0"/>
              <a:t>IEEE 802.1AS-2020/Cor 1 90-day FDIS ballot passed with response required</a:t>
            </a:r>
          </a:p>
        </p:txBody>
      </p:sp>
      <p:sp>
        <p:nvSpPr>
          <p:cNvPr id="10" name="Content Placeholder 9"/>
          <p:cNvSpPr>
            <a:spLocks noGrp="1"/>
          </p:cNvSpPr>
          <p:nvPr>
            <p:ph idx="1"/>
          </p:nvPr>
        </p:nvSpPr>
        <p:spPr>
          <a:xfrm>
            <a:off x="685800" y="2209800"/>
            <a:ext cx="7772400" cy="38862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rgbClr val="00B050"/>
                </a:solidFill>
              </a:rPr>
              <a:t>passed</a:t>
            </a:r>
            <a:r>
              <a:rPr lang="en-AU" dirty="0"/>
              <a:t> </a:t>
            </a:r>
            <a:r>
              <a:rPr lang="en-AU" dirty="0">
                <a:solidFill>
                  <a:schemeClr val="accent2"/>
                </a:solidFill>
              </a:rPr>
              <a:t>with response required</a:t>
            </a:r>
          </a:p>
          <a:p>
            <a:pPr lvl="1"/>
            <a:r>
              <a:rPr lang="en-AU" dirty="0"/>
              <a:t>802.1AS-2020/Cor 1 FDIS ballot passed on 23 Aug 2022 (N17841)</a:t>
            </a:r>
          </a:p>
          <a:p>
            <a:pPr lvl="2"/>
            <a:r>
              <a:rPr lang="en-US" i="0" dirty="0">
                <a:solidFill>
                  <a:srgbClr val="000000"/>
                </a:solidFill>
                <a:effectLst/>
                <a:latin typeface="Arial" panose="020B0604020202020204" pitchFamily="34" charset="0"/>
              </a:rPr>
              <a:t>“Do you approve the draft for publication?”: passed 8/0/11</a:t>
            </a:r>
          </a:p>
          <a:p>
            <a:pPr lvl="1"/>
            <a:r>
              <a:rPr lang="en-US" dirty="0">
                <a:solidFill>
                  <a:srgbClr val="000000"/>
                </a:solidFill>
                <a:latin typeface="Arial" panose="020B0604020202020204" pitchFamily="34" charset="0"/>
              </a:rPr>
              <a:t>One comment from China NB with the usual security complaint</a:t>
            </a:r>
          </a:p>
          <a:p>
            <a:pPr lvl="2"/>
            <a:r>
              <a:rPr lang="en-US" dirty="0">
                <a:solidFill>
                  <a:srgbClr val="000000"/>
                </a:solidFill>
                <a:latin typeface="Arial" panose="020B0604020202020204" pitchFamily="34" charset="0"/>
              </a:rPr>
              <a:t>It may not need a substantive response given the China NB voted “yes” (although, weirdly, the comment suggests a “no” vote)</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8905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China NB provided a comment on the IEEE 802.1AS-2020/Cor 1 90-day FDIS ballot</a:t>
            </a:r>
          </a:p>
        </p:txBody>
      </p:sp>
      <p:sp>
        <p:nvSpPr>
          <p:cNvPr id="10" name="Content Placeholder 9"/>
          <p:cNvSpPr>
            <a:spLocks noGrp="1"/>
          </p:cNvSpPr>
          <p:nvPr>
            <p:ph idx="1"/>
          </p:nvPr>
        </p:nvSpPr>
        <p:spPr>
          <a:xfrm>
            <a:off x="685800" y="1524000"/>
            <a:ext cx="7772400" cy="4114800"/>
          </a:xfrm>
        </p:spPr>
        <p:txBody>
          <a:bodyPr/>
          <a:lstStyle/>
          <a:p>
            <a:r>
              <a:rPr lang="en-AU" dirty="0"/>
              <a:t>China NB comment</a:t>
            </a:r>
            <a:endParaRPr lang="en-AU" dirty="0">
              <a:solidFill>
                <a:srgbClr val="00B050"/>
              </a:solidFill>
            </a:endParaRPr>
          </a:p>
          <a:p>
            <a:pPr lvl="1"/>
            <a:r>
              <a:rPr lang="en-US" i="1" dirty="0"/>
              <a:t>IEEE 802.1AS-2020/Cor 1-2021 is a corrigendum to IEEE Std 802.1AS-2020.</a:t>
            </a:r>
          </a:p>
          <a:p>
            <a:pPr lvl="1"/>
            <a:r>
              <a:rPr lang="en-US" i="1" dirty="0"/>
              <a:t>China voted against IEEE 802.1AS-2020 FDIS ballot with comments for it reference to IEEE 802.11 and IEEE 802.1AS (see 6N17268 and 6N17611), but the comments was not properly addressed. </a:t>
            </a:r>
          </a:p>
          <a:p>
            <a:pPr lvl="1"/>
            <a:r>
              <a:rPr lang="en-US" i="1" dirty="0"/>
              <a:t>Up to now, there is no reasonable and appropriate disposition on the security problems in the base standard IEEE 802.1AS-2020 and this corrigendum neither gives solution to the security issues in IEEE 802.1AS-2020. IEEE 802.11 and IEEE 802.1AS are still the normative reference in IEEE 802.1AS-2020 and is used in Clause 11.1.4.</a:t>
            </a:r>
          </a:p>
          <a:p>
            <a:pPr lvl="1"/>
            <a:r>
              <a:rPr lang="en-US" i="1" dirty="0"/>
              <a:t>China cannot support the corrigendum to IEEE 802.1AS publish as an international standard</a:t>
            </a:r>
            <a:endParaRPr lang="en-AU" i="1" dirty="0"/>
          </a:p>
          <a:p>
            <a:r>
              <a:rPr lang="en-AU" dirty="0"/>
              <a:t>China NB proposed change</a:t>
            </a:r>
          </a:p>
          <a:p>
            <a:pPr lvl="1"/>
            <a:r>
              <a:rPr lang="en-US" i="1" dirty="0"/>
              <a:t>Please revise the referenced security mechanisms.</a:t>
            </a:r>
            <a:endParaRPr lang="en-AU" i="1"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3924713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2021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3759266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593603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802.1AEdk D2.1 liaised for information in Sep 2022</a:t>
            </a:r>
          </a:p>
        </p:txBody>
      </p:sp>
      <p:sp>
        <p:nvSpPr>
          <p:cNvPr id="10" name="Content Placeholder 9"/>
          <p:cNvSpPr>
            <a:spLocks noGrp="1"/>
          </p:cNvSpPr>
          <p:nvPr>
            <p:ph idx="1"/>
          </p:nvPr>
        </p:nvSpPr>
        <p:spPr/>
        <p:txBody>
          <a:bodyPr/>
          <a:lstStyle/>
          <a:p>
            <a:r>
              <a:rPr lang="en-AU" dirty="0">
                <a:solidFill>
                  <a:schemeClr val="accent2"/>
                </a:solidFill>
              </a:rPr>
              <a:t>MAC Privacy Protection</a:t>
            </a:r>
          </a:p>
          <a:p>
            <a:r>
              <a:rPr lang="en-AU" dirty="0"/>
              <a:t>Drafts </a:t>
            </a:r>
            <a:r>
              <a:rPr lang="en-GB" dirty="0"/>
              <a:t>sent to SC6</a:t>
            </a:r>
            <a:r>
              <a:rPr lang="en-AU" dirty="0"/>
              <a:t>: </a:t>
            </a:r>
            <a:r>
              <a:rPr lang="en-AU" dirty="0">
                <a:solidFill>
                  <a:schemeClr val="accent2"/>
                </a:solidFill>
              </a:rPr>
              <a:t>waiting</a:t>
            </a:r>
          </a:p>
          <a:p>
            <a:pPr lvl="1"/>
            <a:r>
              <a:rPr lang="en-AU" dirty="0"/>
              <a:t>IEEE 802.1AEdk D2.1 was liaised for information in Sep 22 (N?????)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195263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802f will be liaised for information soon</a:t>
            </a:r>
            <a:br>
              <a:rPr lang="en-AU" dirty="0"/>
            </a:br>
            <a:endParaRPr lang="en-AU" dirty="0"/>
          </a:p>
        </p:txBody>
      </p:sp>
      <p:sp>
        <p:nvSpPr>
          <p:cNvPr id="10" name="Content Placeholder 9"/>
          <p:cNvSpPr>
            <a:spLocks noGrp="1"/>
          </p:cNvSpPr>
          <p:nvPr>
            <p:ph idx="1"/>
          </p:nvPr>
        </p:nvSpPr>
        <p:spPr/>
        <p:txBody>
          <a:bodyPr/>
          <a:lstStyle/>
          <a:p>
            <a:r>
              <a:rPr lang="en-AU" dirty="0">
                <a:solidFill>
                  <a:schemeClr val="accent2"/>
                </a:solidFill>
              </a:rPr>
              <a:t>YANG Data Model for </a:t>
            </a:r>
            <a:r>
              <a:rPr lang="en-AU" dirty="0" err="1">
                <a:solidFill>
                  <a:schemeClr val="accent2"/>
                </a:solidFill>
              </a:rPr>
              <a:t>Ethertypes</a:t>
            </a:r>
            <a:endParaRPr lang="en-AU" dirty="0">
              <a:solidFill>
                <a:schemeClr val="accent2"/>
              </a:solidFill>
            </a:endParaRPr>
          </a:p>
          <a:p>
            <a:r>
              <a:rPr lang="en-AU" dirty="0"/>
              <a:t>Drafts </a:t>
            </a:r>
            <a:r>
              <a:rPr lang="en-GB" dirty="0"/>
              <a:t>sent to SC6</a:t>
            </a:r>
            <a:r>
              <a:rPr lang="en-AU" dirty="0"/>
              <a:t>: </a:t>
            </a:r>
            <a:r>
              <a:rPr lang="en-AU" dirty="0">
                <a:solidFill>
                  <a:schemeClr val="accent2"/>
                </a:solidFill>
              </a:rPr>
              <a:t>waiting</a:t>
            </a:r>
          </a:p>
          <a:p>
            <a:pPr lvl="1"/>
            <a:r>
              <a:rPr lang="en-AU" dirty="0"/>
              <a:t>(Jul 2022) Planning to liaise for information at SA Ballot stage</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738417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802.1Qcw will be liaised for information soon</a:t>
            </a:r>
          </a:p>
        </p:txBody>
      </p:sp>
      <p:sp>
        <p:nvSpPr>
          <p:cNvPr id="10" name="Content Placeholder 9"/>
          <p:cNvSpPr>
            <a:spLocks noGrp="1"/>
          </p:cNvSpPr>
          <p:nvPr>
            <p:ph idx="1"/>
          </p:nvPr>
        </p:nvSpPr>
        <p:spPr/>
        <p:txBody>
          <a:bodyPr/>
          <a:lstStyle/>
          <a:p>
            <a:r>
              <a:rPr lang="en-US" dirty="0">
                <a:solidFill>
                  <a:schemeClr val="accent2"/>
                </a:solidFill>
              </a:rPr>
              <a:t>YANG Data Models for Scheduled Traffic, Frame Preemption, Per-Stream Filtering &amp; Policing</a:t>
            </a:r>
          </a:p>
          <a:p>
            <a:r>
              <a:rPr lang="en-AU" dirty="0"/>
              <a:t>Drafts </a:t>
            </a:r>
            <a:r>
              <a:rPr lang="en-GB" dirty="0"/>
              <a:t>sent to SC6</a:t>
            </a:r>
            <a:r>
              <a:rPr lang="en-AU" dirty="0"/>
              <a:t>: </a:t>
            </a:r>
            <a:r>
              <a:rPr lang="en-AU" dirty="0">
                <a:solidFill>
                  <a:schemeClr val="accent2"/>
                </a:solidFill>
              </a:rPr>
              <a:t>waiting</a:t>
            </a:r>
          </a:p>
          <a:p>
            <a:pPr lvl="1"/>
            <a:r>
              <a:rPr lang="en-AU" dirty="0"/>
              <a:t>(Jul 2022) Planning to liaised for information at SA Ballot stage</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471756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18503314"/>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Tree>
    <p:extLst>
      <p:ext uri="{BB962C8B-B14F-4D97-AF65-F5344CB8AC3E}">
        <p14:creationId xmlns:p14="http://schemas.microsoft.com/office/powerpoint/2010/main" val="588508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79530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507657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has been published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92050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FDIS ballot </a:t>
            </a:r>
            <a:r>
              <a:rPr lang="en-AU" dirty="0">
                <a:solidFill>
                  <a:schemeClr val="accent2"/>
                </a:solidFill>
              </a:rPr>
              <a:t>passed on 1 </a:t>
            </a:r>
            <a:r>
              <a:rPr lang="en-AU" dirty="0"/>
              <a:t>Sep 2022 </a:t>
            </a:r>
            <a:r>
              <a:rPr lang="en-AU" dirty="0">
                <a:solidFill>
                  <a:schemeClr val="accent2"/>
                </a:solidFill>
              </a:rPr>
              <a:t>but a response is required</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a:t>
            </a:r>
            <a:r>
              <a:rPr lang="en-AU" dirty="0">
                <a:solidFill>
                  <a:schemeClr val="accent2"/>
                </a:solidFill>
              </a:rPr>
              <a:t> &amp; response required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t>Response will be sent after Nov 2022 plenary</a:t>
            </a:r>
          </a:p>
          <a:p>
            <a:pPr lvl="1"/>
            <a:r>
              <a:rPr lang="en-US" dirty="0"/>
              <a:t>Will be 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2548732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A832C5C-10FA-DF1A-4ED9-B5AA71E3D57B}"/>
              </a:ext>
            </a:extLst>
          </p:cNvPr>
          <p:cNvSpPr>
            <a:spLocks noGrp="1"/>
          </p:cNvSpPr>
          <p:nvPr>
            <p:ph type="title"/>
          </p:nvPr>
        </p:nvSpPr>
        <p:spPr/>
        <p:txBody>
          <a:bodyPr/>
          <a:lstStyle/>
          <a:p>
            <a:r>
              <a:rPr lang="en-AU" dirty="0"/>
              <a:t>China NB submitted the usual comment on IEEE 802.3cv asking that 802.3 specify security</a:t>
            </a:r>
          </a:p>
        </p:txBody>
      </p:sp>
      <p:sp>
        <p:nvSpPr>
          <p:cNvPr id="3" name="Content Placeholder 2">
            <a:extLst>
              <a:ext uri="{FF2B5EF4-FFF2-40B4-BE49-F238E27FC236}">
                <a16:creationId xmlns:a16="http://schemas.microsoft.com/office/drawing/2014/main" id="{B9D92A31-2AE9-7699-1E4B-438A2F994B86}"/>
              </a:ext>
            </a:extLst>
          </p:cNvPr>
          <p:cNvSpPr>
            <a:spLocks noGrp="1"/>
          </p:cNvSpPr>
          <p:nvPr>
            <p:ph idx="1"/>
          </p:nvPr>
        </p:nvSpPr>
        <p:spPr/>
        <p:txBody>
          <a:bodyPr/>
          <a:lstStyle/>
          <a:p>
            <a:r>
              <a:rPr lang="en-AU" sz="1400" dirty="0"/>
              <a:t>CN1 comment</a:t>
            </a:r>
          </a:p>
          <a:p>
            <a:pPr lvl="1"/>
            <a:r>
              <a:rPr lang="en-GB" sz="1400" i="1" dirty="0"/>
              <a:t>IEEE 802.3cv-2021 is the amendment of IEEE 802.3-2018 as amended by IEEE 802.3cb-2018, 802.3bt-2018, 802.3cd-2018, 802.3cn-2019, 802.3cg-2019, 802.3cq-2020, </a:t>
            </a:r>
            <a:r>
              <a:rPr lang="en-US" sz="1400" i="1" dirty="0"/>
              <a:t>802.3cm-2020</a:t>
            </a:r>
            <a:r>
              <a:rPr lang="en-GB" sz="1400" i="1" dirty="0"/>
              <a:t>, 802.3ch-2020, 802.3ca-2020,802.3cr-2021 and 802.3cu -2021</a:t>
            </a:r>
            <a:r>
              <a:rPr lang="en-US" sz="1400" i="1" dirty="0"/>
              <a:t>.</a:t>
            </a:r>
            <a:endParaRPr lang="en-AU" sz="1400" i="1" dirty="0"/>
          </a:p>
          <a:p>
            <a:pPr lvl="1"/>
            <a:r>
              <a:rPr lang="en-GB" sz="1400" i="1" dirty="0"/>
              <a:t>Neither IEEE 802.3-2018 nor its amendments specify security mechanism of Ethernet, and also the proposal does not reference any security mechanisms. China has submitted this comment for many times during development of IEEE 802.3.</a:t>
            </a:r>
            <a:endParaRPr lang="en-AU" sz="1400" i="1" dirty="0"/>
          </a:p>
          <a:p>
            <a:pPr lvl="1"/>
            <a:r>
              <a:rPr lang="en-GB" sz="1400" i="1" dirty="0"/>
              <a:t>Regarding this comment, IEEE 802.3 WG has been alleging that IEEE 802.3 is security agnostic and people can use any security mechanism. In fact, network standards rely severely on security mechanisms. The security of Ethernet is an important part of cyber space security. The lack of security mechanisms will introduce various security threats to Ethernet, such as forgery devices, communications from eavesdropping and tampering. In addition, due to the lack of necessary guidance, the implementer selecting any security mechanism brings risks like potential compatibility problems. Apart from this, the selected security mechanisms themselves may also have problems, which lead to security risks in systems that complying with the standard. Therefore, it is disastrous to apply any security mechanism to the Ethernet for this approach might weaken Ethernet security and endanger other networks. </a:t>
            </a:r>
            <a:endParaRPr lang="en-AU" sz="1400" i="1" dirty="0"/>
          </a:p>
          <a:p>
            <a:pPr lvl="1"/>
            <a:r>
              <a:rPr lang="en-AU" sz="1400" dirty="0"/>
              <a:t>…</a:t>
            </a:r>
          </a:p>
        </p:txBody>
      </p:sp>
      <p:sp>
        <p:nvSpPr>
          <p:cNvPr id="4" name="Footer Placeholder 3">
            <a:extLst>
              <a:ext uri="{FF2B5EF4-FFF2-40B4-BE49-F238E27FC236}">
                <a16:creationId xmlns:a16="http://schemas.microsoft.com/office/drawing/2014/main" id="{BBDE8130-3207-2A2E-7DD7-496C14AAD48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7BEEB7-05D1-49F9-AB55-B17CB591E494}"/>
              </a:ext>
            </a:extLst>
          </p:cNvPr>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7378515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A832C5C-10FA-DF1A-4ED9-B5AA71E3D57B}"/>
              </a:ext>
            </a:extLst>
          </p:cNvPr>
          <p:cNvSpPr>
            <a:spLocks noGrp="1"/>
          </p:cNvSpPr>
          <p:nvPr>
            <p:ph type="title"/>
          </p:nvPr>
        </p:nvSpPr>
        <p:spPr/>
        <p:txBody>
          <a:bodyPr/>
          <a:lstStyle/>
          <a:p>
            <a:r>
              <a:rPr lang="en-AU" dirty="0"/>
              <a:t>China NB submitted the usual comment on IEEE 802.3cv asking that 802.3 specify security</a:t>
            </a:r>
          </a:p>
        </p:txBody>
      </p:sp>
      <p:sp>
        <p:nvSpPr>
          <p:cNvPr id="3" name="Content Placeholder 2">
            <a:extLst>
              <a:ext uri="{FF2B5EF4-FFF2-40B4-BE49-F238E27FC236}">
                <a16:creationId xmlns:a16="http://schemas.microsoft.com/office/drawing/2014/main" id="{B9D92A31-2AE9-7699-1E4B-438A2F994B86}"/>
              </a:ext>
            </a:extLst>
          </p:cNvPr>
          <p:cNvSpPr>
            <a:spLocks noGrp="1"/>
          </p:cNvSpPr>
          <p:nvPr>
            <p:ph idx="1"/>
          </p:nvPr>
        </p:nvSpPr>
        <p:spPr/>
        <p:txBody>
          <a:bodyPr/>
          <a:lstStyle/>
          <a:p>
            <a:r>
              <a:rPr lang="en-AU" sz="1400" dirty="0"/>
              <a:t>CN1 comment</a:t>
            </a:r>
          </a:p>
          <a:p>
            <a:pPr lvl="1"/>
            <a:r>
              <a:rPr lang="en-GB" sz="1400" dirty="0"/>
              <a:t>…</a:t>
            </a:r>
          </a:p>
          <a:p>
            <a:pPr lvl="1"/>
            <a:r>
              <a:rPr lang="en-GB" sz="1400" i="1" dirty="0"/>
              <a:t>At the engineering implementation level, amendments of IEEE 802.3 must be implemented at the basis of IEEE 802.3 architecture (because the technology involved in the amendment cannot be implemented separately). This objectively strengthens the implementation and promotion of standards with technical defects (no security mechanism defined resulting in huge security risks). Furthermore, the application and deployment of products conforming to the base standards will further aggravate the security risks of the network.</a:t>
            </a:r>
            <a:endParaRPr lang="en-AU" sz="1400" i="1" dirty="0"/>
          </a:p>
          <a:p>
            <a:pPr lvl="1"/>
            <a:r>
              <a:rPr lang="en-GB" sz="1400" i="1" dirty="0"/>
              <a:t>China has submitted the same comments with 60-day ballot, but the comments were not properly addressed.</a:t>
            </a:r>
            <a:endParaRPr lang="en-AU" sz="1400" i="1" dirty="0"/>
          </a:p>
          <a:p>
            <a:r>
              <a:rPr lang="en-AU" sz="1400" dirty="0"/>
              <a:t>CN1 proposed change</a:t>
            </a:r>
          </a:p>
          <a:p>
            <a:pPr lvl="1"/>
            <a:r>
              <a:rPr lang="en-US" sz="1400" i="1" dirty="0"/>
              <a:t>It is strongly suggested that IEEE 802.3 and its amendments specifying security mechanisms</a:t>
            </a:r>
            <a:endParaRPr lang="en-AU" sz="1400" i="1" dirty="0"/>
          </a:p>
          <a:p>
            <a:endParaRPr lang="en-AU" sz="1400" dirty="0"/>
          </a:p>
        </p:txBody>
      </p:sp>
      <p:sp>
        <p:nvSpPr>
          <p:cNvPr id="4" name="Footer Placeholder 3">
            <a:extLst>
              <a:ext uri="{FF2B5EF4-FFF2-40B4-BE49-F238E27FC236}">
                <a16:creationId xmlns:a16="http://schemas.microsoft.com/office/drawing/2014/main" id="{BBDE8130-3207-2A2E-7DD7-496C14AAD48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7BEEB7-05D1-49F9-AB55-B17CB591E494}"/>
              </a:ext>
            </a:extLst>
          </p:cNvPr>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14187408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FDIS ballot </a:t>
            </a:r>
            <a:r>
              <a:rPr lang="en-AU" dirty="0">
                <a:solidFill>
                  <a:schemeClr val="accent2"/>
                </a:solidFill>
              </a:rPr>
              <a:t>passed on 2 </a:t>
            </a:r>
            <a:r>
              <a:rPr lang="en-AU" dirty="0"/>
              <a:t>Sep 2022 </a:t>
            </a:r>
            <a:r>
              <a:rPr lang="en-AU" dirty="0">
                <a:solidFill>
                  <a:schemeClr val="accent2"/>
                </a:solidFill>
              </a:rPr>
              <a:t>but a response is required</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a:t>
            </a:r>
            <a:r>
              <a:rPr lang="en-AU" dirty="0">
                <a:solidFill>
                  <a:schemeClr val="accent2"/>
                </a:solidFill>
              </a:rPr>
              <a:t> &amp; response required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t>Response will be sent after Nov 2022 plenary</a:t>
            </a:r>
          </a:p>
          <a:p>
            <a:pPr lvl="1"/>
            <a:r>
              <a:rPr lang="en-US" dirty="0"/>
              <a:t>Will be 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41998838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FDIS ballot </a:t>
            </a:r>
            <a:r>
              <a:rPr lang="en-AU" dirty="0">
                <a:solidFill>
                  <a:schemeClr val="accent2"/>
                </a:solidFill>
              </a:rPr>
              <a:t>passed on 2 </a:t>
            </a:r>
            <a:r>
              <a:rPr lang="en-AU" dirty="0"/>
              <a:t>Sep 2022 </a:t>
            </a:r>
            <a:r>
              <a:rPr lang="en-AU" dirty="0">
                <a:solidFill>
                  <a:schemeClr val="accent2"/>
                </a:solidFill>
              </a:rPr>
              <a:t>but a response is required</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a:t>
            </a:r>
            <a:r>
              <a:rPr lang="en-AU" dirty="0">
                <a:solidFill>
                  <a:schemeClr val="accent2"/>
                </a:solidFill>
              </a:rPr>
              <a:t> &amp; response required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t>Response will be sent after Nov 2022 plenary</a:t>
            </a:r>
            <a:endParaRPr lang="en-AU" dirty="0">
              <a:solidFill>
                <a:schemeClr val="accent2"/>
              </a:solidFill>
            </a:endParaRPr>
          </a:p>
          <a:p>
            <a:pPr lvl="1"/>
            <a:r>
              <a:rPr lang="en-US" dirty="0"/>
              <a:t>Will be 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5340854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may be liaised for information in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(Mar 2022) </a:t>
            </a:r>
            <a:r>
              <a:rPr lang="en-AU" dirty="0"/>
              <a:t>The 2022 IEEE 802.3 rollup could obviate the need to ballot some of those amendments, as it incorporates (and revises) them. </a:t>
            </a:r>
          </a:p>
          <a:p>
            <a:pPr lvl="2"/>
            <a:r>
              <a:rPr lang="en-AU" dirty="0"/>
              <a:t>IEEE SA Staff suggests waiting to submit the 2022 rollup for balloting until IEEE 802.3cp and the other two amendments are three months into their FDIS ballots. </a:t>
            </a:r>
          </a:p>
          <a:p>
            <a:pPr lvl="2"/>
            <a:r>
              <a:rPr lang="en-AU" dirty="0"/>
              <a:t>The rollup can be submitted for information prior to that</a:t>
            </a:r>
          </a:p>
          <a:p>
            <a:pPr lvl="1"/>
            <a:r>
              <a:rPr lang="en-AU" dirty="0">
                <a:latin typeface="+mj-lt"/>
              </a:rPr>
              <a:t>(Jul 2022) </a:t>
            </a:r>
            <a:r>
              <a:rPr lang="en-AU" sz="1800" dirty="0">
                <a:effectLst/>
                <a:latin typeface="+mj-lt"/>
                <a:ea typeface="Calibri" panose="020F0502020204030204" pitchFamily="34" charset="0"/>
              </a:rPr>
              <a:t>IEEE 802.3 leadership plan to seek WG approval to send IEEE Std 802.3-2022, and appropriate amendments, for liaising for information at the IEEE 802.3 WG September interim meeting series; and EC approval at the subsequent EC teleconference meeting (4 Oct?)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80872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dirty="0"/>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dirty="0"/>
              <a:t>Published</a:t>
            </a:r>
          </a:p>
          <a:p>
            <a:pPr lvl="1"/>
            <a:r>
              <a:rPr lang="en-AU" dirty="0"/>
              <a:t>IEEE Std 802.3-2022</a:t>
            </a:r>
          </a:p>
          <a:p>
            <a:pPr lvl="1"/>
            <a:r>
              <a:rPr lang="en-AU" dirty="0"/>
              <a:t>IEEE Std 802.3dd-2022</a:t>
            </a:r>
          </a:p>
          <a:p>
            <a:r>
              <a:rPr lang="en-AU" dirty="0"/>
              <a:t>On </a:t>
            </a:r>
            <a:r>
              <a:rPr lang="en-AU" dirty="0" err="1"/>
              <a:t>RevCom</a:t>
            </a:r>
            <a:r>
              <a:rPr lang="en-AU" dirty="0"/>
              <a:t> agenda</a:t>
            </a:r>
          </a:p>
          <a:p>
            <a:pPr lvl="1"/>
            <a:r>
              <a:rPr lang="en-AU" dirty="0"/>
              <a:t>IEEE P802.3cs</a:t>
            </a:r>
          </a:p>
          <a:p>
            <a:pPr lvl="1"/>
            <a:r>
              <a:rPr lang="en-AU" dirty="0"/>
              <a:t>IEEE P802.3db</a:t>
            </a:r>
          </a:p>
          <a:p>
            <a:pPr lvl="1"/>
            <a:r>
              <a:rPr lang="en-AU" dirty="0"/>
              <a:t>IEEE P802.3ck</a:t>
            </a:r>
          </a:p>
          <a:p>
            <a:pPr lvl="1"/>
            <a:r>
              <a:rPr lang="en-AU" dirty="0"/>
              <a:t>IEEE P802.3de</a:t>
            </a:r>
          </a:p>
          <a:p>
            <a:r>
              <a:rPr lang="en-AU" dirty="0"/>
              <a:t>In SA ballot</a:t>
            </a:r>
          </a:p>
          <a:p>
            <a:pPr lvl="1"/>
            <a:r>
              <a:rPr lang="en-AU" dirty="0"/>
              <a:t>IEEE P802.3cx</a:t>
            </a:r>
          </a:p>
          <a:p>
            <a:pPr lvl="1"/>
            <a:r>
              <a:rPr lang="en-AU" dirty="0"/>
              <a:t>IEEE P802.3cz</a:t>
            </a:r>
          </a:p>
          <a:p>
            <a:endParaRPr lang="en-AU" dirty="0"/>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58</a:t>
            </a:fld>
            <a:endParaRPr lang="en-US"/>
          </a:p>
        </p:txBody>
      </p:sp>
    </p:spTree>
    <p:extLst>
      <p:ext uri="{BB962C8B-B14F-4D97-AF65-F5344CB8AC3E}">
        <p14:creationId xmlns:p14="http://schemas.microsoft.com/office/powerpoint/2010/main" val="41235205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6950904"/>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.11-2020</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Jul 22</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341695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3203830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24850500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related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7248383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The IEEE SA President’s letter has now been made available to IEEE 802</a:t>
            </a:r>
          </a:p>
          <a:p>
            <a:pPr lvl="2"/>
            <a:r>
              <a:rPr lang="en-AU" dirty="0"/>
              <a:t>See </a:t>
            </a:r>
            <a:r>
              <a:rPr lang="en-AU" dirty="0">
                <a:hlinkClick r:id="rId2"/>
              </a:rPr>
              <a:t>ec-22-0047-00</a:t>
            </a:r>
            <a:endParaRPr lang="en-AU" dirty="0"/>
          </a:p>
          <a:p>
            <a:pPr lvl="1"/>
            <a:r>
              <a:rPr lang="en-AU" dirty="0"/>
              <a:t>It is understood that discussions are continuing between IEEE SA &amp; ISO</a:t>
            </a:r>
          </a:p>
          <a:p>
            <a:r>
              <a:rPr lang="en-AU" dirty="0"/>
              <a:t>Latest news (July 2022)</a:t>
            </a:r>
          </a:p>
          <a:p>
            <a:pPr lvl="1"/>
            <a:r>
              <a:rPr lang="en-AU" dirty="0">
                <a:effectLst/>
                <a:latin typeface="+mj-lt"/>
                <a:ea typeface="Calibri" panose="020F0502020204030204" pitchFamily="34" charset="0"/>
              </a:rPr>
              <a:t>From IEEE SA staff</a:t>
            </a:r>
          </a:p>
          <a:p>
            <a:pPr lvl="2"/>
            <a:r>
              <a:rPr lang="en-AU" i="1" dirty="0">
                <a:effectLst/>
                <a:latin typeface="+mj-lt"/>
                <a:ea typeface="Calibri" panose="020F0502020204030204" pitchFamily="34" charset="0"/>
              </a:rPr>
              <a:t>IEEE SA is in ongoing dialogue with ISO; additional information may be available after the September ISO Council meeting.  Meanwhile the current process continues on a case-by-case basis.  We will provide an update when new information becomes available</a:t>
            </a:r>
          </a:p>
          <a:p>
            <a:r>
              <a:rPr lang="en-AU" dirty="0"/>
              <a:t>Latest news (Sep 2022)</a:t>
            </a:r>
          </a:p>
          <a:p>
            <a:pPr lvl="1"/>
            <a:r>
              <a:rPr lang="en-AU" dirty="0"/>
              <a:t>No news … but the issue is not on the ISO Council agenda</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42078063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447526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264000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probably run into the same IPR related issue as 802.11ay (and 802.11ax) because there are explicit negative </a:t>
            </a:r>
            <a:r>
              <a:rPr lang="en-AU" dirty="0" err="1"/>
              <a:t>LoAs</a:t>
            </a:r>
            <a:r>
              <a:rPr lang="en-AU" dirty="0"/>
              <a:t> associated with 802.11ba – and so it will not be progressed (submitted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194244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Passed initial ballot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25978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D3.0 -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450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(N17743)</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1122610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(Jun 2022) No approved draft yet – may send after initial WG LB approval (first ballot with versions of all features) – it closes 4 Jul 2022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0734299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solidFill>
                  <a:schemeClr val="accent6"/>
                </a:solidFill>
              </a:rPr>
              <a:t>IEEE 802.11-2020 FDIS passed, a response liaised </a:t>
            </a:r>
            <a:r>
              <a:rPr lang="en-AU" dirty="0">
                <a:solidFill>
                  <a:srgbClr val="FA661C"/>
                </a:solidFill>
              </a:rPr>
              <a:t>(except for non tech comments) </a:t>
            </a:r>
            <a:r>
              <a:rPr lang="en-AU" dirty="0">
                <a:solidFill>
                  <a:schemeClr val="accent6"/>
                </a:solidFill>
              </a:rPr>
              <a:t>&amp;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a:t>
            </a:r>
            <a:r>
              <a:rPr lang="en-AU" dirty="0">
                <a:solidFill>
                  <a:srgbClr val="FA661C"/>
                </a:solidFill>
              </a:rPr>
              <a:t>(</a:t>
            </a:r>
            <a:r>
              <a:rPr lang="en-AU" dirty="0" err="1">
                <a:solidFill>
                  <a:srgbClr val="FA661C"/>
                </a:solidFill>
              </a:rPr>
              <a:t>exc</a:t>
            </a:r>
            <a:r>
              <a:rPr lang="en-AU" dirty="0">
                <a:solidFill>
                  <a:srgbClr val="FA661C"/>
                </a:solidFill>
              </a:rPr>
              <a:t> non-tech comments) </a:t>
            </a:r>
            <a:r>
              <a:rPr lang="en-AU" dirty="0">
                <a:solidFill>
                  <a:srgbClr val="00B050"/>
                </a:solidFill>
              </a:rPr>
              <a:t>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have been </a:t>
            </a:r>
            <a:r>
              <a:rPr lang="en-AU" dirty="0">
                <a:latin typeface="+mj-lt"/>
              </a:rPr>
              <a:t>liaised (see </a:t>
            </a:r>
            <a:r>
              <a:rPr lang="en-AU" u="sng" dirty="0">
                <a:solidFill>
                  <a:srgbClr val="0000FF"/>
                </a:solidFill>
                <a:effectLst/>
                <a:latin typeface="+mj-lt"/>
                <a:ea typeface="Calibri" panose="020F0502020204030204" pitchFamily="34" charset="0"/>
                <a:hlinkClick r:id="rId2"/>
              </a:rPr>
              <a:t>11-22-0956-03</a:t>
            </a:r>
            <a:r>
              <a:rPr lang="en-AU" dirty="0">
                <a:latin typeface="+mj-lt"/>
              </a:rPr>
              <a:t>, N17853)</a:t>
            </a:r>
          </a:p>
          <a:p>
            <a:pPr lvl="2"/>
            <a:r>
              <a:rPr lang="en-AU" dirty="0">
                <a:solidFill>
                  <a:srgbClr val="FA661C"/>
                </a:solidFill>
              </a:rPr>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2541878149"/>
              </p:ext>
            </p:extLst>
          </p:nvPr>
        </p:nvGraphicFramePr>
        <p:xfrm>
          <a:off x="7848600"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6B67D703-B309-F236-0B19-68FA0C4099B2}"/>
                          </a:ext>
                        </a:extLst>
                      </p:cNvPr>
                      <p:cNvPicPr/>
                      <p:nvPr/>
                    </p:nvPicPr>
                    <p:blipFill>
                      <a:blip r:embed="rId4"/>
                      <a:stretch>
                        <a:fillRect/>
                      </a:stretch>
                    </p:blipFill>
                    <p:spPr>
                      <a:xfrm>
                        <a:off x="7848600" y="4953000"/>
                        <a:ext cx="914400" cy="8064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5E4892C-C716-55CB-B8C5-9AF7C7302C0C}"/>
              </a:ext>
            </a:extLst>
          </p:cNvPr>
          <p:cNvGraphicFramePr>
            <a:graphicFrameLocks noChangeAspect="1"/>
          </p:cNvGraphicFramePr>
          <p:nvPr>
            <p:extLst>
              <p:ext uri="{D42A27DB-BD31-4B8C-83A1-F6EECF244321}">
                <p14:modId xmlns:p14="http://schemas.microsoft.com/office/powerpoint/2010/main" val="2268267559"/>
              </p:ext>
            </p:extLst>
          </p:nvPr>
        </p:nvGraphicFramePr>
        <p:xfrm>
          <a:off x="7192424"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5" imgW="914597" imgH="806311" progId="Word.Document.8">
                  <p:embed/>
                </p:oleObj>
              </mc:Choice>
              <mc:Fallback>
                <p:oleObj name="Document" showAsIcon="1" r:id="rId5" imgW="914597" imgH="806311" progId="Word.Document.8">
                  <p:embed/>
                  <p:pic>
                    <p:nvPicPr>
                      <p:cNvPr id="3" name="Object 2">
                        <a:extLst>
                          <a:ext uri="{FF2B5EF4-FFF2-40B4-BE49-F238E27FC236}">
                            <a16:creationId xmlns:a16="http://schemas.microsoft.com/office/drawing/2014/main" id="{25E4892C-C716-55CB-B8C5-9AF7C7302C0C}"/>
                          </a:ext>
                        </a:extLst>
                      </p:cNvPr>
                      <p:cNvPicPr/>
                      <p:nvPr/>
                    </p:nvPicPr>
                    <p:blipFill>
                      <a:blip r:embed="rId6"/>
                      <a:stretch>
                        <a:fillRect/>
                      </a:stretch>
                    </p:blipFill>
                    <p:spPr>
                      <a:xfrm>
                        <a:off x="7192424" y="4953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Japan NB non tech comments related to IPR issues </a:t>
            </a:r>
            <a:r>
              <a:rPr lang="en-AU" sz="2400" dirty="0"/>
              <a:t>need to be dealt with by IEEE SA &amp; ISO staff</a:t>
            </a:r>
            <a:endParaRPr lang="en-AU" dirty="0"/>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600200"/>
            <a:ext cx="7772400" cy="4114800"/>
          </a:xfrm>
        </p:spPr>
        <p:txBody>
          <a:bodyPr/>
          <a:lstStyle/>
          <a:p>
            <a:r>
              <a:rPr lang="en-AU" sz="1600" dirty="0">
                <a:latin typeface="+mj-lt"/>
              </a:rPr>
              <a:t>Comment JP1</a:t>
            </a:r>
          </a:p>
          <a:p>
            <a:pPr lvl="1"/>
            <a:r>
              <a:rPr lang="en-AU" sz="1600" i="1" dirty="0">
                <a:latin typeface="+mj-lt"/>
              </a:rPr>
              <a:t>There are several IEEE negative Letters of Assurance on Amendments of ISO/IEC/IEEE 8802-11:2018 which have been incorporated into this version of ISO/IEC/IEEE 8802-11. Under such condition, ISO/IEC Directives, Part 1, 2.14.2, (c) shall be applied</a:t>
            </a:r>
          </a:p>
          <a:p>
            <a:r>
              <a:rPr lang="en-AU" sz="1600" dirty="0">
                <a:latin typeface="+mj-lt"/>
              </a:rPr>
              <a:t>Commentary (by Andrew Myles)</a:t>
            </a:r>
          </a:p>
          <a:p>
            <a:pPr lvl="1"/>
            <a:r>
              <a:rPr lang="en-AU" sz="1600" dirty="0">
                <a:latin typeface="+mj-lt"/>
              </a:rPr>
              <a:t>The negative </a:t>
            </a:r>
            <a:r>
              <a:rPr lang="en-AU" sz="1600" dirty="0" err="1">
                <a:latin typeface="+mj-lt"/>
              </a:rPr>
              <a:t>LoAs</a:t>
            </a:r>
            <a:r>
              <a:rPr lang="en-AU" sz="1600" dirty="0">
                <a:latin typeface="+mj-lt"/>
              </a:rPr>
              <a:t> this comment refers to appears to be those submitted on:</a:t>
            </a:r>
          </a:p>
          <a:p>
            <a:pPr lvl="2"/>
            <a:r>
              <a:rPr lang="en-AU" sz="1400" dirty="0">
                <a:latin typeface="+mj-lt"/>
              </a:rPr>
              <a:t>802.11ah by Ericsson, Nokia, </a:t>
            </a:r>
            <a:r>
              <a:rPr lang="en-AU" sz="1400" dirty="0" err="1">
                <a:latin typeface="+mj-lt"/>
              </a:rPr>
              <a:t>Koninklijke</a:t>
            </a:r>
            <a:endParaRPr lang="en-AU" sz="1400" dirty="0">
              <a:latin typeface="+mj-lt"/>
            </a:endParaRPr>
          </a:p>
          <a:p>
            <a:pPr lvl="2"/>
            <a:r>
              <a:rPr lang="en-AU" sz="1400" dirty="0">
                <a:latin typeface="+mj-lt"/>
              </a:rPr>
              <a:t>802.11ai by Nokia, Ericsson</a:t>
            </a:r>
          </a:p>
          <a:p>
            <a:pPr lvl="2"/>
            <a:r>
              <a:rPr lang="en-AU" sz="1400" dirty="0">
                <a:latin typeface="+mj-lt"/>
              </a:rPr>
              <a:t>802.11aj by Huawei</a:t>
            </a:r>
          </a:p>
          <a:p>
            <a:pPr lvl="1"/>
            <a:r>
              <a:rPr lang="en-AU" sz="1600" dirty="0">
                <a:latin typeface="+mj-lt"/>
              </a:rPr>
              <a:t>All of 802.11ah/ai/</a:t>
            </a:r>
            <a:r>
              <a:rPr lang="en-AU" sz="1600" dirty="0" err="1">
                <a:latin typeface="+mj-lt"/>
              </a:rPr>
              <a:t>aj</a:t>
            </a:r>
            <a:r>
              <a:rPr lang="en-AU" sz="1600" dirty="0">
                <a:latin typeface="+mj-lt"/>
              </a:rPr>
              <a:t> have previously been approved as ISO/IEC/IEEE standards with no objections based on patents</a:t>
            </a:r>
          </a:p>
          <a:p>
            <a:pPr lvl="1"/>
            <a:r>
              <a:rPr lang="en-AU" sz="1600" dirty="0">
                <a:latin typeface="+mj-lt"/>
              </a:rPr>
              <a:t>There was a new (March 2022) negative </a:t>
            </a:r>
            <a:r>
              <a:rPr lang="en-AU" sz="1600" dirty="0" err="1">
                <a:latin typeface="+mj-lt"/>
              </a:rPr>
              <a:t>LoA</a:t>
            </a:r>
            <a:r>
              <a:rPr lang="en-AU" sz="1600" dirty="0">
                <a:latin typeface="+mj-lt"/>
              </a:rPr>
              <a:t> on IEEE 802.11-2016 by Panasonic</a:t>
            </a:r>
          </a:p>
          <a:p>
            <a:pPr lvl="1"/>
            <a:r>
              <a:rPr lang="en-AU" sz="1600" dirty="0"/>
              <a:t>These non technical comments need to be dealt with by ISO staff</a:t>
            </a:r>
          </a:p>
          <a:p>
            <a:pPr lvl="1"/>
            <a:r>
              <a:rPr lang="en-AU" sz="1600" dirty="0"/>
              <a:t>There is nothing for IEEE 802 to do, especially given the standard has now been published</a:t>
            </a:r>
            <a:endParaRPr lang="en-AU" sz="1600" dirty="0">
              <a:latin typeface="+mj-lt"/>
            </a:endParaRPr>
          </a:p>
          <a:p>
            <a:pPr lvl="1"/>
            <a:endParaRPr lang="en-AU" sz="1600" dirty="0">
              <a:latin typeface="+mj-lt"/>
            </a:endParaRPr>
          </a:p>
          <a:p>
            <a:pPr lvl="1"/>
            <a:endParaRPr lang="en-AU" sz="1600" i="1" dirty="0">
              <a:latin typeface="+mj-lt"/>
            </a:endParaRPr>
          </a:p>
          <a:p>
            <a:endParaRPr lang="en-AU" sz="16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3085557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3255227"/>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553">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07711">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307711">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307711">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307711">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307711">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307711">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307711">
                <a:tc>
                  <a:txBody>
                    <a:bodyPr/>
                    <a:lstStyle/>
                    <a:p>
                      <a:pPr algn="l"/>
                      <a:r>
                        <a:rPr lang="en-AU" sz="1600" b="0" dirty="0">
                          <a:solidFill>
                            <a:schemeClr val="tx1"/>
                          </a:solidFill>
                          <a:latin typeface="+mj-lt"/>
                          <a:cs typeface="Arial" panose="020B0604020202020204" pitchFamily="34" charset="0"/>
                        </a:rPr>
                        <a:t>.7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307711">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307711">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33929152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a:p>
            <a:pPr lvl="1"/>
            <a:r>
              <a:rPr lang="en-AU" dirty="0"/>
              <a:t>Clint Powell</a:t>
            </a:r>
          </a:p>
          <a:p>
            <a:pPr lvl="1"/>
            <a:r>
              <a:rPr lang="en-AU" dirty="0"/>
              <a:t>Phil Beacher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680289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802.15.4-2020 will not be submitted yet for approval under the PSDO</a:t>
            </a:r>
            <a:br>
              <a:rPr lang="en-AU" dirty="0">
                <a:solidFill>
                  <a:schemeClr val="accent6"/>
                </a:solidFill>
              </a:rPr>
            </a:br>
            <a:r>
              <a:rPr lang="en-AU" sz="1800" dirty="0">
                <a:solidFill>
                  <a:schemeClr val="accent6"/>
                </a:solidFill>
              </a:rPr>
              <a:t>Low-rate wireless networks</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(Aug 2022) Clint Powell</a:t>
            </a:r>
          </a:p>
          <a:p>
            <a:pPr lvl="2"/>
            <a:r>
              <a:rPr lang="en-US" dirty="0"/>
              <a:t>Hold off on submitting 802.15.4 (and amendments.15.4/w/y/z/aa) for approval as an ISO/IEC/IEEE standard until the revision that will begin shortly is completed</a:t>
            </a:r>
          </a:p>
          <a:p>
            <a:pPr lvl="2"/>
            <a:r>
              <a:rPr lang="en-US" dirty="0"/>
              <a:t>The idea is to avoid overwhelming SC6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2580874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802.15.3-2016 is likely to be liaised for information soon</a:t>
            </a:r>
            <a:br>
              <a:rPr lang="en-AU" dirty="0">
                <a:solidFill>
                  <a:schemeClr val="accent6"/>
                </a:solidFill>
              </a:rPr>
            </a:br>
            <a:r>
              <a:rPr lang="en-US" sz="1800" dirty="0">
                <a:solidFill>
                  <a:schemeClr val="accent6"/>
                </a:solidFill>
              </a:rPr>
              <a:t>High data rate wireless multi-media networks</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review and provide feedback/comments on the 2016 standard and the three amendments (IEEE Std 802.15.3d™-2017, IEEE Std 802.15.3e™-2017, and IEEE Std 802.15.3f™‐2017), so that they may be considered during the 802.15.3 revision project currently underway</a:t>
            </a:r>
          </a:p>
          <a:p>
            <a:pPr lvl="2"/>
            <a:r>
              <a:rPr lang="en-US" dirty="0"/>
              <a:t>Hold off on submitting for approval as an ISO/IEC/IEEE standard until the revision currently underway is completed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4652629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802.15.3d-2017 is likely to be liaised for information soon</a:t>
            </a:r>
            <a:br>
              <a:rPr lang="en-AU" dirty="0">
                <a:solidFill>
                  <a:schemeClr val="accent6"/>
                </a:solidFill>
              </a:rPr>
            </a:br>
            <a:r>
              <a:rPr lang="en-US" sz="1800" dirty="0">
                <a:solidFill>
                  <a:schemeClr val="accent6"/>
                </a:solidFill>
              </a:rPr>
              <a:t>100 Gb/s wireless switched point-to-point physical layer</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review and provide feedback/comments on the 2016 standard and the three amendments (IEEE Std 802.15.3d™-2017, IEEE Std 802.15.3e™-2017, and IEEE Std 802.15.3f™‐2017), so that they may be considered during the 802.15.3 revision project currently underway</a:t>
            </a:r>
          </a:p>
          <a:p>
            <a:pPr lvl="2"/>
            <a:r>
              <a:rPr lang="en-US" dirty="0"/>
              <a:t>Hold off on submitting for approval as an ISO/IEC/IEEE standard until the revision currently underway is completed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6954695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802.15.3e-2017 is likely to be liaised for information soon</a:t>
            </a:r>
            <a:br>
              <a:rPr lang="en-AU" dirty="0">
                <a:solidFill>
                  <a:schemeClr val="accent6"/>
                </a:solidFill>
              </a:rPr>
            </a:br>
            <a:r>
              <a:rPr lang="en-US" sz="1800" dirty="0">
                <a:solidFill>
                  <a:schemeClr val="accent6"/>
                </a:solidFill>
              </a:rPr>
              <a:t>High-rate close proximity point-to-point communications</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review and provide feedback/comments on the 2016 standard and the three amendments (IEEE Std 802.15.3d™-2017, IEEE Std 802.15.3e™-2017, and IEEE Std 802.15.3f™‐2017), so that they may be considered during the 802.15.3 revision project currently underway</a:t>
            </a:r>
          </a:p>
          <a:p>
            <a:pPr lvl="2"/>
            <a:r>
              <a:rPr lang="en-US" dirty="0"/>
              <a:t>Hold off on submitting for approval as an ISO/IEC/IEEE standard until the revision currently underway is completed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1560637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802.15.3f-2017 is likely to be liaised for information soon</a:t>
            </a:r>
            <a:br>
              <a:rPr lang="en-AU" dirty="0">
                <a:solidFill>
                  <a:schemeClr val="accent6"/>
                </a:solidFill>
              </a:rPr>
            </a:br>
            <a:r>
              <a:rPr lang="en-US" sz="1800" dirty="0">
                <a:solidFill>
                  <a:schemeClr val="accent6"/>
                </a:solidFill>
              </a:rPr>
              <a:t>Extending the PHY for </a:t>
            </a:r>
            <a:r>
              <a:rPr lang="en-US" sz="1800" dirty="0" err="1">
                <a:solidFill>
                  <a:schemeClr val="accent6"/>
                </a:solidFill>
              </a:rPr>
              <a:t>mmWave</a:t>
            </a:r>
            <a:r>
              <a:rPr lang="en-US" sz="1800" dirty="0">
                <a:solidFill>
                  <a:schemeClr val="accent6"/>
                </a:solidFill>
              </a:rPr>
              <a:t> to operate from 57.0 GHz to 71 GHz</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review and provide feedback/comments on the 2016 standard and the three amendments (IEEE Std 802.15.3d™-2017, IEEE Std 802.15.3e™-2017, and IEEE Std 802.15.3f™‐2017), so that they may be considered during the 802.15.3 revision project currently underway</a:t>
            </a:r>
          </a:p>
          <a:p>
            <a:pPr lvl="2"/>
            <a:r>
              <a:rPr lang="en-US" dirty="0"/>
              <a:t>Hold off on submitting for approval as an ISO/IEC/IEEE standard until the revision currently underway is completed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37103657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802.15.7 may be submitted into the PSDO process</a:t>
            </a:r>
            <a:br>
              <a:rPr lang="en-AU" dirty="0">
                <a:solidFill>
                  <a:schemeClr val="accent6"/>
                </a:solidFill>
              </a:rPr>
            </a:br>
            <a:r>
              <a:rPr lang="en-AU" sz="1800" dirty="0">
                <a:solidFill>
                  <a:schemeClr val="accent6"/>
                </a:solidFill>
              </a:rPr>
              <a:t>Short-Range Optical Wireless Communications</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27511148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802.15.9-2020 is likely to be submitted into the PSDO process soon</a:t>
            </a:r>
            <a:br>
              <a:rPr lang="en-AU" dirty="0">
                <a:solidFill>
                  <a:schemeClr val="accent6"/>
                </a:solidFill>
              </a:rPr>
            </a:br>
            <a:r>
              <a:rPr lang="en-US" sz="1800" dirty="0">
                <a:solidFill>
                  <a:schemeClr val="accent6"/>
                </a:solidFill>
              </a:rPr>
              <a:t>Transport of Key Management Protocol (KMP) Datagrams</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approval as an ISO/IEC/IEEE standard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12301126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802.15.13 may be submitted into the PSDO process</a:t>
            </a:r>
            <a:br>
              <a:rPr lang="en-AU" dirty="0">
                <a:solidFill>
                  <a:schemeClr val="accent6"/>
                </a:solidFill>
              </a:rPr>
            </a:br>
            <a:r>
              <a:rPr lang="en-AU" sz="1800" dirty="0">
                <a:solidFill>
                  <a:schemeClr val="accent6"/>
                </a:solidFill>
              </a:rPr>
              <a:t>Multi Gigabit/sec Optical Wireless Communication</a:t>
            </a: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19724651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802.15.6 may be submitted into the PSDO process</a:t>
            </a:r>
            <a:br>
              <a:rPr lang="en-AU" dirty="0">
                <a:solidFill>
                  <a:schemeClr val="accent6"/>
                </a:solidFill>
              </a:rPr>
            </a:br>
            <a:r>
              <a:rPr lang="en-AU" sz="1800" dirty="0">
                <a:solidFill>
                  <a:schemeClr val="accent6"/>
                </a:solidFill>
              </a:rPr>
              <a:t>Body Area Networking</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15567559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8068247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6142137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901032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rgbClr val="00B050"/>
                          </a:solidFill>
                          <a:latin typeface="+mj-lt"/>
                        </a:rPr>
                        <a:t>Passed</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chemeClr val="accent2"/>
                          </a:solidFill>
                          <a:latin typeface="+mj-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32286756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40150213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has </a:t>
            </a:r>
            <a:r>
              <a:rPr lang="en-AU"/>
              <a:t>been published</a:t>
            </a:r>
            <a:endParaRPr lang="en-AU" dirty="0"/>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a:t>
            </a:r>
            <a:r>
              <a:rPr lang="en-AU" dirty="0">
                <a:solidFill>
                  <a:schemeClr val="accent2"/>
                </a:solidFill>
              </a:rPr>
              <a:t> but response required</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extLst>
              <p:ext uri="{D42A27DB-BD31-4B8C-83A1-F6EECF244321}">
                <p14:modId xmlns:p14="http://schemas.microsoft.com/office/powerpoint/2010/main" val="4124331796"/>
              </p:ext>
            </p:extLst>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49A9E1A0-9899-42C7-9C31-6F2ABC28F8E9}"/>
                          </a:ext>
                        </a:extLst>
                      </p:cNvPr>
                      <p:cNvPicPr/>
                      <p:nvPr/>
                    </p:nvPicPr>
                    <p:blipFill>
                      <a:blip r:embed="rId4"/>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51014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12432047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22850212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9312439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15941415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37995756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SC6/WG1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dirty="0"/>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36712043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23356313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SC6/WG7</a:t>
            </a:r>
          </a:p>
        </p:txBody>
      </p:sp>
      <p:sp>
        <p:nvSpPr>
          <p:cNvPr id="3" name="Content Placeholder 2"/>
          <p:cNvSpPr>
            <a:spLocks noGrp="1"/>
          </p:cNvSpPr>
          <p:nvPr>
            <p:ph sz="half" idx="1"/>
          </p:nvPr>
        </p:nvSpPr>
        <p:spPr/>
        <p:txBody>
          <a:bodyPr/>
          <a:lstStyle/>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37692351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99</a:t>
            </a:fld>
            <a:endParaRPr lang="en-US"/>
          </a:p>
        </p:txBody>
      </p:sp>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20671</Words>
  <Application>Microsoft Office PowerPoint</Application>
  <PresentationFormat>On-screen Show (4:3)</PresentationFormat>
  <Paragraphs>3066</Paragraphs>
  <Slides>197</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197</vt:i4>
      </vt:variant>
    </vt:vector>
  </HeadingPairs>
  <TitlesOfParts>
    <vt:vector size="204" baseType="lpstr">
      <vt:lpstr>Arial</vt:lpstr>
      <vt:lpstr>Calibri</vt:lpstr>
      <vt:lpstr>Times New Roman</vt:lpstr>
      <vt:lpstr>802-11-Submission</vt:lpstr>
      <vt:lpstr>Acrobat Document</vt:lpstr>
      <vt:lpstr>Document</vt:lpstr>
      <vt:lpstr>Packager Shell Object</vt:lpstr>
      <vt:lpstr>IEEE 802 JTC1 Standing Committee September 2022 agenda hybrid</vt:lpstr>
      <vt:lpstr>This document will be used to provide information for any IEEE 802 JTC1 SC meetings in Sep 2022</vt:lpstr>
      <vt:lpstr>Registration is not required for the IEEE 802 JTC1 SC session in Sep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13 Sep 2022 in pm1 slot in Hawaii</vt:lpstr>
      <vt:lpstr>The IEEE 802 JTC1 SC regular meeting has a high-level list of agenda items to be considered</vt:lpstr>
      <vt:lpstr>The IEEE 802 JTC1 SC will consider approving its agenda</vt:lpstr>
      <vt:lpstr>The IEEE 802 JTC1 SC will consider approval of the minutes of its Jul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91 standards through the PSDO adoption process, with 37 in-process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12 standards in the pipeline for adoption under the PSDO</vt:lpstr>
      <vt:lpstr>IEEE 802.1 WG has a number of regular participants in IEEE 802 JTC1 SC activities</vt:lpstr>
      <vt:lpstr>A number of ISO/IEC/IEEE standards are subject to systematic review</vt:lpstr>
      <vt:lpstr>Bridges &amp; Bridged Networks IEEE 802.1Q-REV was liaised for info in Sep 2021</vt:lpstr>
      <vt:lpstr>Bridges &amp; Bridged Networks – Amend.: Congestion Isolation IEEE 802.1Qcz was liaised for information in Aug 2020</vt:lpstr>
      <vt:lpstr>MAC Connectivity Discovery - Amend: YANG Data Model IEEE 802.1ABcu (LLDP YANG Data Model) is waiting for start of FDIS ballot</vt:lpstr>
      <vt:lpstr>Frame Replication &amp; Elimination for Reliability Amend. 2: Extended Stream Identification Functions IEEE 802.1CBdb is waiting for start of FDIS ballot</vt:lpstr>
      <vt:lpstr>Information model, YANG data model, &amp; management information base module IEEE 802.1CBcv FDIS ballot closes on 16 Jan 2023</vt:lpstr>
      <vt:lpstr>Support for Multi-frame Protocol Data Units IEEE 802.1ABdh is waiting for start of FDIS ballot</vt:lpstr>
      <vt:lpstr>Timing &amp; Synchronization for Time-Sensitive Applications - Corr 1: Technical &amp; Editorial Corrections IEEE 802.1AS-2020/Cor 1 90-day FDIS ballot passed with response required</vt:lpstr>
      <vt:lpstr>China NB provided a comment on the IEEE 802.1AS-2020/Cor 1 90-day FDIS ballot</vt:lpstr>
      <vt:lpstr>IEEE 802.1BA-Rev is waiting for start of FDIS ballot</vt:lpstr>
      <vt:lpstr>IEEE 802.1ACct is waiting for start of FDIS ballot</vt:lpstr>
      <vt:lpstr>IEEE 802.1AEdk D2.1 liaised for information in Sep 2022</vt:lpstr>
      <vt:lpstr>IEEE 802f will be liaised for information soon </vt:lpstr>
      <vt:lpstr>IEEE 802.1Qcw will be liaised for information soon</vt:lpstr>
      <vt:lpstr>IEEE 802.3 has 6 standards in the pipeline for adoption under the PSDO process</vt:lpstr>
      <vt:lpstr>IEEE 802.3 WG has a number of regular participants in IEEE 802 JTC1 SC activities</vt:lpstr>
      <vt:lpstr>IEEE 802.3cr has been published</vt:lpstr>
      <vt:lpstr>IEEE 802.3cu has been published</vt:lpstr>
      <vt:lpstr>IEEE 802.3cv FDIS ballot passed on 1 Sep 2022 but a response is required</vt:lpstr>
      <vt:lpstr>China NB submitted the usual comment on IEEE 802.3cv asking that 802.3 specify security</vt:lpstr>
      <vt:lpstr>China NB submitted the usual comment on IEEE 802.3cv asking that 802.3 specify security</vt:lpstr>
      <vt:lpstr>IEEE 802.3ct FDIS ballot passed on 2 Sep 2022 but a response is required</vt:lpstr>
      <vt:lpstr>IEEE 802.3cp FDIS ballot passed on 2 Sep 2022 but a response is required</vt:lpstr>
      <vt:lpstr>IEEE 802.3-REV may be liaised for information in Sep 2022</vt:lpstr>
      <vt:lpstr>The 802.3 WG is likely to approve the liaising of multiple docs for information and then ratification </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related issue</vt:lpstr>
      <vt:lpstr>There is not yet closure on the 802.11ax IPR related issue</vt:lpstr>
      <vt:lpstr>IEEE 802.11ay 60-day ballot failed on 9 Oct 2021 and the process will need to restart</vt:lpstr>
      <vt:lpstr>IEEE 802.11az was liaised for information in Apr 2022 </vt:lpstr>
      <vt:lpstr>IEEE 802.11ba is waiting for start of 60-day ballot, but it will not start until IPR related issues are resolved</vt:lpstr>
      <vt:lpstr>IEEE 802.11bb will be liaised when appropriate</vt:lpstr>
      <vt:lpstr>IEEE 802.11bc will be liaised when appropriate</vt:lpstr>
      <vt:lpstr>IEEE 802.11bd D4.0 was liaised for information in June 2022</vt:lpstr>
      <vt:lpstr>IEEE 802.11be will be liaised when appropriate</vt:lpstr>
      <vt:lpstr>IEEE 802.11-2020 FDIS passed, a response liaised (except for non tech comments) &amp; published</vt:lpstr>
      <vt:lpstr>Japan NB non tech comments related to IPR issues need to be dealt with by IEEE SA &amp; ISO staff</vt:lpstr>
      <vt:lpstr>IEEE 802.15 WG has 9 standards in the pipeline for adoption under the PSDO</vt:lpstr>
      <vt:lpstr>IEEE 802.15 WG has a number of regular participants in IEEE 802 JTC1 SC activities</vt:lpstr>
      <vt:lpstr>IEEE 802.15.4-2020 will not be submitted yet for approval under the PSDO Low-rate wireless networks</vt:lpstr>
      <vt:lpstr>IEEE 802.15.3-2016 is likely to be liaised for information soon High data rate wireless multi-media networks</vt:lpstr>
      <vt:lpstr>IEEE 802.15.3d-2017 is likely to be liaised for information soon 100 Gb/s wireless switched point-to-point physical layer</vt:lpstr>
      <vt:lpstr>IEEE 802.15.3e-2017 is likely to be liaised for information soon High-rate close proximity point-to-point communications</vt:lpstr>
      <vt:lpstr>IEEE 802.15.3f-2017 is likely to be liaised for information soon Extending the PHY for mmWave to operate from 57.0 GHz to 71 GHz</vt:lpstr>
      <vt:lpstr>IEEE 802.15.7 may be submitted into the PSDO process Short-Range Optical Wireless Communications</vt:lpstr>
      <vt:lpstr>IEEE 802.15.9-2020 is likely to be submitted into the PSDO process soon Transport of Key Management Protocol (KMP) Datagrams</vt:lpstr>
      <vt:lpstr>IEEE 802.15.13 may be submitted into the PSDO process Multi Gigabit/sec Optical Wireless Communication</vt:lpstr>
      <vt:lpstr>IEEE 802.15.6 may be submitted into the PSDO process Body Area Networking</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has been published</vt:lpstr>
      <vt:lpstr>SC6 has scheduled a plenary meeting in March 2023 in Austria</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people who often participate in IEEE 802 work have been added as NB experts to SC6/WG1</vt:lpstr>
      <vt:lpstr>Various names have been added as IEEE experts to SC6/WG7</vt:lpstr>
      <vt:lpstr>Various people who often participate in IEEE 802 work have been added as NB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2022-09-12T00:06:14Z</dcterms:modified>
</cp:coreProperties>
</file>