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03"/>
  </p:notesMasterIdLst>
  <p:handoutMasterIdLst>
    <p:handoutMasterId r:id="rId204"/>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074" r:id="rId28"/>
    <p:sldId id="2102" r:id="rId29"/>
    <p:sldId id="2465" r:id="rId30"/>
    <p:sldId id="2107" r:id="rId31"/>
    <p:sldId id="2075" r:id="rId32"/>
    <p:sldId id="2439" r:id="rId33"/>
    <p:sldId id="2292" r:id="rId34"/>
    <p:sldId id="2609" r:id="rId35"/>
    <p:sldId id="2331" r:id="rId36"/>
    <p:sldId id="2438" r:id="rId37"/>
    <p:sldId id="2464" r:id="rId38"/>
    <p:sldId id="2481" r:id="rId39"/>
    <p:sldId id="2482" r:id="rId40"/>
    <p:sldId id="2483" r:id="rId41"/>
    <p:sldId id="2484" r:id="rId42"/>
    <p:sldId id="2485" r:id="rId43"/>
    <p:sldId id="2486" r:id="rId44"/>
    <p:sldId id="2611" r:id="rId45"/>
    <p:sldId id="2612" r:id="rId46"/>
    <p:sldId id="2610" r:id="rId47"/>
    <p:sldId id="2008" r:id="rId48"/>
    <p:sldId id="2291" r:id="rId49"/>
    <p:sldId id="2426" r:id="rId50"/>
    <p:sldId id="2427" r:id="rId51"/>
    <p:sldId id="2460" r:id="rId52"/>
    <p:sldId id="2461" r:id="rId53"/>
    <p:sldId id="2463" r:id="rId54"/>
    <p:sldId id="2552" r:id="rId55"/>
    <p:sldId id="1688" r:id="rId56"/>
    <p:sldId id="2293" r:id="rId57"/>
    <p:sldId id="1708" r:id="rId58"/>
    <p:sldId id="2524" r:id="rId59"/>
    <p:sldId id="2541" r:id="rId60"/>
    <p:sldId id="2548" r:id="rId61"/>
    <p:sldId id="1709" r:id="rId62"/>
    <p:sldId id="1710" r:id="rId63"/>
    <p:sldId id="1790" r:id="rId64"/>
    <p:sldId id="2199" r:id="rId65"/>
    <p:sldId id="2319" r:id="rId66"/>
    <p:sldId id="2320" r:id="rId67"/>
    <p:sldId id="2321" r:id="rId68"/>
    <p:sldId id="2355" r:id="rId69"/>
    <p:sldId id="2592" r:id="rId70"/>
    <p:sldId id="2354" r:id="rId71"/>
    <p:sldId id="2294" r:id="rId72"/>
    <p:sldId id="2559" r:id="rId73"/>
    <p:sldId id="2560" r:id="rId74"/>
    <p:sldId id="2570" r:id="rId75"/>
    <p:sldId id="2571" r:id="rId76"/>
    <p:sldId id="2572" r:id="rId77"/>
    <p:sldId id="2562" r:id="rId78"/>
    <p:sldId id="2561" r:id="rId79"/>
    <p:sldId id="2563" r:id="rId80"/>
    <p:sldId id="2564" r:id="rId81"/>
    <p:sldId id="2466" r:id="rId82"/>
    <p:sldId id="2467" r:id="rId83"/>
    <p:sldId id="1679" r:id="rId84"/>
    <p:sldId id="2336" r:id="rId85"/>
    <p:sldId id="2328" r:id="rId86"/>
    <p:sldId id="2553" r:id="rId87"/>
    <p:sldId id="2599" r:id="rId88"/>
    <p:sldId id="2600" r:id="rId89"/>
    <p:sldId id="2597" r:id="rId90"/>
    <p:sldId id="2489" r:id="rId91"/>
    <p:sldId id="2556" r:id="rId92"/>
    <p:sldId id="2554" r:id="rId93"/>
    <p:sldId id="2555" r:id="rId94"/>
    <p:sldId id="2605" r:id="rId95"/>
    <p:sldId id="2324" r:id="rId96"/>
    <p:sldId id="1375" r:id="rId97"/>
    <p:sldId id="1376" r:id="rId98"/>
    <p:sldId id="1400" r:id="rId99"/>
    <p:sldId id="2479" r:id="rId100"/>
    <p:sldId id="2616" r:id="rId101"/>
    <p:sldId id="2480" r:id="rId102"/>
    <p:sldId id="2617" r:id="rId103"/>
    <p:sldId id="619" r:id="rId104"/>
    <p:sldId id="621" r:id="rId105"/>
    <p:sldId id="1561" r:id="rId106"/>
    <p:sldId id="1555" r:id="rId107"/>
    <p:sldId id="1601" r:id="rId108"/>
    <p:sldId id="1585" r:id="rId109"/>
    <p:sldId id="1586" r:id="rId110"/>
    <p:sldId id="1587" r:id="rId111"/>
    <p:sldId id="1588" r:id="rId112"/>
    <p:sldId id="1589" r:id="rId113"/>
    <p:sldId id="1590" r:id="rId114"/>
    <p:sldId id="1771" r:id="rId115"/>
    <p:sldId id="1772" r:id="rId116"/>
    <p:sldId id="1591" r:id="rId117"/>
    <p:sldId id="1592" r:id="rId118"/>
    <p:sldId id="1593" r:id="rId119"/>
    <p:sldId id="1594" r:id="rId120"/>
    <p:sldId id="1595" r:id="rId121"/>
    <p:sldId id="1596" r:id="rId122"/>
    <p:sldId id="1597" r:id="rId123"/>
    <p:sldId id="1598" r:id="rId124"/>
    <p:sldId id="1599" r:id="rId125"/>
    <p:sldId id="1600" r:id="rId126"/>
    <p:sldId id="1628" r:id="rId127"/>
    <p:sldId id="1638" r:id="rId128"/>
    <p:sldId id="1725" r:id="rId129"/>
    <p:sldId id="1726" r:id="rId130"/>
    <p:sldId id="1947" r:id="rId131"/>
    <p:sldId id="1975" r:id="rId132"/>
    <p:sldId id="1976" r:id="rId133"/>
    <p:sldId id="1977" r:id="rId134"/>
    <p:sldId id="2039" r:id="rId135"/>
    <p:sldId id="2060" r:id="rId136"/>
    <p:sldId id="2061" r:id="rId137"/>
    <p:sldId id="2097" r:id="rId138"/>
    <p:sldId id="2103" r:id="rId139"/>
    <p:sldId id="2063" r:id="rId140"/>
    <p:sldId id="2064" r:id="rId141"/>
    <p:sldId id="2065" r:id="rId142"/>
    <p:sldId id="2066" r:id="rId143"/>
    <p:sldId id="2067" r:id="rId144"/>
    <p:sldId id="2068" r:id="rId145"/>
    <p:sldId id="2069" r:id="rId146"/>
    <p:sldId id="2146" r:id="rId147"/>
    <p:sldId id="2147" r:id="rId148"/>
    <p:sldId id="2148" r:id="rId149"/>
    <p:sldId id="2158" r:id="rId150"/>
    <p:sldId id="2159" r:id="rId151"/>
    <p:sldId id="2157" r:id="rId152"/>
    <p:sldId id="2160" r:id="rId153"/>
    <p:sldId id="2216" r:id="rId154"/>
    <p:sldId id="2217" r:id="rId155"/>
    <p:sldId id="2219" r:id="rId156"/>
    <p:sldId id="2238" r:id="rId157"/>
    <p:sldId id="2239" r:id="rId158"/>
    <p:sldId id="2240" r:id="rId159"/>
    <p:sldId id="2242" r:id="rId160"/>
    <p:sldId id="2263" r:id="rId161"/>
    <p:sldId id="2276" r:id="rId162"/>
    <p:sldId id="2277" r:id="rId163"/>
    <p:sldId id="2278" r:id="rId164"/>
    <p:sldId id="2281" r:id="rId165"/>
    <p:sldId id="2282" r:id="rId166"/>
    <p:sldId id="2283" r:id="rId167"/>
    <p:sldId id="2284" r:id="rId168"/>
    <p:sldId id="2318" r:id="rId169"/>
    <p:sldId id="2329" r:id="rId170"/>
    <p:sldId id="2356" r:id="rId171"/>
    <p:sldId id="1701" r:id="rId172"/>
    <p:sldId id="1969" r:id="rId173"/>
    <p:sldId id="2112" r:id="rId174"/>
    <p:sldId id="1965" r:id="rId175"/>
    <p:sldId id="2114" r:id="rId176"/>
    <p:sldId id="1705" r:id="rId177"/>
    <p:sldId id="1706" r:id="rId178"/>
    <p:sldId id="1707" r:id="rId179"/>
    <p:sldId id="2113" r:id="rId180"/>
    <p:sldId id="2037" r:id="rId181"/>
    <p:sldId id="2431" r:id="rId182"/>
    <p:sldId id="2429" r:id="rId183"/>
    <p:sldId id="2436" r:id="rId184"/>
    <p:sldId id="1968" r:id="rId185"/>
    <p:sldId id="2104" r:id="rId186"/>
    <p:sldId id="2317" r:id="rId187"/>
    <p:sldId id="1967" r:id="rId188"/>
    <p:sldId id="2167" r:id="rId189"/>
    <p:sldId id="2351" r:id="rId190"/>
    <p:sldId id="2333" r:id="rId191"/>
    <p:sldId id="2335" r:id="rId192"/>
    <p:sldId id="2334" r:id="rId193"/>
    <p:sldId id="2352" r:id="rId194"/>
    <p:sldId id="2218" r:id="rId195"/>
    <p:sldId id="1945" r:id="rId196"/>
    <p:sldId id="2071" r:id="rId197"/>
    <p:sldId id="2036" r:id="rId198"/>
    <p:sldId id="2323" r:id="rId199"/>
    <p:sldId id="2353" r:id="rId200"/>
    <p:sldId id="2332" r:id="rId201"/>
    <p:sldId id="2437" r:id="rId20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64" d="100"/>
          <a:sy n="164" d="100"/>
        </p:scale>
        <p:origin x="2104" y="10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notesMaster" Target="notesMasters/notesMaster1.xml"/><Relationship Id="rId208"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802.11-22/1262r3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88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1.bin"/><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2.bin"/><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2/11-22-1346-00-0jtc-minutes-of-hybrid-meeting-in-july-2022.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3.bin"/><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4.bin"/><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hyperlink" Target="https://mentor.ieee.org/802.11/dcn/22/11-22-0956-03-0jtc-resolution-of-china-nb-comments.docx" TargetMode="Externa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4.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86.xml.rels><?xml version="1.0" encoding="UTF-8" standalone="yes"?>
<Relationships xmlns="http://schemas.openxmlformats.org/package/2006/relationships"><Relationship Id="rId2" Type="http://schemas.openxmlformats.org/officeDocument/2006/relationships/hyperlink" Target="https://development.standards.ieee.org/myproject-web/app#viewpar/8806"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91.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oleObject" Target="../embeddings/oleObject8.bin"/><Relationship Id="rId1" Type="http://schemas.openxmlformats.org/officeDocument/2006/relationships/slideLayout" Target="../slideLayouts/slideLayout1.xml"/><Relationship Id="rId6" Type="http://schemas.openxmlformats.org/officeDocument/2006/relationships/oleObject" Target="../embeddings/oleObject10.bin"/><Relationship Id="rId5" Type="http://schemas.openxmlformats.org/officeDocument/2006/relationships/image" Target="../media/image11.emf"/><Relationship Id="rId4" Type="http://schemas.openxmlformats.org/officeDocument/2006/relationships/oleObject" Target="../embeddings/oleObject9.bin"/></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September 2022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a:solidFill>
                  <a:schemeClr val="accent2">
                    <a:lumMod val="50000"/>
                  </a:schemeClr>
                </a:solidFill>
              </a:rPr>
              <a:t>23 </a:t>
            </a:r>
            <a:r>
              <a:rPr lang="en-US" b="0" dirty="0">
                <a:solidFill>
                  <a:schemeClr val="accent2">
                    <a:lumMod val="50000"/>
                  </a:schemeClr>
                </a:solidFill>
              </a:rPr>
              <a:t>August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in hybrid mode on 13 Sep 2022 in pm1 slot in Hawaii</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13 Sep 2022</a:t>
            </a:r>
            <a:br>
              <a:rPr lang="en-US" sz="1600" b="1" dirty="0">
                <a:latin typeface="+mj-lt"/>
              </a:rPr>
            </a:br>
            <a:r>
              <a:rPr lang="en-US" sz="1600" b="1" dirty="0">
                <a:latin typeface="+mj-lt"/>
              </a:rPr>
              <a:t>@ 1:30pm (Hawaii)</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rgbClr val="FF0000"/>
                </a:solidFill>
                <a:effectLst/>
                <a:latin typeface="+mj-lt"/>
              </a:rPr>
              <a:t>tbd</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SC6/WG1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dirty="0"/>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36712043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23356313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SC6/WG7</a:t>
            </a:r>
          </a:p>
        </p:txBody>
      </p:sp>
      <p:sp>
        <p:nvSpPr>
          <p:cNvPr id="3" name="Content Placeholder 2"/>
          <p:cNvSpPr>
            <a:spLocks noGrp="1"/>
          </p:cNvSpPr>
          <p:nvPr>
            <p:ph sz="half" idx="1"/>
          </p:nvPr>
        </p:nvSpPr>
        <p:spPr/>
        <p:txBody>
          <a:bodyPr/>
          <a:lstStyle/>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37692351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July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3233178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3176505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2852344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Jul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13 Sep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121</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3" name="Object 2"/>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Jul 2022, as documented in </a:t>
            </a:r>
            <a:r>
              <a:rPr lang="en-AU" i="1" dirty="0">
                <a:solidFill>
                  <a:srgbClr val="FF0000"/>
                </a:solidFill>
                <a:hlinkClick r:id="rId3"/>
              </a:rPr>
              <a:t>11-22-1346-00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183927055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36632216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116893043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37395555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28463028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67686202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836845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8794734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42685064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42018839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42516791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336761449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2770857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After the Jul 2022 plenary in Montreal, the IEEE 802 EC Secretary notified the approval of</a:t>
            </a:r>
          </a:p>
          <a:p>
            <a:pPr lvl="2"/>
            <a:r>
              <a:rPr lang="en-AU" dirty="0"/>
              <a:t>I</a:t>
            </a:r>
            <a:r>
              <a:rPr lang="en-US" dirty="0"/>
              <a:t>EEE 802.3 </a:t>
            </a:r>
            <a:r>
              <a:rPr lang="en-US" i="1" dirty="0"/>
              <a:t>Greater than 50 Gb/s Bidirectional Optical Access PHYs </a:t>
            </a:r>
            <a:r>
              <a:rPr lang="en-US" dirty="0"/>
              <a:t>SG</a:t>
            </a:r>
          </a:p>
          <a:p>
            <a:pPr lvl="2"/>
            <a:r>
              <a:rPr lang="en-US" dirty="0"/>
              <a:t>IEEE 802.11 </a:t>
            </a:r>
            <a:r>
              <a:rPr lang="en-US" i="1" dirty="0"/>
              <a:t>Ultra High Reliability Study Group</a:t>
            </a:r>
            <a:r>
              <a:rPr lang="en-US" dirty="0"/>
              <a:t> (UHR) SG</a:t>
            </a:r>
            <a:endParaRPr lang="en-AU" b="0" i="1" u="none" strike="noStrike" baseline="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422320007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34058752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4006628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02925854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11530012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413894898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77131772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140662244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1870478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357531377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2365210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48260552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425217684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87490177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16329326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327065229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14556396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4204837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91 standards through the PSDO adoption process, with 37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41805842"/>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2</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9</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91</a:t>
                      </a:r>
                    </a:p>
                  </a:txBody>
                  <a:tcPr>
                    <a:lnT w="12700" cap="flat" cmpd="sng" algn="ctr">
                      <a:solidFill>
                        <a:schemeClr val="tx1"/>
                      </a:solidFill>
                      <a:prstDash val="solid"/>
                      <a:round/>
                      <a:headEnd type="none" w="med" len="med"/>
                      <a:tailEnd type="none" w="med" len="med"/>
                    </a:lnT>
                  </a:tcPr>
                </a:tc>
                <a:tc>
                  <a:txBody>
                    <a:bodyPr/>
                    <a:lstStyle/>
                    <a:p>
                      <a:pPr algn="ctr"/>
                      <a:r>
                        <a:rPr lang="en-US" b="1" dirty="0"/>
                        <a:t>37</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5498353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83270670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311479235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170742308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52807937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351483189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73529566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401948644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3864344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20571891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04982112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322248121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146292715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272944023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80038477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3"/>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390960923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399963472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2924383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355252743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2011001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3730564"/>
              </p:ext>
            </p:extLst>
          </p:nvPr>
        </p:nvGraphicFramePr>
        <p:xfrm>
          <a:off x="761999" y="1712149"/>
          <a:ext cx="7696200" cy="32613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768450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7894768"/>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not required for the IEEE 802 JTC1 SC session in Sep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Sep 2022 IEEE 802 wireless interim session</a:t>
            </a:r>
          </a:p>
          <a:p>
            <a:pPr lvl="1"/>
            <a:r>
              <a:rPr lang="en-US" dirty="0"/>
              <a:t>However, a registration fee is not required in order to attend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12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883075346"/>
              </p:ext>
            </p:extLst>
          </p:nvPr>
        </p:nvGraphicFramePr>
        <p:xfrm>
          <a:off x="152399" y="1828800"/>
          <a:ext cx="8839199" cy="46024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22</a:t>
                      </a:r>
                      <a:endParaRPr lang="en-AU" sz="1600" b="0" dirty="0">
                        <a:solidFill>
                          <a:srgbClr val="00B050"/>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B050"/>
                          </a:solidFill>
                          <a:latin typeface="+mn-lt"/>
                          <a:ea typeface="+mn-ea"/>
                          <a:cs typeface="+mn-cs"/>
                        </a:rPr>
                        <a:t>J</a:t>
                      </a:r>
                      <a:r>
                        <a:rPr lang="en-AU" sz="1600" b="0" kern="1200" dirty="0" err="1">
                          <a:solidFill>
                            <a:srgbClr val="00B050"/>
                          </a:solidFill>
                          <a:latin typeface="+mn-lt"/>
                          <a:ea typeface="+mn-ea"/>
                          <a:cs typeface="+mn-cs"/>
                        </a:rPr>
                        <a:t>ul</a:t>
                      </a:r>
                      <a:r>
                        <a:rPr lang="en-AU" sz="1600" b="0" kern="1200" dirty="0">
                          <a:solidFill>
                            <a:srgbClr val="00B050"/>
                          </a:solidFill>
                          <a:latin typeface="+mn-lt"/>
                          <a:ea typeface="+mn-ea"/>
                          <a:cs typeface="+mn-cs"/>
                        </a:rPr>
                        <a:t> 22</a:t>
                      </a:r>
                      <a:endParaRPr lang="en-AU" sz="1600" b="0" dirty="0">
                        <a:solidFill>
                          <a:srgbClr val="00B050"/>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305988604"/>
                  </a:ext>
                </a:extLst>
              </a:tr>
              <a:tr h="3303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64510517"/>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421203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t>ISO/IEC/IEEE 8802-1AB:2017 closing 2 Dec 2022</a:t>
            </a:r>
            <a:endParaRPr lang="en-AU" dirty="0"/>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4127399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 in Sep 2021</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sz="1800" dirty="0">
                <a:effectLst/>
                <a:latin typeface="Arial" panose="020B0604020202020204" pitchFamily="34" charset="0"/>
                <a:ea typeface="Times New Roman" panose="02020603050405020304" pitchFamily="18" charset="0"/>
              </a:rPr>
              <a:t>IEEE 802.1Q-REV is going through IEEE-SA ballot resolution, with a single recirculation ballot, it will probably be ready for PSDO balloting at the end of the year</a:t>
            </a:r>
          </a:p>
          <a:p>
            <a:pPr lvl="2"/>
            <a:r>
              <a:rPr lang="en-GB" dirty="0">
                <a:latin typeface="Arial" panose="020B0604020202020204" pitchFamily="34" charset="0"/>
              </a:rPr>
              <a:t>(Jul </a:t>
            </a:r>
            <a:r>
              <a:rPr lang="en-GB" dirty="0">
                <a:latin typeface="+mj-lt"/>
              </a:rPr>
              <a:t>2022) </a:t>
            </a:r>
            <a:r>
              <a:rPr lang="en-US" dirty="0">
                <a:effectLst/>
                <a:latin typeface="+mj-lt"/>
                <a:ea typeface="Calibri" panose="020F0502020204030204" pitchFamily="34" charset="0"/>
              </a:rPr>
              <a:t>IEEE 802.1 plans to have a motion to send IEEE 802.1Q-Rev to </a:t>
            </a:r>
            <a:r>
              <a:rPr lang="en-US" dirty="0" err="1">
                <a:latin typeface="+mj-lt"/>
                <a:ea typeface="Calibri" panose="020F0502020204030204" pitchFamily="34" charset="0"/>
              </a:rPr>
              <a:t>Rev</a:t>
            </a:r>
            <a:r>
              <a:rPr lang="en-US" dirty="0" err="1">
                <a:effectLst/>
                <a:latin typeface="+mj-lt"/>
                <a:ea typeface="Calibri" panose="020F0502020204030204" pitchFamily="34" charset="0"/>
              </a:rPr>
              <a:t>Com</a:t>
            </a:r>
            <a:r>
              <a:rPr lang="en-US" dirty="0">
                <a:effectLst/>
                <a:latin typeface="+mj-lt"/>
                <a:ea typeface="Calibri" panose="020F0502020204030204" pitchFamily="34" charset="0"/>
              </a:rPr>
              <a:t> from this plenary session… and that means we are inching closer to publication.  When we have a final published version of Q-Rev, we will be able to send it to SC6 for adoption (there was a motion in November 2021).  </a:t>
            </a:r>
            <a:endParaRPr lang="en-US"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4048733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342022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is waiting for start of FDIS ballot</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a:t>
            </a:r>
            <a:r>
              <a:rPr lang="en-AU" dirty="0">
                <a:solidFill>
                  <a:srgbClr val="FF0000"/>
                </a:solidFill>
              </a:rPr>
              <a:t>N17???</a:t>
            </a:r>
            <a:r>
              <a:rPr lang="en-AU" dirty="0"/>
              <a:t>)</a:t>
            </a:r>
          </a:p>
          <a:p>
            <a:pPr lvl="2"/>
            <a:r>
              <a:rPr lang="en-AU" dirty="0"/>
              <a:t>Passed 7/0/12 on need for ISO standard</a:t>
            </a:r>
          </a:p>
          <a:p>
            <a:pPr lvl="2"/>
            <a:r>
              <a:rPr lang="en-AU" dirty="0"/>
              <a:t>Passed 7/1/12 on support for submission to FDIS </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546891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2021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2248122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2021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134313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is waiting for start of FDIS ballot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a:t>
            </a:r>
            <a:r>
              <a:rPr lang="en-AU" dirty="0">
                <a:solidFill>
                  <a:srgbClr val="FF0000"/>
                </a:solidFill>
              </a:rPr>
              <a:t>N17???</a:t>
            </a:r>
            <a:r>
              <a:rPr lang="en-AU" dirty="0"/>
              <a:t>)</a:t>
            </a:r>
          </a:p>
          <a:p>
            <a:pPr lvl="2"/>
            <a:r>
              <a:rPr lang="en-AU" dirty="0"/>
              <a:t>Passed 7/0/12 on need for ISO standard</a:t>
            </a:r>
          </a:p>
          <a:p>
            <a:pPr lvl="2"/>
            <a:r>
              <a:rPr lang="en-AU" dirty="0"/>
              <a:t>Passed 7/1/12 on support for submission to FDIS </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2390806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90-day FDIS ballot closes on 23 Aug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chemeClr val="accent2"/>
                </a:solidFill>
              </a:rPr>
              <a:t>closes 23 </a:t>
            </a:r>
            <a:r>
              <a:rPr lang="en-AU">
                <a:solidFill>
                  <a:schemeClr val="accent2"/>
                </a:solidFill>
              </a:rPr>
              <a:t>Aug 2022</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28905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2021 (</a:t>
            </a:r>
            <a:r>
              <a:rPr lang="en-AU" dirty="0">
                <a:solidFill>
                  <a:srgbClr val="FF0000"/>
                </a:solidFill>
              </a:rPr>
              <a:t>N?????</a:t>
            </a:r>
            <a:r>
              <a:rPr lang="en-AU" dirty="0"/>
              <a:t>)</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a:t>
            </a:r>
            <a:r>
              <a:rPr lang="en-AU" dirty="0">
                <a:solidFill>
                  <a:srgbClr val="FF0000"/>
                </a:solidFill>
              </a:rPr>
              <a:t>N?????</a:t>
            </a:r>
            <a:r>
              <a:rPr lang="en-AU" dirty="0"/>
              <a:t>)</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3759266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a:t>
            </a:r>
            <a:r>
              <a:rPr lang="en-AU" dirty="0">
                <a:solidFill>
                  <a:srgbClr val="FF0000"/>
                </a:solidFill>
              </a:rPr>
              <a:t>N?????</a:t>
            </a:r>
            <a:r>
              <a:rPr lang="en-AU" dirty="0"/>
              <a:t>)</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35936037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802.1AEdk will be liaised for information soon</a:t>
            </a:r>
          </a:p>
        </p:txBody>
      </p:sp>
      <p:sp>
        <p:nvSpPr>
          <p:cNvPr id="10" name="Content Placeholder 9"/>
          <p:cNvSpPr>
            <a:spLocks noGrp="1"/>
          </p:cNvSpPr>
          <p:nvPr>
            <p:ph idx="1"/>
          </p:nvPr>
        </p:nvSpPr>
        <p:spPr/>
        <p:txBody>
          <a:bodyPr/>
          <a:lstStyle/>
          <a:p>
            <a:r>
              <a:rPr lang="en-AU" dirty="0">
                <a:solidFill>
                  <a:schemeClr val="accent2"/>
                </a:solidFill>
              </a:rPr>
              <a:t>MAC Privacy Protection</a:t>
            </a:r>
          </a:p>
          <a:p>
            <a:r>
              <a:rPr lang="en-AU" dirty="0"/>
              <a:t>Drafts </a:t>
            </a:r>
            <a:r>
              <a:rPr lang="en-GB" dirty="0"/>
              <a:t>sent to SC6</a:t>
            </a:r>
            <a:r>
              <a:rPr lang="en-AU" dirty="0"/>
              <a:t>: </a:t>
            </a:r>
            <a:r>
              <a:rPr lang="en-AU" dirty="0">
                <a:solidFill>
                  <a:schemeClr val="accent2"/>
                </a:solidFill>
              </a:rPr>
              <a:t>waiting</a:t>
            </a:r>
          </a:p>
          <a:p>
            <a:pPr lvl="1"/>
            <a:r>
              <a:rPr lang="en-AU" dirty="0"/>
              <a:t>(Jul 2022) Planning to liaise for information at SA Ballot stage</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3195263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802f will be liaised for information soon</a:t>
            </a:r>
            <a:br>
              <a:rPr lang="en-AU" dirty="0"/>
            </a:br>
            <a:endParaRPr lang="en-AU" dirty="0"/>
          </a:p>
        </p:txBody>
      </p:sp>
      <p:sp>
        <p:nvSpPr>
          <p:cNvPr id="10" name="Content Placeholder 9"/>
          <p:cNvSpPr>
            <a:spLocks noGrp="1"/>
          </p:cNvSpPr>
          <p:nvPr>
            <p:ph idx="1"/>
          </p:nvPr>
        </p:nvSpPr>
        <p:spPr/>
        <p:txBody>
          <a:bodyPr/>
          <a:lstStyle/>
          <a:p>
            <a:r>
              <a:rPr lang="en-AU" dirty="0">
                <a:solidFill>
                  <a:schemeClr val="accent2"/>
                </a:solidFill>
              </a:rPr>
              <a:t>YANG Data Model for </a:t>
            </a:r>
            <a:r>
              <a:rPr lang="en-AU" dirty="0" err="1">
                <a:solidFill>
                  <a:schemeClr val="accent2"/>
                </a:solidFill>
              </a:rPr>
              <a:t>Ethertypes</a:t>
            </a:r>
            <a:endParaRPr lang="en-AU" dirty="0">
              <a:solidFill>
                <a:schemeClr val="accent2"/>
              </a:solidFill>
            </a:endParaRPr>
          </a:p>
          <a:p>
            <a:r>
              <a:rPr lang="en-AU" dirty="0"/>
              <a:t>Drafts </a:t>
            </a:r>
            <a:r>
              <a:rPr lang="en-GB" dirty="0"/>
              <a:t>sent to SC6</a:t>
            </a:r>
            <a:r>
              <a:rPr lang="en-AU" dirty="0"/>
              <a:t>: </a:t>
            </a:r>
            <a:r>
              <a:rPr lang="en-AU" dirty="0">
                <a:solidFill>
                  <a:schemeClr val="accent2"/>
                </a:solidFill>
              </a:rPr>
              <a:t>waiting</a:t>
            </a:r>
          </a:p>
          <a:p>
            <a:pPr lvl="1"/>
            <a:r>
              <a:rPr lang="en-AU" dirty="0"/>
              <a:t>(Jul 2022) Planning to liaise for information at SA Ballot stage</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738417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802.1Qcw will be liaised for information soon</a:t>
            </a:r>
          </a:p>
        </p:txBody>
      </p:sp>
      <p:sp>
        <p:nvSpPr>
          <p:cNvPr id="10" name="Content Placeholder 9"/>
          <p:cNvSpPr>
            <a:spLocks noGrp="1"/>
          </p:cNvSpPr>
          <p:nvPr>
            <p:ph idx="1"/>
          </p:nvPr>
        </p:nvSpPr>
        <p:spPr/>
        <p:txBody>
          <a:bodyPr/>
          <a:lstStyle/>
          <a:p>
            <a:r>
              <a:rPr lang="en-US" dirty="0">
                <a:solidFill>
                  <a:schemeClr val="accent2"/>
                </a:solidFill>
              </a:rPr>
              <a:t>YANG Data Models for Scheduled Traffic, Frame Preemption, Per-Stream Filtering &amp; Policing</a:t>
            </a:r>
          </a:p>
          <a:p>
            <a:r>
              <a:rPr lang="en-AU" dirty="0"/>
              <a:t>Drafts </a:t>
            </a:r>
            <a:r>
              <a:rPr lang="en-GB" dirty="0"/>
              <a:t>sent to SC6</a:t>
            </a:r>
            <a:r>
              <a:rPr lang="en-AU" dirty="0"/>
              <a:t>: </a:t>
            </a:r>
            <a:r>
              <a:rPr lang="en-AU" dirty="0">
                <a:solidFill>
                  <a:schemeClr val="accent2"/>
                </a:solidFill>
              </a:rPr>
              <a:t>waiting</a:t>
            </a:r>
          </a:p>
          <a:p>
            <a:pPr lvl="1"/>
            <a:r>
              <a:rPr lang="en-AU" dirty="0"/>
              <a:t>(Jul 2022) Planning to liaised for information at SA Ballot stage</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471756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87514691"/>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16409591"/>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36248142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588508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795304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507657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has been published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a:t>
            </a:r>
            <a:r>
              <a:rPr lang="en-AU" dirty="0" err="1">
                <a:solidFill>
                  <a:srgbClr val="00B050"/>
                </a:solidFill>
              </a:rPr>
              <a:t>publised</a:t>
            </a:r>
            <a:endParaRPr lang="en-AU" dirty="0">
              <a:solidFill>
                <a:srgbClr val="00B050"/>
              </a:solidFill>
            </a:endParaRP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5920504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13:2022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41998838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FDIS ballot </a:t>
            </a:r>
            <a:r>
              <a:rPr lang="en-AU" dirty="0">
                <a:solidFill>
                  <a:schemeClr val="accent2"/>
                </a:solidFill>
              </a:rPr>
              <a:t>closes on 1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1 Sep 2022</a:t>
            </a:r>
          </a:p>
          <a:p>
            <a:pPr lvl="1"/>
            <a:r>
              <a:rPr lang="en-US" dirty="0"/>
              <a:t>Will be 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2548732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534085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may be liaised for information in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(Mar 2022) </a:t>
            </a:r>
            <a:r>
              <a:rPr lang="en-AU" dirty="0"/>
              <a:t>The 2022 IEEE 802.3 rollup could obviate the need to ballot some of those amendments, as it incorporates (and revises) them. </a:t>
            </a:r>
          </a:p>
          <a:p>
            <a:pPr lvl="2"/>
            <a:r>
              <a:rPr lang="en-AU" dirty="0"/>
              <a:t>IEEE SA Staff suggests waiting to submit the 2022 rollup for balloting until IEEE 802.3cp and the other two amendments are three months into their FDIS ballots. </a:t>
            </a:r>
          </a:p>
          <a:p>
            <a:pPr lvl="2"/>
            <a:r>
              <a:rPr lang="en-AU" dirty="0"/>
              <a:t>The rollup can be submitted for information prior to that</a:t>
            </a:r>
          </a:p>
          <a:p>
            <a:pPr lvl="1"/>
            <a:r>
              <a:rPr lang="en-AU" dirty="0">
                <a:latin typeface="+mj-lt"/>
              </a:rPr>
              <a:t>(Jul 2022) </a:t>
            </a:r>
            <a:r>
              <a:rPr lang="en-AU" sz="1800" dirty="0">
                <a:effectLst/>
                <a:latin typeface="+mj-lt"/>
                <a:ea typeface="Calibri" panose="020F0502020204030204" pitchFamily="34" charset="0"/>
              </a:rPr>
              <a:t>IEEE 802.3 leadership plan to seek WG approval to send IEEE Std 802.3-2022, and appropriate amendments, for liaising for information at the IEEE 802.3 WG September interim meeting series; and EC approval at the subsequent EC teleconference meeting (4 Oct?)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4808726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96950904"/>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.11-2020</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Jul 22</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34169559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203830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IPR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24850500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3724838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The IEEE SA President’s letter has now been made available to IEEE 802</a:t>
            </a:r>
          </a:p>
          <a:p>
            <a:pPr lvl="2"/>
            <a:r>
              <a:rPr lang="en-AU" dirty="0"/>
              <a:t>See </a:t>
            </a:r>
            <a:r>
              <a:rPr lang="en-AU" dirty="0">
                <a:hlinkClick r:id="rId2"/>
              </a:rPr>
              <a:t>ec-22-0047-00</a:t>
            </a:r>
            <a:endParaRPr lang="en-AU" dirty="0"/>
          </a:p>
          <a:p>
            <a:pPr lvl="1"/>
            <a:r>
              <a:rPr lang="en-AU" dirty="0"/>
              <a:t>It is understood that discussions are continuing between IEEE SA &amp; ISO</a:t>
            </a:r>
          </a:p>
          <a:p>
            <a:r>
              <a:rPr lang="en-AU" dirty="0"/>
              <a:t>Latest news (July 2022)</a:t>
            </a:r>
          </a:p>
          <a:p>
            <a:pPr lvl="1"/>
            <a:r>
              <a:rPr lang="en-AU" dirty="0">
                <a:effectLst/>
                <a:latin typeface="+mj-lt"/>
                <a:ea typeface="Calibri" panose="020F0502020204030204" pitchFamily="34" charset="0"/>
              </a:rPr>
              <a:t>From IEEE SA staff</a:t>
            </a:r>
          </a:p>
          <a:p>
            <a:pPr lvl="2"/>
            <a:r>
              <a:rPr lang="en-AU" i="1" dirty="0">
                <a:effectLst/>
                <a:latin typeface="+mj-lt"/>
                <a:ea typeface="Calibri" panose="020F0502020204030204" pitchFamily="34" charset="0"/>
              </a:rPr>
              <a:t>IEEE SA is in ongoing dialogue with ISO; additional information may be available after the September ISO Council meeting.  Meanwhile the current process continues on a case-by-case basis.  We will provide an update when new information becomes available</a:t>
            </a:r>
          </a:p>
          <a:p>
            <a:r>
              <a:rPr lang="en-AU" dirty="0"/>
              <a:t>Latest news (Sep 2022)</a:t>
            </a:r>
          </a:p>
          <a:p>
            <a:pPr lvl="1"/>
            <a:r>
              <a:rPr lang="en-AU" dirty="0"/>
              <a:t>No news … so far</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60</a:t>
            </a:fld>
            <a:endParaRPr lang="en-US"/>
          </a:p>
        </p:txBody>
      </p:sp>
    </p:spTree>
    <p:extLst>
      <p:ext uri="{BB962C8B-B14F-4D97-AF65-F5344CB8AC3E}">
        <p14:creationId xmlns:p14="http://schemas.microsoft.com/office/powerpoint/2010/main" val="42078063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14475263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2640005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probably run into the same IPR issue as 802.11ay (and 802.11ax) because there are explicit negative </a:t>
            </a:r>
            <a:r>
              <a:rPr lang="en-AU" dirty="0" err="1"/>
              <a:t>LoAs</a:t>
            </a:r>
            <a:r>
              <a:rPr lang="en-AU" dirty="0"/>
              <a:t> associated with 802.11ba – and so it will not be progressed (submitted by IEEE 802) until the IPR issue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31942449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Passed initial ballot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3259782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D3.0 -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145062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802.11bd D4.0 was liaised in June 2022 (N17743)</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21122610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(Jun 2022) No approved draft yet – may send after initial WG LB approval (first ballot with versions of all features) – it closes 4 Jul 2022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0734299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solidFill>
                  <a:schemeClr val="accent6"/>
                </a:solidFill>
              </a:rPr>
              <a:t>IEEE 802.11-2020 FDIS passed (with an IPR issue), a technical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a:t>
            </a:r>
            <a:r>
              <a:rPr lang="en-AU" dirty="0">
                <a:solidFill>
                  <a:srgbClr val="FA661C"/>
                </a:solidFill>
              </a:rPr>
              <a:t>(with an IPR issue)</a:t>
            </a:r>
            <a:r>
              <a:rPr lang="en-AU" dirty="0">
                <a:solidFill>
                  <a:srgbClr val="00B050"/>
                </a:solidFill>
              </a:rPr>
              <a:t>, response liaised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have been </a:t>
            </a:r>
            <a:r>
              <a:rPr lang="en-AU" dirty="0">
                <a:latin typeface="+mj-lt"/>
              </a:rPr>
              <a:t>liaised (see </a:t>
            </a:r>
            <a:r>
              <a:rPr lang="en-AU" u="sng" dirty="0">
                <a:solidFill>
                  <a:srgbClr val="0000FF"/>
                </a:solidFill>
                <a:effectLst/>
                <a:latin typeface="+mj-lt"/>
                <a:ea typeface="Calibri" panose="020F0502020204030204" pitchFamily="34" charset="0"/>
                <a:hlinkClick r:id="rId2"/>
              </a:rPr>
              <a:t>11-22-0956-03</a:t>
            </a:r>
            <a:r>
              <a:rPr lang="en-AU" dirty="0">
                <a:latin typeface="+mj-lt"/>
              </a:rPr>
              <a:t>, N</a:t>
            </a:r>
            <a:r>
              <a:rPr lang="en-AU" dirty="0">
                <a:solidFill>
                  <a:srgbClr val="FF0000"/>
                </a:solidFill>
                <a:latin typeface="+mj-lt"/>
              </a:rPr>
              <a:t>?????</a:t>
            </a:r>
            <a:r>
              <a:rPr lang="en-AU" dirty="0">
                <a:latin typeface="+mj-lt"/>
              </a:rPr>
              <a:t>)</a:t>
            </a:r>
          </a:p>
          <a:p>
            <a:pPr lvl="2"/>
            <a:r>
              <a:rPr lang="en-AU" dirty="0">
                <a:solidFill>
                  <a:srgbClr val="FA661C"/>
                </a:solidFill>
              </a:rPr>
              <a:t>Japan NB’s IPR related comments need to be dealt with by IEEE SA &amp;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graphicFrame>
        <p:nvGraphicFramePr>
          <p:cNvPr id="2" name="Object 1">
            <a:extLst>
              <a:ext uri="{FF2B5EF4-FFF2-40B4-BE49-F238E27FC236}">
                <a16:creationId xmlns:a16="http://schemas.microsoft.com/office/drawing/2014/main" id="{6B67D703-B309-F236-0B19-68FA0C4099B2}"/>
              </a:ext>
            </a:extLst>
          </p:cNvPr>
          <p:cNvGraphicFramePr>
            <a:graphicFrameLocks noChangeAspect="1"/>
          </p:cNvGraphicFramePr>
          <p:nvPr>
            <p:extLst>
              <p:ext uri="{D42A27DB-BD31-4B8C-83A1-F6EECF244321}">
                <p14:modId xmlns:p14="http://schemas.microsoft.com/office/powerpoint/2010/main" val="2541878149"/>
              </p:ext>
            </p:extLst>
          </p:nvPr>
        </p:nvGraphicFramePr>
        <p:xfrm>
          <a:off x="7848600" y="4953000"/>
          <a:ext cx="914400" cy="806450"/>
        </p:xfrm>
        <a:graphic>
          <a:graphicData uri="http://schemas.openxmlformats.org/presentationml/2006/ole">
            <mc:AlternateContent xmlns:mc="http://schemas.openxmlformats.org/markup-compatibility/2006">
              <mc:Choice xmlns:v="urn:schemas-microsoft-com:vml" Requires="v">
                <p:oleObj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6B67D703-B309-F236-0B19-68FA0C4099B2}"/>
                          </a:ext>
                        </a:extLst>
                      </p:cNvPr>
                      <p:cNvPicPr/>
                      <p:nvPr/>
                    </p:nvPicPr>
                    <p:blipFill>
                      <a:blip r:embed="rId4"/>
                      <a:stretch>
                        <a:fillRect/>
                      </a:stretch>
                    </p:blipFill>
                    <p:spPr>
                      <a:xfrm>
                        <a:off x="7848600" y="4953000"/>
                        <a:ext cx="914400" cy="8064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5E4892C-C716-55CB-B8C5-9AF7C7302C0C}"/>
              </a:ext>
            </a:extLst>
          </p:cNvPr>
          <p:cNvGraphicFramePr>
            <a:graphicFrameLocks noChangeAspect="1"/>
          </p:cNvGraphicFramePr>
          <p:nvPr>
            <p:extLst>
              <p:ext uri="{D42A27DB-BD31-4B8C-83A1-F6EECF244321}">
                <p14:modId xmlns:p14="http://schemas.microsoft.com/office/powerpoint/2010/main" val="2268267559"/>
              </p:ext>
            </p:extLst>
          </p:nvPr>
        </p:nvGraphicFramePr>
        <p:xfrm>
          <a:off x="7192424" y="4953000"/>
          <a:ext cx="914400" cy="806450"/>
        </p:xfrm>
        <a:graphic>
          <a:graphicData uri="http://schemas.openxmlformats.org/presentationml/2006/ole">
            <mc:AlternateContent xmlns:mc="http://schemas.openxmlformats.org/markup-compatibility/2006">
              <mc:Choice xmlns:v="urn:schemas-microsoft-com:vml" Requires="v">
                <p:oleObj name="Document" showAsIcon="1" r:id="rId5" imgW="914597" imgH="806311" progId="Word.Document.8">
                  <p:embed/>
                </p:oleObj>
              </mc:Choice>
              <mc:Fallback>
                <p:oleObj name="Document" showAsIcon="1" r:id="rId5" imgW="914597" imgH="806311" progId="Word.Document.8">
                  <p:embed/>
                  <p:pic>
                    <p:nvPicPr>
                      <p:cNvPr id="3" name="Object 2">
                        <a:extLst>
                          <a:ext uri="{FF2B5EF4-FFF2-40B4-BE49-F238E27FC236}">
                            <a16:creationId xmlns:a16="http://schemas.microsoft.com/office/drawing/2014/main" id="{25E4892C-C716-55CB-B8C5-9AF7C7302C0C}"/>
                          </a:ext>
                        </a:extLst>
                      </p:cNvPr>
                      <p:cNvPicPr/>
                      <p:nvPr/>
                    </p:nvPicPr>
                    <p:blipFill>
                      <a:blip r:embed="rId6"/>
                      <a:stretch>
                        <a:fillRect/>
                      </a:stretch>
                    </p:blipFill>
                    <p:spPr>
                      <a:xfrm>
                        <a:off x="7192424" y="4953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Japan NB comments related to patent issues </a:t>
            </a:r>
            <a:r>
              <a:rPr lang="en-AU" sz="2400" dirty="0"/>
              <a:t>need to be dealt with by IEEE SA &amp; ISO staff</a:t>
            </a:r>
            <a:endParaRPr lang="en-AU" dirty="0"/>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676400"/>
            <a:ext cx="7772400" cy="4114800"/>
          </a:xfrm>
        </p:spPr>
        <p:txBody>
          <a:bodyPr/>
          <a:lstStyle/>
          <a:p>
            <a:r>
              <a:rPr lang="en-AU" sz="1600" dirty="0">
                <a:latin typeface="+mj-lt"/>
              </a:rPr>
              <a:t>Comment JP1</a:t>
            </a:r>
          </a:p>
          <a:p>
            <a:pPr lvl="1"/>
            <a:r>
              <a:rPr lang="en-AU" sz="1600" i="1" dirty="0">
                <a:latin typeface="+mj-lt"/>
              </a:rPr>
              <a:t>There are several IEEE negative Letters of Assurance on Amendments of ISO/IEC/IEEE 8802-11:2018 which have been incorporated into this version of ISO/IEC/IEEE 8802-11. Under such condition, ISO/IEC Directives, Part 1, 2.14.2, (c) shall be applied</a:t>
            </a:r>
          </a:p>
          <a:p>
            <a:r>
              <a:rPr lang="en-AU" sz="1600" dirty="0">
                <a:latin typeface="+mj-lt"/>
              </a:rPr>
              <a:t>Commentary (by Andrew Myles)</a:t>
            </a:r>
          </a:p>
          <a:p>
            <a:pPr lvl="1"/>
            <a:r>
              <a:rPr lang="en-AU" sz="1600" dirty="0">
                <a:latin typeface="+mj-lt"/>
              </a:rPr>
              <a:t>The negative </a:t>
            </a:r>
            <a:r>
              <a:rPr lang="en-AU" sz="1600" dirty="0" err="1">
                <a:latin typeface="+mj-lt"/>
              </a:rPr>
              <a:t>LoAs</a:t>
            </a:r>
            <a:r>
              <a:rPr lang="en-AU" sz="1600" dirty="0">
                <a:latin typeface="+mj-lt"/>
              </a:rPr>
              <a:t> this comment refers to appears to be those submitted on:</a:t>
            </a:r>
          </a:p>
          <a:p>
            <a:pPr lvl="2"/>
            <a:r>
              <a:rPr lang="en-AU" sz="1400" dirty="0">
                <a:latin typeface="+mj-lt"/>
              </a:rPr>
              <a:t>802.11ah by Ericsson, Nokia, </a:t>
            </a:r>
            <a:r>
              <a:rPr lang="en-AU" sz="1400" dirty="0" err="1">
                <a:latin typeface="+mj-lt"/>
              </a:rPr>
              <a:t>Koninklijke</a:t>
            </a:r>
            <a:endParaRPr lang="en-AU" sz="1400" dirty="0">
              <a:latin typeface="+mj-lt"/>
            </a:endParaRPr>
          </a:p>
          <a:p>
            <a:pPr lvl="2"/>
            <a:r>
              <a:rPr lang="en-AU" sz="1400" dirty="0">
                <a:latin typeface="+mj-lt"/>
              </a:rPr>
              <a:t>802.11ai by Nokia, Ericsson</a:t>
            </a:r>
          </a:p>
          <a:p>
            <a:pPr lvl="2"/>
            <a:r>
              <a:rPr lang="en-AU" sz="1400" dirty="0">
                <a:latin typeface="+mj-lt"/>
              </a:rPr>
              <a:t>802.11aj by Huawei</a:t>
            </a:r>
          </a:p>
          <a:p>
            <a:pPr lvl="1"/>
            <a:r>
              <a:rPr lang="en-AU" sz="1600" dirty="0">
                <a:latin typeface="+mj-lt"/>
              </a:rPr>
              <a:t>All of 802.11ah/ai/</a:t>
            </a:r>
            <a:r>
              <a:rPr lang="en-AU" sz="1600" dirty="0" err="1">
                <a:latin typeface="+mj-lt"/>
              </a:rPr>
              <a:t>aj</a:t>
            </a:r>
            <a:r>
              <a:rPr lang="en-AU" sz="1600" dirty="0">
                <a:latin typeface="+mj-lt"/>
              </a:rPr>
              <a:t> have previously been approved as ISO/IEC/IEEE standards with no objections based on patents</a:t>
            </a:r>
          </a:p>
          <a:p>
            <a:pPr lvl="1"/>
            <a:r>
              <a:rPr lang="en-AU" sz="1600" dirty="0">
                <a:latin typeface="+mj-lt"/>
              </a:rPr>
              <a:t>There is a new (March 2022) negative </a:t>
            </a:r>
            <a:r>
              <a:rPr lang="en-AU" sz="1600" dirty="0" err="1">
                <a:latin typeface="+mj-lt"/>
              </a:rPr>
              <a:t>LoA</a:t>
            </a:r>
            <a:r>
              <a:rPr lang="en-AU" sz="1600" dirty="0">
                <a:latin typeface="+mj-lt"/>
              </a:rPr>
              <a:t> on IEEE 802.11-2016 by Panasonic</a:t>
            </a:r>
          </a:p>
          <a:p>
            <a:pPr lvl="2"/>
            <a:r>
              <a:rPr lang="en-AU" sz="1400" dirty="0">
                <a:latin typeface="+mj-lt"/>
              </a:rPr>
              <a:t>Technically, this is not part of comment because IEEE 802.11-2016 is not an amendment</a:t>
            </a:r>
          </a:p>
          <a:p>
            <a:pPr lvl="1"/>
            <a:r>
              <a:rPr lang="en-AU" sz="1600" dirty="0"/>
              <a:t>These comments need to be dealt with by IEEE SA &amp; ISO staff</a:t>
            </a:r>
            <a:endParaRPr lang="en-AU" sz="1600" dirty="0">
              <a:latin typeface="+mj-lt"/>
            </a:endParaRPr>
          </a:p>
          <a:p>
            <a:pPr lvl="1"/>
            <a:endParaRPr lang="en-AU" sz="1600" dirty="0">
              <a:latin typeface="+mj-lt"/>
            </a:endParaRPr>
          </a:p>
          <a:p>
            <a:pPr lvl="1"/>
            <a:endParaRPr lang="en-AU" sz="1600" i="1" dirty="0">
              <a:latin typeface="+mj-lt"/>
            </a:endParaRPr>
          </a:p>
          <a:p>
            <a:endParaRPr lang="en-AU" sz="16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69</a:t>
            </a:fld>
            <a:endParaRPr lang="en-US"/>
          </a:p>
        </p:txBody>
      </p:sp>
    </p:spTree>
    <p:extLst>
      <p:ext uri="{BB962C8B-B14F-4D97-AF65-F5344CB8AC3E}">
        <p14:creationId xmlns:p14="http://schemas.microsoft.com/office/powerpoint/2010/main" val="308555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3255227"/>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553">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07711">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307711">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307711">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307711">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307711">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307711">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307711">
                <a:tc>
                  <a:txBody>
                    <a:bodyPr/>
                    <a:lstStyle/>
                    <a:p>
                      <a:pPr algn="l"/>
                      <a:r>
                        <a:rPr lang="en-AU" sz="1600" b="0" dirty="0">
                          <a:solidFill>
                            <a:schemeClr val="tx1"/>
                          </a:solidFill>
                          <a:latin typeface="+mj-lt"/>
                          <a:cs typeface="Arial" panose="020B0604020202020204" pitchFamily="34" charset="0"/>
                        </a:rPr>
                        <a:t>.7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307711">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307711">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70</a:t>
            </a:fld>
            <a:endParaRPr lang="en-US"/>
          </a:p>
        </p:txBody>
      </p:sp>
    </p:spTree>
    <p:extLst>
      <p:ext uri="{BB962C8B-B14F-4D97-AF65-F5344CB8AC3E}">
        <p14:creationId xmlns:p14="http://schemas.microsoft.com/office/powerpoint/2010/main" val="33929152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a:p>
            <a:pPr lvl="1"/>
            <a:r>
              <a:rPr lang="en-AU" dirty="0"/>
              <a:t>Clint Powell</a:t>
            </a:r>
          </a:p>
          <a:p>
            <a:pPr lvl="1"/>
            <a:r>
              <a:rPr lang="en-AU" dirty="0"/>
              <a:t>Phil Beacher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680289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802.15.4-2020 will not be submitted for approval under the PSDO</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(Aug 2022) Clint Powell</a:t>
            </a:r>
          </a:p>
          <a:p>
            <a:pPr lvl="2"/>
            <a:r>
              <a:rPr lang="en-US" dirty="0"/>
              <a:t>Hold off on submitting 802.15.4 (and amendments.15.4/w/y/z/aa) for approval as an ISO/IEC/IEEE standard until the revision that will begin shortly is completed</a:t>
            </a:r>
          </a:p>
          <a:p>
            <a:pPr lvl="2"/>
            <a:r>
              <a:rPr lang="en-US" dirty="0"/>
              <a:t>The idea is to avoid overwhelming SC6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580874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802.15.3-2016 is likely to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review and provide feedback/comments on the 2016 standard and the three amendments (IEEE Std 802.15.3d™-2017, IEEE Std 802.15.3e™-2017, and IEEE Std 802.15.3f™‐2017), so that they may be considered during the 802.15.3 revision project currently underway</a:t>
            </a:r>
          </a:p>
          <a:p>
            <a:pPr lvl="2"/>
            <a:r>
              <a:rPr lang="en-US" dirty="0"/>
              <a:t>Hold off on submitting for approval as an ISO/IEC/IEEE standard until the revision currently underway is completed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4652629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802.15.3d-2017 is likely to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review and provide feedback/comments on the 2016 standard and the three amendments (IEEE Std 802.15.3d™-2017, IEEE Std 802.15.3e™-2017, and IEEE Std 802.15.3f™‐2017), so that they may be considered during the 802.15.3 revision project currently underway</a:t>
            </a:r>
          </a:p>
          <a:p>
            <a:pPr lvl="2"/>
            <a:r>
              <a:rPr lang="en-US" dirty="0"/>
              <a:t>Hold off on submitting for approval as an ISO/IEC/IEEE standard until the revision currently underway is completed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6954695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802.15.3e-2017 is likely to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review and provide feedback/comments on the 2016 standard and the three amendments (IEEE Std 802.15.3d™-2017, IEEE Std 802.15.3e™-2017, and IEEE Std 802.15.3f™‐2017), so that they may be considered during the 802.15.3 revision project currently underway</a:t>
            </a:r>
          </a:p>
          <a:p>
            <a:pPr lvl="2"/>
            <a:r>
              <a:rPr lang="en-US" dirty="0"/>
              <a:t>Hold off on submitting for approval as an ISO/IEC/IEEE standard until the revision currently underway is completed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5606376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802.15.3f-2017 is likely to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review and provide feedback/comments on the 2016 standard and the three amendments (IEEE Std 802.15.3d™-2017, IEEE Std 802.15.3e™-2017, and IEEE Std 802.15.3f™‐2017), so that they may be considered during the 802.15.3 revision project currently underway</a:t>
            </a:r>
          </a:p>
          <a:p>
            <a:pPr lvl="2"/>
            <a:r>
              <a:rPr lang="en-US" dirty="0"/>
              <a:t>Hold off on submitting for approval as an ISO/IEC/IEEE standard until the revision currently underway is completed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7103657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802.15.7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27511148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802.15.9-2020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approval as an ISO/IEC/IEEE standard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12301126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802.15.13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1972465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802.15.6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15567559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8068247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6142137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901032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rgbClr val="00B050"/>
                          </a:solidFill>
                          <a:latin typeface="+mj-lt"/>
                        </a:rPr>
                        <a:t>Passed</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chemeClr val="accent2"/>
                          </a:solidFill>
                          <a:latin typeface="+mj-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32286756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40150213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has been published but a response is required</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a:t>
            </a:r>
            <a:r>
              <a:rPr lang="en-AU" dirty="0">
                <a:solidFill>
                  <a:schemeClr val="accent2"/>
                </a:solidFill>
              </a:rPr>
              <a:t> but response required</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a:t>
            </a:r>
            <a:r>
              <a:rPr lang="en-AU" dirty="0">
                <a:solidFill>
                  <a:srgbClr val="FF0000"/>
                </a:solidFill>
                <a:effectLst/>
                <a:latin typeface="+mj-lt"/>
                <a:ea typeface="Calibri" panose="020F0502020204030204" pitchFamily="34" charset="0"/>
              </a:rPr>
              <a:t>N?????</a:t>
            </a:r>
            <a:r>
              <a:rPr lang="en-AU" dirty="0">
                <a:effectLst/>
                <a:latin typeface="+mj-lt"/>
                <a:ea typeface="Calibri" panose="020F0502020204030204" pitchFamily="34" charset="0"/>
              </a:rPr>
              <a:t>)</a:t>
            </a:r>
            <a:endParaRPr lang="en-AU" dirty="0"/>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graphicFrame>
        <p:nvGraphicFramePr>
          <p:cNvPr id="2" name="Object 1">
            <a:extLst>
              <a:ext uri="{FF2B5EF4-FFF2-40B4-BE49-F238E27FC236}">
                <a16:creationId xmlns:a16="http://schemas.microsoft.com/office/drawing/2014/main" id="{49A9E1A0-9899-42C7-9C31-6F2ABC28F8E9}"/>
              </a:ext>
            </a:extLst>
          </p:cNvPr>
          <p:cNvGraphicFramePr>
            <a:graphicFrameLocks noChangeAspect="1"/>
          </p:cNvGraphicFramePr>
          <p:nvPr>
            <p:extLst>
              <p:ext uri="{D42A27DB-BD31-4B8C-83A1-F6EECF244321}">
                <p14:modId xmlns:p14="http://schemas.microsoft.com/office/powerpoint/2010/main" val="4124331796"/>
              </p:ext>
            </p:extLst>
          </p:nvPr>
        </p:nvGraphicFramePr>
        <p:xfrm>
          <a:off x="5867400" y="4038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49A9E1A0-9899-42C7-9C31-6F2ABC28F8E9}"/>
                          </a:ext>
                        </a:extLst>
                      </p:cNvPr>
                      <p:cNvPicPr/>
                      <p:nvPr/>
                    </p:nvPicPr>
                    <p:blipFill>
                      <a:blip r:embed="rId4"/>
                      <a:stretch>
                        <a:fillRect/>
                      </a:stretch>
                    </p:blipFill>
                    <p:spPr>
                      <a:xfrm>
                        <a:off x="58674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5510148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7064-418B-4A09-B5B4-2664869EF640}"/>
              </a:ext>
            </a:extLst>
          </p:cNvPr>
          <p:cNvSpPr>
            <a:spLocks noGrp="1"/>
          </p:cNvSpPr>
          <p:nvPr>
            <p:ph type="title"/>
          </p:nvPr>
        </p:nvSpPr>
        <p:spPr>
          <a:xfrm>
            <a:off x="685800" y="685800"/>
            <a:ext cx="7772400" cy="1066800"/>
          </a:xfrm>
        </p:spPr>
        <p:txBody>
          <a:bodyPr/>
          <a:lstStyle/>
          <a:p>
            <a:r>
              <a:rPr lang="en-AU" dirty="0"/>
              <a:t>There was an NP proposal in SC6/WG1 for </a:t>
            </a:r>
            <a:r>
              <a:rPr lang="en-AU" i="1" dirty="0"/>
              <a:t>Licensed narrowband in field area network for Smart Grid </a:t>
            </a:r>
          </a:p>
        </p:txBody>
      </p:sp>
      <p:sp>
        <p:nvSpPr>
          <p:cNvPr id="3" name="Content Placeholder 2">
            <a:extLst>
              <a:ext uri="{FF2B5EF4-FFF2-40B4-BE49-F238E27FC236}">
                <a16:creationId xmlns:a16="http://schemas.microsoft.com/office/drawing/2014/main" id="{340FE7EB-4BAD-4CEC-8206-03DE1EF4D69A}"/>
              </a:ext>
            </a:extLst>
          </p:cNvPr>
          <p:cNvSpPr>
            <a:spLocks noGrp="1"/>
          </p:cNvSpPr>
          <p:nvPr>
            <p:ph idx="1"/>
          </p:nvPr>
        </p:nvSpPr>
        <p:spPr>
          <a:xfrm>
            <a:off x="685800" y="1981200"/>
            <a:ext cx="7772400" cy="4114800"/>
          </a:xfrm>
        </p:spPr>
        <p:txBody>
          <a:bodyPr/>
          <a:lstStyle/>
          <a:p>
            <a:pPr lvl="1"/>
            <a:r>
              <a:rPr lang="en-AU" dirty="0"/>
              <a:t>The Korea NB proposal was for a RAT to support Smart Grid …</a:t>
            </a:r>
          </a:p>
          <a:p>
            <a:pPr lvl="2"/>
            <a:r>
              <a:rPr lang="en-AU" dirty="0"/>
              <a:t>With 100kbps peak rate </a:t>
            </a:r>
          </a:p>
          <a:p>
            <a:pPr lvl="2"/>
            <a:r>
              <a:rPr lang="en-AU" dirty="0"/>
              <a:t>With bandwidth&lt;=25kHz </a:t>
            </a:r>
          </a:p>
          <a:p>
            <a:pPr lvl="2"/>
            <a:r>
              <a:rPr lang="en-AU" dirty="0"/>
              <a:t>For licensed frequency band</a:t>
            </a:r>
          </a:p>
          <a:p>
            <a:pPr lvl="1"/>
            <a:r>
              <a:rPr lang="en-AU" dirty="0"/>
              <a:t>… asserting there is nothing suitable</a:t>
            </a:r>
          </a:p>
          <a:p>
            <a:pPr lvl="2"/>
            <a:r>
              <a:rPr lang="en-AU" dirty="0"/>
              <a:t>TRS APCO P25 (12.5KHz/6.252kHz, licensed band): 9.6kbps</a:t>
            </a:r>
          </a:p>
          <a:p>
            <a:pPr lvl="2"/>
            <a:r>
              <a:rPr lang="en-AU" dirty="0"/>
              <a:t>TRS TETRA (25kHz, licensed band): 36kbps</a:t>
            </a:r>
          </a:p>
          <a:p>
            <a:pPr lvl="2"/>
            <a:r>
              <a:rPr lang="en-AU" dirty="0"/>
              <a:t>3GPP LTE-M (1.08MHz, licensed band): 1Mbps</a:t>
            </a:r>
          </a:p>
          <a:p>
            <a:pPr lvl="2"/>
            <a:r>
              <a:rPr lang="en-AU" dirty="0"/>
              <a:t>3GPP NB-IoT (180kHz, licensed band): 200kbps</a:t>
            </a:r>
          </a:p>
          <a:p>
            <a:pPr lvl="2"/>
            <a:r>
              <a:rPr lang="en-AU" dirty="0">
                <a:highlight>
                  <a:srgbClr val="FFFF00"/>
                </a:highlight>
              </a:rPr>
              <a:t>IEEE Wi-Sun (180kHz, unlicensed band): 50kbps</a:t>
            </a:r>
          </a:p>
          <a:p>
            <a:pPr lvl="3"/>
            <a:r>
              <a:rPr lang="en-AU" dirty="0">
                <a:solidFill>
                  <a:srgbClr val="FF0000"/>
                </a:solidFill>
              </a:rPr>
              <a:t>Note: Wi-Sun Alliance is aware of this assertion</a:t>
            </a:r>
          </a:p>
          <a:p>
            <a:pPr lvl="2"/>
            <a:r>
              <a:rPr lang="en-AU" dirty="0"/>
              <a:t>LoRa (125kHz, unlicensed band): 5kbps</a:t>
            </a:r>
          </a:p>
          <a:p>
            <a:pPr lvl="2"/>
            <a:r>
              <a:rPr lang="en-AU" dirty="0" err="1"/>
              <a:t>SigFox</a:t>
            </a:r>
            <a:r>
              <a:rPr lang="en-AU" dirty="0"/>
              <a:t> (0.1kHz, unlicensed band): 100bps</a:t>
            </a:r>
          </a:p>
          <a:p>
            <a:pPr lvl="2"/>
            <a:r>
              <a:rPr lang="en-AU" dirty="0">
                <a:solidFill>
                  <a:srgbClr val="FF0000"/>
                </a:solidFill>
              </a:rPr>
              <a:t>802.16t (see </a:t>
            </a:r>
            <a:r>
              <a:rPr lang="en-AU" dirty="0">
                <a:solidFill>
                  <a:srgbClr val="FF0000"/>
                </a:solidFill>
                <a:hlinkClick r:id="rId2"/>
              </a:rPr>
              <a:t>PAR</a:t>
            </a:r>
            <a:r>
              <a:rPr lang="en-AU" dirty="0">
                <a:solidFill>
                  <a:srgbClr val="FF0000"/>
                </a:solidFill>
              </a:rPr>
              <a:t>)</a:t>
            </a:r>
          </a:p>
        </p:txBody>
      </p:sp>
      <p:sp>
        <p:nvSpPr>
          <p:cNvPr id="4" name="Footer Placeholder 3">
            <a:extLst>
              <a:ext uri="{FF2B5EF4-FFF2-40B4-BE49-F238E27FC236}">
                <a16:creationId xmlns:a16="http://schemas.microsoft.com/office/drawing/2014/main" id="{D3A35735-8B62-48B9-BA72-99706CB1587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90021C-A96B-4B96-BC04-CDC8CE7F61D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37034264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4DF5-28B7-DBB0-24C7-BE6343EB6F82}"/>
              </a:ext>
            </a:extLst>
          </p:cNvPr>
          <p:cNvSpPr>
            <a:spLocks noGrp="1"/>
          </p:cNvSpPr>
          <p:nvPr>
            <p:ph type="title"/>
          </p:nvPr>
        </p:nvSpPr>
        <p:spPr/>
        <p:txBody>
          <a:bodyPr/>
          <a:lstStyle/>
          <a:p>
            <a:r>
              <a:rPr lang="en-AU" i="1" dirty="0"/>
              <a:t>Licensed narrowband in field area network for Smart Grid </a:t>
            </a:r>
            <a:r>
              <a:rPr lang="en-AU" dirty="0"/>
              <a:t>NP ballot failed in Jun 2022</a:t>
            </a:r>
          </a:p>
        </p:txBody>
      </p:sp>
      <p:sp>
        <p:nvSpPr>
          <p:cNvPr id="3" name="Content Placeholder 2">
            <a:extLst>
              <a:ext uri="{FF2B5EF4-FFF2-40B4-BE49-F238E27FC236}">
                <a16:creationId xmlns:a16="http://schemas.microsoft.com/office/drawing/2014/main" id="{AAEA1721-7E59-0058-34D2-172FA1D391E0}"/>
              </a:ext>
            </a:extLst>
          </p:cNvPr>
          <p:cNvSpPr>
            <a:spLocks noGrp="1"/>
          </p:cNvSpPr>
          <p:nvPr>
            <p:ph idx="1"/>
          </p:nvPr>
        </p:nvSpPr>
        <p:spPr/>
        <p:txBody>
          <a:bodyPr/>
          <a:lstStyle/>
          <a:p>
            <a:pPr lvl="1"/>
            <a:r>
              <a:rPr lang="en-AU" dirty="0"/>
              <a:t>The NP ballot closed on 25 Mar 2022, and subsequently failed, with not enough experts volunteering</a:t>
            </a:r>
          </a:p>
          <a:p>
            <a:pPr lvl="2"/>
            <a:r>
              <a:rPr lang="en-AU" dirty="0"/>
              <a:t>3 out of required 5</a:t>
            </a:r>
          </a:p>
          <a:p>
            <a:pPr lvl="2"/>
            <a:r>
              <a:rPr lang="en-AU" dirty="0"/>
              <a:t>China, Spain &amp; Korea</a:t>
            </a:r>
          </a:p>
          <a:p>
            <a:pPr lvl="1"/>
            <a:r>
              <a:rPr lang="en-AU" dirty="0"/>
              <a:t>The Korea NB provided another status report (1N331), in which they stated they are now planning a PWI</a:t>
            </a:r>
          </a:p>
        </p:txBody>
      </p:sp>
      <p:sp>
        <p:nvSpPr>
          <p:cNvPr id="4" name="Footer Placeholder 3">
            <a:extLst>
              <a:ext uri="{FF2B5EF4-FFF2-40B4-BE49-F238E27FC236}">
                <a16:creationId xmlns:a16="http://schemas.microsoft.com/office/drawing/2014/main" id="{E17B933F-2E02-3E93-0D5C-8085602097C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E309A50-4357-8812-937C-AAF80C5D986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graphicFrame>
        <p:nvGraphicFramePr>
          <p:cNvPr id="6" name="Object 5">
            <a:extLst>
              <a:ext uri="{FF2B5EF4-FFF2-40B4-BE49-F238E27FC236}">
                <a16:creationId xmlns:a16="http://schemas.microsoft.com/office/drawing/2014/main" id="{D0EE12A4-840D-D7A0-6EFF-946905EE981C}"/>
              </a:ext>
            </a:extLst>
          </p:cNvPr>
          <p:cNvGraphicFramePr>
            <a:graphicFrameLocks noChangeAspect="1"/>
          </p:cNvGraphicFramePr>
          <p:nvPr>
            <p:extLst>
              <p:ext uri="{D42A27DB-BD31-4B8C-83A1-F6EECF244321}">
                <p14:modId xmlns:p14="http://schemas.microsoft.com/office/powerpoint/2010/main" val="202583845"/>
              </p:ext>
            </p:extLst>
          </p:nvPr>
        </p:nvGraphicFramePr>
        <p:xfrm>
          <a:off x="4435475" y="37338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6" name="Object 5">
                        <a:extLst>
                          <a:ext uri="{FF2B5EF4-FFF2-40B4-BE49-F238E27FC236}">
                            <a16:creationId xmlns:a16="http://schemas.microsoft.com/office/drawing/2014/main" id="{D0EE12A4-840D-D7A0-6EFF-946905EE981C}"/>
                          </a:ext>
                        </a:extLst>
                      </p:cNvPr>
                      <p:cNvPicPr/>
                      <p:nvPr/>
                    </p:nvPicPr>
                    <p:blipFill>
                      <a:blip r:embed="rId3"/>
                      <a:stretch>
                        <a:fillRect/>
                      </a:stretch>
                    </p:blipFill>
                    <p:spPr>
                      <a:xfrm>
                        <a:off x="4435475" y="3733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911411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D778-809B-1C41-66FB-04F5FD61896D}"/>
              </a:ext>
            </a:extLst>
          </p:cNvPr>
          <p:cNvSpPr>
            <a:spLocks noGrp="1"/>
          </p:cNvSpPr>
          <p:nvPr>
            <p:ph type="title"/>
          </p:nvPr>
        </p:nvSpPr>
        <p:spPr/>
        <p:txBody>
          <a:bodyPr/>
          <a:lstStyle/>
          <a:p>
            <a:r>
              <a:rPr lang="en-AU" i="1" dirty="0"/>
              <a:t>Control Protocol for Radio Frequency Directional Signal Transmission </a:t>
            </a:r>
            <a:r>
              <a:rPr lang="en-AU" dirty="0"/>
              <a:t>NP ballot failed</a:t>
            </a:r>
          </a:p>
        </p:txBody>
      </p:sp>
      <p:sp>
        <p:nvSpPr>
          <p:cNvPr id="10" name="Content Placeholder 9">
            <a:extLst>
              <a:ext uri="{FF2B5EF4-FFF2-40B4-BE49-F238E27FC236}">
                <a16:creationId xmlns:a16="http://schemas.microsoft.com/office/drawing/2014/main" id="{2E703B39-1B7D-1AB9-1358-B447E6466C82}"/>
              </a:ext>
            </a:extLst>
          </p:cNvPr>
          <p:cNvSpPr>
            <a:spLocks noGrp="1"/>
          </p:cNvSpPr>
          <p:nvPr>
            <p:ph idx="1"/>
          </p:nvPr>
        </p:nvSpPr>
        <p:spPr/>
        <p:txBody>
          <a:bodyPr/>
          <a:lstStyle/>
          <a:p>
            <a:pPr lvl="1"/>
            <a:r>
              <a:rPr lang="en-AU" dirty="0"/>
              <a:t>The Korea NB proposed a standard for beam steering</a:t>
            </a:r>
          </a:p>
          <a:p>
            <a:pPr lvl="1"/>
            <a:r>
              <a:rPr lang="en-AU" dirty="0"/>
              <a:t>It is not obvious why it is required given there this function is already part of multiple standards including 802.11…</a:t>
            </a:r>
          </a:p>
          <a:p>
            <a:pPr lvl="1"/>
            <a:r>
              <a:rPr lang="en-AU" dirty="0"/>
              <a:t>… but an NP ballot was run</a:t>
            </a:r>
          </a:p>
          <a:p>
            <a:pPr lvl="1"/>
            <a:r>
              <a:rPr lang="en-AU" dirty="0"/>
              <a:t>The ballot failed with not enough experts participating</a:t>
            </a:r>
          </a:p>
          <a:p>
            <a:pPr lvl="1"/>
            <a:r>
              <a:rPr lang="en-AU" dirty="0"/>
              <a:t>The Korea NB now plan to start a PWI</a:t>
            </a:r>
          </a:p>
        </p:txBody>
      </p:sp>
      <p:sp>
        <p:nvSpPr>
          <p:cNvPr id="4" name="Footer Placeholder 3">
            <a:extLst>
              <a:ext uri="{FF2B5EF4-FFF2-40B4-BE49-F238E27FC236}">
                <a16:creationId xmlns:a16="http://schemas.microsoft.com/office/drawing/2014/main" id="{3E5BCCF2-AD16-6B9F-0476-BC78B9E78A3C}"/>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627D802-F68A-B15A-3551-25F1F10665C1}"/>
              </a:ext>
            </a:extLst>
          </p:cNvPr>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graphicFrame>
        <p:nvGraphicFramePr>
          <p:cNvPr id="3" name="Object 2">
            <a:extLst>
              <a:ext uri="{FF2B5EF4-FFF2-40B4-BE49-F238E27FC236}">
                <a16:creationId xmlns:a16="http://schemas.microsoft.com/office/drawing/2014/main" id="{29857113-C8FB-A73C-521A-8A67B027828B}"/>
              </a:ext>
            </a:extLst>
          </p:cNvPr>
          <p:cNvGraphicFramePr>
            <a:graphicFrameLocks noChangeAspect="1"/>
          </p:cNvGraphicFramePr>
          <p:nvPr>
            <p:extLst>
              <p:ext uri="{D42A27DB-BD31-4B8C-83A1-F6EECF244321}">
                <p14:modId xmlns:p14="http://schemas.microsoft.com/office/powerpoint/2010/main" val="143796288"/>
              </p:ext>
            </p:extLst>
          </p:nvPr>
        </p:nvGraphicFramePr>
        <p:xfrm>
          <a:off x="4615543" y="41148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3" name="Object 2">
                        <a:extLst>
                          <a:ext uri="{FF2B5EF4-FFF2-40B4-BE49-F238E27FC236}">
                            <a16:creationId xmlns:a16="http://schemas.microsoft.com/office/drawing/2014/main" id="{29857113-C8FB-A73C-521A-8A67B027828B}"/>
                          </a:ext>
                        </a:extLst>
                      </p:cNvPr>
                      <p:cNvPicPr/>
                      <p:nvPr/>
                    </p:nvPicPr>
                    <p:blipFill>
                      <a:blip r:embed="rId3"/>
                      <a:stretch>
                        <a:fillRect/>
                      </a:stretch>
                    </p:blipFill>
                    <p:spPr>
                      <a:xfrm>
                        <a:off x="4615543" y="4114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834880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pPr>
              <a:buFont typeface="+mj-lt"/>
              <a:buAutoNum type="arabicPeriod" startAt="9"/>
            </a:pPr>
            <a:r>
              <a:rPr lang="en-AU" dirty="0"/>
              <a:t>Information from ISO/IEC/TMB/SMB</a:t>
            </a:r>
          </a:p>
          <a:p>
            <a:pPr>
              <a:buFont typeface="+mj-lt"/>
              <a:buAutoNum type="arabicPeriod" startAt="9"/>
            </a:pPr>
            <a:r>
              <a:rPr lang="en-AU" dirty="0"/>
              <a:t>Other Business</a:t>
            </a:r>
          </a:p>
          <a:p>
            <a:pPr lvl="1"/>
            <a:r>
              <a:rPr lang="en-AU" dirty="0"/>
              <a:t>10.1 Improvement of WG 1 Organization</a:t>
            </a:r>
          </a:p>
          <a:p>
            <a:pPr marL="0" indent="0"/>
            <a:r>
              <a:rPr lang="en-AU" dirty="0"/>
              <a:t>11. Outputs review and recommendation of Resolutions</a:t>
            </a:r>
          </a:p>
          <a:p>
            <a:pPr marL="0" indent="0"/>
            <a:r>
              <a:rPr lang="en-AU" dirty="0"/>
              <a:t>12. Adjournment</a:t>
            </a:r>
          </a:p>
          <a:p>
            <a:br>
              <a:rPr lang="en-AU" dirty="0"/>
            </a:br>
            <a:endParaRPr lang="en-AU" dirty="0"/>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1410271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Ops Man)</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SC6/WG1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SC6/WG1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90</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Exch.Document.DC">
                  <p:embed/>
                </p:oleObj>
              </mc:Choice>
              <mc:Fallback>
                <p:oleObj name="Acrobat Document" showAsIcon="1" r:id="rId3"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4"/>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HK NB proposal an Advisory Group on </a:t>
            </a:r>
            <a:r>
              <a:rPr lang="en-AU" i="1" dirty="0"/>
              <a:t>MCS Innovation</a:t>
            </a:r>
            <a:r>
              <a:rPr lang="en-AU" dirty="0"/>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91</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extLst>
              <p:ext uri="{D42A27DB-BD31-4B8C-83A1-F6EECF244321}">
                <p14:modId xmlns:p14="http://schemas.microsoft.com/office/powerpoint/2010/main" val="2216581993"/>
              </p:ext>
            </p:extLst>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r:embed="rId3"/>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extLst>
              <p:ext uri="{D42A27DB-BD31-4B8C-83A1-F6EECF244321}">
                <p14:modId xmlns:p14="http://schemas.microsoft.com/office/powerpoint/2010/main" val="1362000008"/>
              </p:ext>
            </p:extLst>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r:embed="rId5"/>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extLst>
              <p:ext uri="{D42A27DB-BD31-4B8C-83A1-F6EECF244321}">
                <p14:modId xmlns:p14="http://schemas.microsoft.com/office/powerpoint/2010/main" val="3503673244"/>
              </p:ext>
            </p:extLst>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bat.Document.DC">
                  <p:embed/>
                </p:oleObj>
              </mc:Choice>
              <mc:Fallback>
                <p:oleObj name="Acrobat Document" showAsIcon="1" r:id="rId6"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r:embed="rId7"/>
                      <a:stretch>
                        <a:fillRect/>
                      </a:stretch>
                    </p:blipFill>
                    <p:spPr>
                      <a:xfrm>
                        <a:off x="4610746" y="388482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778421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Two </a:t>
            </a:r>
            <a:r>
              <a:rPr lang="en-AU" i="1" dirty="0"/>
              <a:t>Wireless LAN Access Control </a:t>
            </a:r>
            <a:r>
              <a:rPr lang="en-AU" dirty="0"/>
              <a:t>proposals were previously sent to CD ballot …</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42531393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 and both </a:t>
            </a:r>
            <a:r>
              <a:rPr lang="en-AU" i="1" dirty="0"/>
              <a:t>Wireless LAN Access Control </a:t>
            </a:r>
            <a:r>
              <a:rPr lang="en-AU" dirty="0"/>
              <a:t>CD ballots passed with one negative vote</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b="0" i="1" dirty="0">
                <a:effectLst/>
                <a:latin typeface="+mj-lt"/>
              </a:rPr>
              <a:t>Do you approve the circulation of the draft as a DIS?</a:t>
            </a:r>
            <a:endParaRPr lang="en-AU" i="1" dirty="0">
              <a:solidFill>
                <a:srgbClr val="000000"/>
              </a:solidFill>
              <a:latin typeface="+mj-lt"/>
            </a:endParaRPr>
          </a:p>
          <a:p>
            <a:pPr lvl="2"/>
            <a:r>
              <a:rPr lang="en-AU" dirty="0">
                <a:solidFill>
                  <a:srgbClr val="000000"/>
                </a:solidFill>
                <a:latin typeface="+mj-lt"/>
              </a:rPr>
              <a:t>Both passed 6/1/12</a:t>
            </a:r>
          </a:p>
          <a:p>
            <a:pPr lvl="3"/>
            <a:r>
              <a:rPr lang="en-AU" dirty="0">
                <a:solidFill>
                  <a:srgbClr val="000000"/>
                </a:solidFill>
                <a:latin typeface="+mj-lt"/>
              </a:rPr>
              <a:t>Yes: </a:t>
            </a:r>
            <a:r>
              <a:rPr lang="en-AU" b="0" i="0" dirty="0">
                <a:effectLst/>
                <a:latin typeface="Arial" panose="020B0604020202020204" pitchFamily="34" charset="0"/>
              </a:rPr>
              <a:t>China, Kazakhstan, South Korea</a:t>
            </a:r>
            <a:r>
              <a:rPr lang="en-AU" dirty="0">
                <a:latin typeface="Arial" panose="020B0604020202020204" pitchFamily="34" charset="0"/>
              </a:rPr>
              <a:t>, </a:t>
            </a:r>
            <a:r>
              <a:rPr lang="en-AU" b="0" i="0" dirty="0">
                <a:effectLst/>
                <a:latin typeface="Arial" panose="020B0604020202020204" pitchFamily="34" charset="0"/>
              </a:rPr>
              <a:t>Russia, Spain, Ukraine</a:t>
            </a:r>
          </a:p>
          <a:p>
            <a:pPr lvl="3"/>
            <a:r>
              <a:rPr lang="en-AU" dirty="0">
                <a:latin typeface="Arial" panose="020B0604020202020204" pitchFamily="34" charset="0"/>
              </a:rPr>
              <a:t>No: US</a:t>
            </a:r>
          </a:p>
          <a:p>
            <a:pPr lvl="2"/>
            <a:r>
              <a:rPr lang="en-AU" dirty="0">
                <a:latin typeface="Arial" panose="020B0604020202020204" pitchFamily="34" charset="0"/>
              </a:rPr>
              <a:t>The US NB comments included:</a:t>
            </a:r>
          </a:p>
          <a:p>
            <a:pPr lvl="3"/>
            <a:r>
              <a:rPr lang="en-AU" dirty="0">
                <a:latin typeface="Arial" panose="020B0604020202020204" pitchFamily="34" charset="0"/>
              </a:rPr>
              <a:t>Minor technical issues</a:t>
            </a:r>
          </a:p>
          <a:p>
            <a:pPr lvl="3"/>
            <a:r>
              <a:rPr lang="en-AU" dirty="0">
                <a:latin typeface="Arial" panose="020B0604020202020204" pitchFamily="34" charset="0"/>
              </a:rPr>
              <a:t>Editorial issues</a:t>
            </a:r>
          </a:p>
          <a:p>
            <a:pPr lvl="3"/>
            <a:r>
              <a:rPr lang="en-AU" dirty="0">
                <a:latin typeface="Arial" panose="020B0604020202020204" pitchFamily="34" charset="0"/>
              </a:rPr>
              <a:t>A copyright issue based on apparent copying of large sections of I</a:t>
            </a:r>
            <a:r>
              <a:rPr lang="en-AU" b="0" i="0" dirty="0">
                <a:effectLst/>
                <a:latin typeface="Arial" panose="020B0604020202020204" pitchFamily="34" charset="0"/>
              </a:rPr>
              <a:t>ETF RFC5415</a:t>
            </a:r>
          </a:p>
          <a:p>
            <a:pPr lvl="1"/>
            <a:r>
              <a:rPr lang="en-AU" dirty="0">
                <a:latin typeface="Arial" panose="020B0604020202020204" pitchFamily="34" charset="0"/>
              </a:rPr>
              <a:t>All US comments were accepted in June 2022</a:t>
            </a:r>
          </a:p>
          <a:p>
            <a:pPr lvl="1"/>
            <a:r>
              <a:rPr lang="en-AU" dirty="0">
                <a:latin typeface="Arial" panose="020B0604020202020204" pitchFamily="34" charset="0"/>
              </a:rPr>
              <a:t>The drafts are now being sent to DIS ballot …</a:t>
            </a:r>
            <a:endParaRPr lang="en-AU" dirty="0">
              <a:latin typeface="+mj-lt"/>
            </a:endParaRPr>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17902960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12432047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22850212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9312439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15941415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379957567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20558</Words>
  <Application>Microsoft Office PowerPoint</Application>
  <PresentationFormat>On-screen Show (4:3)</PresentationFormat>
  <Paragraphs>3105</Paragraphs>
  <Slides>201</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201</vt:i4>
      </vt:variant>
    </vt:vector>
  </HeadingPairs>
  <TitlesOfParts>
    <vt:vector size="208" baseType="lpstr">
      <vt:lpstr>Arial</vt:lpstr>
      <vt:lpstr>Calibri</vt:lpstr>
      <vt:lpstr>Times New Roman</vt:lpstr>
      <vt:lpstr>802-11-Submission</vt:lpstr>
      <vt:lpstr>Acrobat Document</vt:lpstr>
      <vt:lpstr>Document</vt:lpstr>
      <vt:lpstr>Packager Shell Object</vt:lpstr>
      <vt:lpstr>IEEE 802 JTC1 Standing Committee September 2022 agenda hybrid</vt:lpstr>
      <vt:lpstr>This document will be used to provide information for any IEEE 802 JTC1 SC meetings in Sep 2022</vt:lpstr>
      <vt:lpstr>Registration is not required for the IEEE 802 JTC1 SC session in Sep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13 Sep 2022 in pm1 slot in Hawaii</vt:lpstr>
      <vt:lpstr>The IEEE 802 JTC1 SC regular meeting has a high-level list of agenda items to be considered</vt:lpstr>
      <vt:lpstr>The IEEE 802 JTC1 SC will consider approving its agenda</vt:lpstr>
      <vt:lpstr>The IEEE 802 JTC1 SC will consider approval of the minutes of its Jul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91 standards through the PSDO adoption process, with 37 in-process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12 standards in the pipeline for adoption under the PSDO</vt:lpstr>
      <vt:lpstr>IEEE 802.1 WG has a number of regular participants in IEEE 802 JTC1 SC activities</vt:lpstr>
      <vt:lpstr>A number of ISO/IEC/IEEE standards are subject to systematic review</vt:lpstr>
      <vt:lpstr>IEEE 802.1Q-REV was liaised for info in Sep 2021</vt:lpstr>
      <vt:lpstr>IEEE 802.1Qcz was liaised for information in Aug 2020</vt:lpstr>
      <vt:lpstr>IEEE 802.1ABcu (LLDP YANG Data Model) is waiting for start of FDIS ballot</vt:lpstr>
      <vt:lpstr>IEEE 802.1CBdb is waiting for start of FDIS ballot</vt:lpstr>
      <vt:lpstr>IEEE 802.1CBcv is waiting for start of FDIS ballot</vt:lpstr>
      <vt:lpstr>IEEE 802.1ABdh is waiting for start of FDIS ballot</vt:lpstr>
      <vt:lpstr>IEEE 802.1AS-2020/Cor 1 90-day FDIS ballot closes on 23 Aug 2022</vt:lpstr>
      <vt:lpstr>IEEE 802.1BA-Rev is waiting for start of FDIS ballot</vt:lpstr>
      <vt:lpstr>IEEE 802.1ACct is waiting for start of FDIS ballot</vt:lpstr>
      <vt:lpstr>IEEE 802.1AEdk will be liaised for information soon</vt:lpstr>
      <vt:lpstr>IEEE 802f will be liaised for information soon </vt:lpstr>
      <vt:lpstr>IEEE 802.1Qcw will be liaised for information soon</vt:lpstr>
      <vt:lpstr>IEEE 802.3 has 6 standards in the pipeline for adoption under the PSDO process</vt:lpstr>
      <vt:lpstr>IEEE 802.3 WG has a number of regular participants in IEEE 802 JTC1 SC activities</vt:lpstr>
      <vt:lpstr>IEEE 802.3cr has been published</vt:lpstr>
      <vt:lpstr>IEEE 802.3cu has been published</vt:lpstr>
      <vt:lpstr>IEEE 802.3ct FDIS ballot closes on 2 Sep 2022</vt:lpstr>
      <vt:lpstr>IEEE 802.3cv FDIS ballot closes on 1 Sep 2022</vt:lpstr>
      <vt:lpstr>IEEE 802.3cp FDIS ballot closes on 2 Sep 2022</vt:lpstr>
      <vt:lpstr>IEEE 802.3-REV may be liaised for information in Sep 2022</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were sent in Nov 2021 in relation the 60-day ballot on IEEE 802.11ax</vt:lpstr>
      <vt:lpstr>There is not yet closure on the 802.11ax IPR issue</vt:lpstr>
      <vt:lpstr>There is not yet closure on the 802.11ax IPR issue</vt:lpstr>
      <vt:lpstr>IEEE 802.11ay 60-day ballot failed on 9 Oct 2021 and the process will need to restart</vt:lpstr>
      <vt:lpstr>IEEE 802.11az was liaised for information in Apr 2022 </vt:lpstr>
      <vt:lpstr>IEEE 802.11ba is waiting for start of 60-day ballot, but it will not start until IPR issues resolved</vt:lpstr>
      <vt:lpstr>IEEE 802.11bb will be liaised when appropriate</vt:lpstr>
      <vt:lpstr>IEEE 802.11bc will be liaised when appropriate</vt:lpstr>
      <vt:lpstr>IEEE 802.11bd D4.0 was liaised for information in June 2022</vt:lpstr>
      <vt:lpstr>IEEE 802.11be will be liaised when appropriate</vt:lpstr>
      <vt:lpstr>IEEE 802.11-2020 FDIS passed (with an IPR issue), a technical response liaised &amp; published</vt:lpstr>
      <vt:lpstr>Japan NB comments related to patent issues need to be dealt with by IEEE SA &amp; ISO staff</vt:lpstr>
      <vt:lpstr>IEEE 802.15 WG has 9 standards in the pipeline for adoption under the PSDO</vt:lpstr>
      <vt:lpstr>IEEE 802.15 WG has a number of regular participants in IEEE 802 JTC1 SC activities</vt:lpstr>
      <vt:lpstr>IEEE 802.15.4-2020 will not be submitted for approval under the PSDO</vt:lpstr>
      <vt:lpstr>IEEE 802.15.3-2016 is likely to be liaised for information soon</vt:lpstr>
      <vt:lpstr>IEEE 802.15.3d-2017 is likely to be liaised for information soon</vt:lpstr>
      <vt:lpstr>IEEE 802.15.3e-2017 is likely to be liaised for information soon</vt:lpstr>
      <vt:lpstr>IEEE 802.15.3f-2017 is likely to be liaised for information soon</vt:lpstr>
      <vt:lpstr>IEEE 802.15.7 may be submitted into the PSDO process</vt:lpstr>
      <vt:lpstr>IEEE 802.15.9-2020 is likely to be submitted into the PSDO process soon</vt:lpstr>
      <vt:lpstr>IEEE 802.15.13 may be submitted into the PSDO process</vt:lpstr>
      <vt:lpstr>IEEE 802.15.6 may be submitted into the PSDO process</vt:lpstr>
      <vt:lpstr>IEEE 802.19 has not yet considered submissions to the PSDO process</vt:lpstr>
      <vt:lpstr>IEEE 802.19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has been published but a response is required</vt:lpstr>
      <vt:lpstr>There was an NP proposal in SC6/WG1 for Licensed narrowband in field area network for Smart Grid </vt:lpstr>
      <vt:lpstr>Licensed narrowband in field area network for Smart Grid NP ballot failed in Jun 2022</vt:lpstr>
      <vt:lpstr>Control Protocol for Radio Frequency Directional Signal Transmission NP ballot failed</vt:lpstr>
      <vt:lpstr>The WG1 meeting has a few items of interest to IEEE 802</vt:lpstr>
      <vt:lpstr>The LS sent in response to the HK NB submission WG1 N289 was discussed by SC6/WG1 in Feb 2022</vt:lpstr>
      <vt:lpstr>The HK NB proposal an Advisory Group on MCS Innovation has been accepted?</vt:lpstr>
      <vt:lpstr>Two Wireless LAN Access Control proposals were previously sent to CD ballot …</vt:lpstr>
      <vt:lpstr>… and both Wireless LAN Access Control CD ballots passed with one negative vote</vt:lpstr>
      <vt:lpstr>SC6 has scheduled a plenary meeting in March 2023 in Austria</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people who often participate in IEEE 802 work have been added as NB experts to SC6/WG1</vt:lpstr>
      <vt:lpstr>Various names have been added as IEEE experts to SC6/WG7</vt:lpstr>
      <vt:lpstr>Various people who often participate in IEEE 802 work have been added as NB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2022-08-23T00:51:17Z</dcterms:modified>
</cp:coreProperties>
</file>