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04"/>
  </p:notesMasterIdLst>
  <p:handoutMasterIdLst>
    <p:handoutMasterId r:id="rId205"/>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439" r:id="rId33"/>
    <p:sldId id="2292" r:id="rId34"/>
    <p:sldId id="2609" r:id="rId35"/>
    <p:sldId id="2331" r:id="rId36"/>
    <p:sldId id="2438" r:id="rId37"/>
    <p:sldId id="2464" r:id="rId38"/>
    <p:sldId id="2481" r:id="rId39"/>
    <p:sldId id="2482" r:id="rId40"/>
    <p:sldId id="2483" r:id="rId41"/>
    <p:sldId id="2484" r:id="rId42"/>
    <p:sldId id="2485" r:id="rId43"/>
    <p:sldId id="2486" r:id="rId44"/>
    <p:sldId id="2611" r:id="rId45"/>
    <p:sldId id="2612" r:id="rId46"/>
    <p:sldId id="2610" r:id="rId47"/>
    <p:sldId id="2008" r:id="rId48"/>
    <p:sldId id="2291" r:id="rId49"/>
    <p:sldId id="2426" r:id="rId50"/>
    <p:sldId id="2427" r:id="rId51"/>
    <p:sldId id="2460" r:id="rId52"/>
    <p:sldId id="2461" r:id="rId53"/>
    <p:sldId id="2463" r:id="rId54"/>
    <p:sldId id="2552" r:id="rId55"/>
    <p:sldId id="1688" r:id="rId56"/>
    <p:sldId id="2293" r:id="rId57"/>
    <p:sldId id="1708" r:id="rId58"/>
    <p:sldId id="2524" r:id="rId59"/>
    <p:sldId id="2541" r:id="rId60"/>
    <p:sldId id="2548" r:id="rId61"/>
    <p:sldId id="1709" r:id="rId62"/>
    <p:sldId id="1710" r:id="rId63"/>
    <p:sldId id="1790" r:id="rId64"/>
    <p:sldId id="2199" r:id="rId65"/>
    <p:sldId id="2319" r:id="rId66"/>
    <p:sldId id="2320" r:id="rId67"/>
    <p:sldId id="2321" r:id="rId68"/>
    <p:sldId id="2355" r:id="rId69"/>
    <p:sldId id="2592" r:id="rId70"/>
    <p:sldId id="2613" r:id="rId71"/>
    <p:sldId id="2354" r:id="rId72"/>
    <p:sldId id="2294" r:id="rId73"/>
    <p:sldId id="2559" r:id="rId74"/>
    <p:sldId id="2560" r:id="rId75"/>
    <p:sldId id="2570" r:id="rId76"/>
    <p:sldId id="2571" r:id="rId77"/>
    <p:sldId id="2572" r:id="rId78"/>
    <p:sldId id="2562" r:id="rId79"/>
    <p:sldId id="2561" r:id="rId80"/>
    <p:sldId id="2563" r:id="rId81"/>
    <p:sldId id="2564" r:id="rId82"/>
    <p:sldId id="2466" r:id="rId83"/>
    <p:sldId id="2467" r:id="rId84"/>
    <p:sldId id="1679" r:id="rId85"/>
    <p:sldId id="2336" r:id="rId86"/>
    <p:sldId id="2328" r:id="rId87"/>
    <p:sldId id="2553" r:id="rId88"/>
    <p:sldId id="2599" r:id="rId89"/>
    <p:sldId id="2600" r:id="rId90"/>
    <p:sldId id="2597" r:id="rId91"/>
    <p:sldId id="2489" r:id="rId92"/>
    <p:sldId id="2556" r:id="rId93"/>
    <p:sldId id="2554" r:id="rId94"/>
    <p:sldId id="2555" r:id="rId95"/>
    <p:sldId id="2605" r:id="rId96"/>
    <p:sldId id="2324" r:id="rId97"/>
    <p:sldId id="1375" r:id="rId98"/>
    <p:sldId id="1376" r:id="rId99"/>
    <p:sldId id="1400" r:id="rId100"/>
    <p:sldId id="2479" r:id="rId101"/>
    <p:sldId id="2616" r:id="rId102"/>
    <p:sldId id="2480" r:id="rId103"/>
    <p:sldId id="2617" r:id="rId104"/>
    <p:sldId id="619" r:id="rId105"/>
    <p:sldId id="621" r:id="rId106"/>
    <p:sldId id="1561" r:id="rId107"/>
    <p:sldId id="1555" r:id="rId108"/>
    <p:sldId id="1601" r:id="rId109"/>
    <p:sldId id="1585" r:id="rId110"/>
    <p:sldId id="1586" r:id="rId111"/>
    <p:sldId id="1587" r:id="rId112"/>
    <p:sldId id="1588" r:id="rId113"/>
    <p:sldId id="1589" r:id="rId114"/>
    <p:sldId id="1590" r:id="rId115"/>
    <p:sldId id="1771" r:id="rId116"/>
    <p:sldId id="1772" r:id="rId117"/>
    <p:sldId id="1591" r:id="rId118"/>
    <p:sldId id="1592" r:id="rId119"/>
    <p:sldId id="1593" r:id="rId120"/>
    <p:sldId id="1594" r:id="rId121"/>
    <p:sldId id="1595" r:id="rId122"/>
    <p:sldId id="1596" r:id="rId123"/>
    <p:sldId id="1597" r:id="rId124"/>
    <p:sldId id="1598" r:id="rId125"/>
    <p:sldId id="1599" r:id="rId126"/>
    <p:sldId id="1600" r:id="rId127"/>
    <p:sldId id="1628" r:id="rId128"/>
    <p:sldId id="1638" r:id="rId129"/>
    <p:sldId id="1725" r:id="rId130"/>
    <p:sldId id="1726" r:id="rId131"/>
    <p:sldId id="1947" r:id="rId132"/>
    <p:sldId id="1975" r:id="rId133"/>
    <p:sldId id="1976" r:id="rId134"/>
    <p:sldId id="1977" r:id="rId135"/>
    <p:sldId id="2039" r:id="rId136"/>
    <p:sldId id="2060" r:id="rId137"/>
    <p:sldId id="2061" r:id="rId138"/>
    <p:sldId id="2097" r:id="rId139"/>
    <p:sldId id="2103" r:id="rId140"/>
    <p:sldId id="2063" r:id="rId141"/>
    <p:sldId id="2064" r:id="rId142"/>
    <p:sldId id="2065" r:id="rId143"/>
    <p:sldId id="2066" r:id="rId144"/>
    <p:sldId id="2067" r:id="rId145"/>
    <p:sldId id="2068" r:id="rId146"/>
    <p:sldId id="2069" r:id="rId147"/>
    <p:sldId id="2146" r:id="rId148"/>
    <p:sldId id="2147" r:id="rId149"/>
    <p:sldId id="2148" r:id="rId150"/>
    <p:sldId id="2158" r:id="rId151"/>
    <p:sldId id="2159" r:id="rId152"/>
    <p:sldId id="2157" r:id="rId153"/>
    <p:sldId id="2160" r:id="rId154"/>
    <p:sldId id="2216" r:id="rId155"/>
    <p:sldId id="2217" r:id="rId156"/>
    <p:sldId id="2219" r:id="rId157"/>
    <p:sldId id="2238" r:id="rId158"/>
    <p:sldId id="2239" r:id="rId159"/>
    <p:sldId id="2240" r:id="rId160"/>
    <p:sldId id="2242" r:id="rId161"/>
    <p:sldId id="2263" r:id="rId162"/>
    <p:sldId id="2276" r:id="rId163"/>
    <p:sldId id="2277" r:id="rId164"/>
    <p:sldId id="2278" r:id="rId165"/>
    <p:sldId id="2281" r:id="rId166"/>
    <p:sldId id="2282" r:id="rId167"/>
    <p:sldId id="2283" r:id="rId168"/>
    <p:sldId id="2284" r:id="rId169"/>
    <p:sldId id="2318" r:id="rId170"/>
    <p:sldId id="2329" r:id="rId171"/>
    <p:sldId id="2356" r:id="rId172"/>
    <p:sldId id="1701" r:id="rId173"/>
    <p:sldId id="1969" r:id="rId174"/>
    <p:sldId id="2112" r:id="rId175"/>
    <p:sldId id="1965" r:id="rId176"/>
    <p:sldId id="2114" r:id="rId177"/>
    <p:sldId id="1705" r:id="rId178"/>
    <p:sldId id="1706" r:id="rId179"/>
    <p:sldId id="1707" r:id="rId180"/>
    <p:sldId id="2113" r:id="rId181"/>
    <p:sldId id="2037" r:id="rId182"/>
    <p:sldId id="2431" r:id="rId183"/>
    <p:sldId id="2429" r:id="rId184"/>
    <p:sldId id="2436" r:id="rId185"/>
    <p:sldId id="1968" r:id="rId186"/>
    <p:sldId id="2104" r:id="rId187"/>
    <p:sldId id="2317" r:id="rId188"/>
    <p:sldId id="1967" r:id="rId189"/>
    <p:sldId id="2167" r:id="rId190"/>
    <p:sldId id="2351" r:id="rId191"/>
    <p:sldId id="2333" r:id="rId192"/>
    <p:sldId id="2335" r:id="rId193"/>
    <p:sldId id="2334" r:id="rId194"/>
    <p:sldId id="2352" r:id="rId195"/>
    <p:sldId id="2218" r:id="rId196"/>
    <p:sldId id="1945" r:id="rId197"/>
    <p:sldId id="2071" r:id="rId198"/>
    <p:sldId id="2036" r:id="rId199"/>
    <p:sldId id="2323" r:id="rId200"/>
    <p:sldId id="2353" r:id="rId201"/>
    <p:sldId id="2332" r:id="rId202"/>
    <p:sldId id="2437" r:id="rId20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7B279-B64E-49C8-81AE-77EE5C050B03}" v="18" dt="2022-08-19T04:55:54.5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14" d="100"/>
          <a:sy n="114" d="100"/>
        </p:scale>
        <p:origin x="183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handoutMaster" Target="handoutMasters/handoutMaster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presProps" Target="pres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tableStyles" Target="tableStyles.xml"/><Relationship Id="rId190" Type="http://schemas.openxmlformats.org/officeDocument/2006/relationships/slide" Target="slides/slide189.xml"/><Relationship Id="rId204"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microsoft.com/office/2015/10/relationships/revisionInfo" Target="revisionInfo.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802.11-22/1262r2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8806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1.bin"/><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2.bin"/><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1346-00-0jtc-minutes-of-hybrid-meeting-in-july-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4.bin"/><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hyperlink" Target="https://mentor.ieee.org/802.11/dcn/22/11-22-0956-03-0jtc-resolution-of-china-nb-comments.docx" TargetMode="Externa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7.xml.rels><?xml version="1.0" encoding="UTF-8" standalone="yes"?>
<Relationships xmlns="http://schemas.openxmlformats.org/package/2006/relationships"><Relationship Id="rId2" Type="http://schemas.openxmlformats.org/officeDocument/2006/relationships/hyperlink" Target="https://development.standards.ieee.org/myproject-web/app#viewpar/8806"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2.emf"/><Relationship Id="rId2" Type="http://schemas.openxmlformats.org/officeDocument/2006/relationships/oleObject" Target="../embeddings/oleObject8.bin"/><Relationship Id="rId1" Type="http://schemas.openxmlformats.org/officeDocument/2006/relationships/slideLayout" Target="../slideLayouts/slideLayout1.x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a:solidFill>
                  <a:schemeClr val="accent2">
                    <a:lumMod val="50000"/>
                  </a:schemeClr>
                </a:solidFill>
              </a:rPr>
              <a:t>19 </a:t>
            </a:r>
            <a:r>
              <a:rPr lang="en-US" b="0" dirty="0">
                <a:solidFill>
                  <a:schemeClr val="accent2">
                    <a:lumMod val="50000"/>
                  </a:schemeClr>
                </a:solidFill>
              </a:rPr>
              <a:t>August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 13 Sep 2022 in pm1 slot in Hawaii</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13 Sep 2022</a:t>
            </a:r>
            <a:br>
              <a:rPr lang="en-US" sz="1600" b="1" dirty="0">
                <a:latin typeface="+mj-lt"/>
              </a:rPr>
            </a:br>
            <a:r>
              <a:rPr lang="en-US" sz="1600" b="1" dirty="0">
                <a:latin typeface="+mj-lt"/>
              </a:rPr>
              <a:t>@ 1:30pm (Hawaii)</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37995756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671204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33563139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37692351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July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233178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31765050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285234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Jul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13 Sep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Jul 2022, as documented in </a:t>
            </a:r>
            <a:r>
              <a:rPr lang="en-AU" i="1" dirty="0">
                <a:solidFill>
                  <a:srgbClr val="FF0000"/>
                </a:solidFill>
                <a:hlinkClick r:id="rId3"/>
              </a:rPr>
              <a:t>11-22-1346-00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183927055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366322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116893043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37395555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228463028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67686202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8368451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87947344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242685064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4201883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516791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336761449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77085799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2320007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4058752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0066286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02925854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11530012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1389489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7713177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06622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87047836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57531377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23652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48260552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5217684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8749017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63293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27065229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14556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91 standards through the PSDO adoption process, with 37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180584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2</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27</a:t>
                      </a:r>
                    </a:p>
                  </a:txBody>
                  <a:tcPr/>
                </a:tc>
                <a:tc>
                  <a:txBody>
                    <a:bodyPr/>
                    <a:lstStyle/>
                    <a:p>
                      <a:pPr algn="ctr"/>
                      <a:r>
                        <a:rPr lang="en-AU" dirty="0"/>
                        <a:t>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9</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91</a:t>
                      </a:r>
                    </a:p>
                  </a:txBody>
                  <a:tcPr>
                    <a:lnT w="12700" cap="flat" cmpd="sng" algn="ctr">
                      <a:solidFill>
                        <a:schemeClr val="tx1"/>
                      </a:solidFill>
                      <a:prstDash val="solid"/>
                      <a:round/>
                      <a:headEnd type="none" w="med" len="med"/>
                      <a:tailEnd type="none" w="med" len="med"/>
                    </a:lnT>
                  </a:tcPr>
                </a:tc>
                <a:tc>
                  <a:txBody>
                    <a:bodyPr/>
                    <a:lstStyle/>
                    <a:p>
                      <a:pPr algn="ctr"/>
                      <a:r>
                        <a:rPr lang="en-US" b="1" dirty="0"/>
                        <a:t>37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42048370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5498353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8327067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311479235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70742308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25280793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51483189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73529566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019486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386434475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20571891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0498211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22248121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14629271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7294402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80038477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90960923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99963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292438325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55252743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01100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67894768"/>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a:xfrm>
            <a:off x="685800" y="685800"/>
            <a:ext cx="7772400" cy="1066800"/>
          </a:xfrm>
        </p:spPr>
        <p:txBody>
          <a:bodyPr/>
          <a:lstStyle/>
          <a:p>
            <a:r>
              <a:rPr lang="en-US" dirty="0"/>
              <a:t>Registration is not required for the IEEE 802 JTC1 SC session in Sep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a:xfrm>
            <a:off x="685800" y="1981200"/>
            <a:ext cx="7772400" cy="4114800"/>
          </a:xfrm>
        </p:spPr>
        <p:txBody>
          <a:bodyPr/>
          <a:lstStyle/>
          <a:p>
            <a:pPr lvl="1"/>
            <a:r>
              <a:rPr lang="en-US" dirty="0"/>
              <a:t>This meeting is part of the Sep 2022 IEEE 802 wireless interim session</a:t>
            </a:r>
          </a:p>
          <a:p>
            <a:pPr lvl="1"/>
            <a:r>
              <a:rPr lang="en-US" dirty="0"/>
              <a:t>However, a registration fee is not required in order to attend</a:t>
            </a:r>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12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883075346"/>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305988604"/>
                  </a:ext>
                </a:extLst>
              </a:tr>
              <a:tr h="3303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2"/>
                          </a:solidFill>
                          <a:latin typeface="+mj-lt"/>
                        </a:rPr>
                        <a:t>-</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rgbClr val="00B050"/>
                          </a:solidFill>
                          <a:latin typeface="+mj-lt"/>
                        </a:rPr>
                        <a:t>-</a:t>
                      </a:r>
                      <a:endParaRPr lang="en-AU" sz="1600" b="0" dirty="0">
                        <a:solidFill>
                          <a:srgbClr val="00B050"/>
                        </a:solidFill>
                        <a:latin typeface="+mj-lt"/>
                      </a:endParaRPr>
                    </a:p>
                  </a:txBody>
                  <a:tcPr marL="115147" marR="115147"/>
                </a:tc>
                <a:extLst>
                  <a:ext uri="{0D108BD9-81ED-4DB2-BD59-A6C34878D82A}">
                    <a16:rowId xmlns:a16="http://schemas.microsoft.com/office/drawing/2014/main" val="264510517"/>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2421203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4127399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US" dirty="0">
                <a:latin typeface="+mj-lt"/>
              </a:rPr>
              <a:t>(Nov 2021) A</a:t>
            </a:r>
            <a:r>
              <a:rPr lang="en-US" sz="1800" dirty="0">
                <a:effectLst/>
                <a:latin typeface="+mj-lt"/>
                <a:ea typeface="Calibri" panose="020F0502020204030204" pitchFamily="34" charset="0"/>
              </a:rPr>
              <a:t>pproved by IEEE 802 EC to be sent via PSDO process for adoption after IEEE SA publication</a:t>
            </a:r>
          </a:p>
          <a:p>
            <a:pPr lvl="1"/>
            <a:r>
              <a:rPr lang="en-US" dirty="0">
                <a:latin typeface="+mj-lt"/>
              </a:rPr>
              <a:t>(Mar 2022) </a:t>
            </a:r>
            <a:r>
              <a:rPr lang="en-GB" sz="1800" dirty="0">
                <a:effectLst/>
                <a:latin typeface="Arial" panose="020B0604020202020204" pitchFamily="34" charset="0"/>
                <a:ea typeface="Times New Roman" panose="02020603050405020304" pitchFamily="18" charset="0"/>
              </a:rPr>
              <a:t>IEEE 802.1Q-REV is going through IEEE-SA ballot resolution, with a single recirculation ballot, it will probably be ready for PSDO balloting at the end of the year</a:t>
            </a:r>
          </a:p>
          <a:p>
            <a:pPr lvl="2"/>
            <a:r>
              <a:rPr lang="en-GB" dirty="0">
                <a:latin typeface="Arial" panose="020B0604020202020204" pitchFamily="34" charset="0"/>
              </a:rPr>
              <a:t>(Jul </a:t>
            </a:r>
            <a:r>
              <a:rPr lang="en-GB" dirty="0">
                <a:latin typeface="+mj-lt"/>
              </a:rPr>
              <a:t>2022) </a:t>
            </a:r>
            <a:r>
              <a:rPr lang="en-US" dirty="0">
                <a:effectLst/>
                <a:latin typeface="+mj-lt"/>
                <a:ea typeface="Calibri" panose="020F0502020204030204" pitchFamily="34" charset="0"/>
              </a:rPr>
              <a:t>IEEE 802.1 plans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this plenary session… and that means we are inching closer to publication.  When we have a final published version of Q-Rev, we will be able to send it to SC6 for adoption (there was a motion in November 2021).  </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04873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342022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546891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2021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2248122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2021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34313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a:t>
            </a:r>
            <a:r>
              <a:rPr lang="en-AU" dirty="0">
                <a:solidFill>
                  <a:srgbClr val="FF0000"/>
                </a:solidFill>
              </a:rPr>
              <a:t>N17???</a:t>
            </a:r>
            <a:r>
              <a:rPr lang="en-AU" dirty="0"/>
              <a:t>)</a:t>
            </a:r>
          </a:p>
          <a:p>
            <a:pPr lvl="2"/>
            <a:r>
              <a:rPr lang="en-AU" dirty="0"/>
              <a:t>Passed 7/0/12 on need for ISO standard</a:t>
            </a:r>
          </a:p>
          <a:p>
            <a:pPr lvl="2"/>
            <a:r>
              <a:rPr lang="en-AU" dirty="0"/>
              <a:t>Passed 7/1/12 on support for submission to FDIS </a:t>
            </a:r>
            <a:endParaRPr lang="en-AU" dirty="0">
              <a:solidFill>
                <a:schemeClr val="accent2"/>
              </a:solidFill>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2390806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90-day FDIS ballot closes on 23 Aug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chemeClr val="accent2"/>
                </a:solidFill>
              </a:rPr>
              <a:t>closes 23 </a:t>
            </a:r>
            <a:r>
              <a:rPr lang="en-AU">
                <a:solidFill>
                  <a:schemeClr val="accent2"/>
                </a:solidFill>
              </a:rPr>
              <a:t>Aug 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89055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2021 (</a:t>
            </a:r>
            <a:r>
              <a:rPr lang="en-AU" dirty="0">
                <a:solidFill>
                  <a:srgbClr val="FF0000"/>
                </a:solidFill>
              </a:rPr>
              <a:t>N?????</a:t>
            </a:r>
            <a:r>
              <a:rPr lang="en-AU" dirty="0"/>
              <a:t>)</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7592661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a:t>
            </a:r>
            <a:r>
              <a:rPr lang="en-AU" dirty="0">
                <a:solidFill>
                  <a:srgbClr val="FF0000"/>
                </a:solidFill>
              </a:rPr>
              <a:t>N?????</a:t>
            </a:r>
            <a:r>
              <a:rPr lang="en-AU" dirty="0"/>
              <a:t>)</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3593603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802.1AEdk will be liaised for information soon</a:t>
            </a:r>
          </a:p>
        </p:txBody>
      </p:sp>
      <p:sp>
        <p:nvSpPr>
          <p:cNvPr id="10" name="Content Placeholder 9"/>
          <p:cNvSpPr>
            <a:spLocks noGrp="1"/>
          </p:cNvSpPr>
          <p:nvPr>
            <p:ph idx="1"/>
          </p:nvPr>
        </p:nvSpPr>
        <p:spPr/>
        <p:txBody>
          <a:bodyPr/>
          <a:lstStyle/>
          <a:p>
            <a:r>
              <a:rPr lang="en-AU" dirty="0">
                <a:solidFill>
                  <a:schemeClr val="accent2"/>
                </a:solidFill>
              </a:rPr>
              <a:t>MAC Privacy Protection</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3195263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solidFill>
                  <a:schemeClr val="accent2"/>
                </a:solidFill>
              </a:rPr>
              <a:t>YANG Data Model for </a:t>
            </a:r>
            <a:r>
              <a:rPr lang="en-AU" dirty="0" err="1">
                <a:solidFill>
                  <a:schemeClr val="accent2"/>
                </a:solidFill>
              </a:rPr>
              <a:t>Ethertypes</a:t>
            </a:r>
            <a:endParaRPr lang="en-AU" dirty="0">
              <a:solidFill>
                <a:schemeClr val="accent2"/>
              </a:solidFill>
            </a:endParaRP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738417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802.1Qcw will be liaised for information soon</a:t>
            </a:r>
          </a:p>
        </p:txBody>
      </p:sp>
      <p:sp>
        <p:nvSpPr>
          <p:cNvPr id="10" name="Content Placeholder 9"/>
          <p:cNvSpPr>
            <a:spLocks noGrp="1"/>
          </p:cNvSpPr>
          <p:nvPr>
            <p:ph idx="1"/>
          </p:nvPr>
        </p:nvSpPr>
        <p:spPr/>
        <p:txBody>
          <a:bodyPr/>
          <a:lstStyle/>
          <a:p>
            <a:r>
              <a:rPr lang="en-US" dirty="0">
                <a:solidFill>
                  <a:schemeClr val="accent2"/>
                </a:solidFill>
              </a:rPr>
              <a:t>YANG Data Models for Scheduled Traffic, Frame Preemption, Per-Stream Filtering &amp; Policing</a:t>
            </a:r>
          </a:p>
          <a:p>
            <a:r>
              <a:rPr lang="en-AU" dirty="0"/>
              <a:t>Drafts </a:t>
            </a:r>
            <a:r>
              <a:rPr lang="en-GB" dirty="0"/>
              <a:t>sent to SC6</a:t>
            </a:r>
            <a:r>
              <a:rPr lang="en-AU" dirty="0"/>
              <a:t>: </a:t>
            </a:r>
            <a:r>
              <a:rPr lang="en-AU" dirty="0">
                <a:solidFill>
                  <a:schemeClr val="accent2"/>
                </a:solidFill>
              </a:rPr>
              <a:t>waiting</a:t>
            </a:r>
          </a:p>
          <a:p>
            <a:pPr lvl="1"/>
            <a:r>
              <a:rPr lang="en-AU" dirty="0"/>
              <a:t>(Jul 2022) Planning to liaised for information at SA Ballot stage</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471756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87514691"/>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16409591"/>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36248142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50765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a:t>
            </a:r>
            <a:r>
              <a:rPr lang="en-AU" dirty="0" err="1">
                <a:solidFill>
                  <a:srgbClr val="00B050"/>
                </a:solidFill>
              </a:rPr>
              <a:t>publised</a:t>
            </a:r>
            <a:endParaRPr lang="en-AU" dirty="0">
              <a:solidFill>
                <a:srgbClr val="00B050"/>
              </a:solidFill>
            </a:endParaRP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92050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13:2022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1998838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FDIS ballot </a:t>
            </a:r>
            <a:r>
              <a:rPr lang="en-AU" dirty="0">
                <a:solidFill>
                  <a:schemeClr val="accent2"/>
                </a:solidFill>
              </a:rPr>
              <a:t>closes on 1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1 Sep 2022</a:t>
            </a:r>
          </a:p>
          <a:p>
            <a:pPr lvl="1"/>
            <a:r>
              <a:rPr lang="en-US" dirty="0"/>
              <a:t>Will be 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2548732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FDIS ballot closes on 2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chemeClr val="accent2"/>
                </a:solidFill>
              </a:rPr>
              <a:t>closes 2 Sep 2022</a:t>
            </a:r>
          </a:p>
          <a:p>
            <a:pPr lvl="1"/>
            <a:r>
              <a:rPr lang="en-US" dirty="0"/>
              <a:t>Will be 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534085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may be liaised for information in Sep 2022</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(Mar 2022) </a:t>
            </a:r>
            <a:r>
              <a:rPr lang="en-AU" dirty="0"/>
              <a:t>The 2022 IEEE 802.3 rollup could obviate the need to ballot some of those amendments, as it incorporates (and revises) them. </a:t>
            </a:r>
          </a:p>
          <a:p>
            <a:pPr lvl="2"/>
            <a:r>
              <a:rPr lang="en-AU" dirty="0"/>
              <a:t>IEEE SA Staff suggests waiting to submit the 2022 rollup for balloting until IEEE 802.3cp and the other two amendments are three months into their FDIS ballots. </a:t>
            </a:r>
          </a:p>
          <a:p>
            <a:pPr lvl="2"/>
            <a:r>
              <a:rPr lang="en-AU" dirty="0"/>
              <a:t>The rollup can be submitted for information prior to that</a:t>
            </a:r>
          </a:p>
          <a:p>
            <a:pPr lvl="1"/>
            <a:r>
              <a:rPr lang="en-AU" dirty="0">
                <a:latin typeface="+mj-lt"/>
              </a:rPr>
              <a:t>(Jul 2022) </a:t>
            </a:r>
            <a:r>
              <a:rPr lang="en-AU" sz="1800" dirty="0">
                <a:effectLst/>
                <a:latin typeface="+mj-lt"/>
                <a:ea typeface="Calibri" panose="020F0502020204030204" pitchFamily="34" charset="0"/>
              </a:rPr>
              <a:t>IEEE 802.3 leadership plan to seek WG approval to send IEEE Std 802.3-2022, and appropriate amendments, for liaising for information at the IEEE 802.3 WG September interim meeting series; and EC approval at the subsequent EC teleconference meeting (4 Oct?)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808726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086528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2038302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IPR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4850500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59</a:t>
            </a:fld>
            <a:endParaRPr lang="en-US"/>
          </a:p>
        </p:txBody>
      </p:sp>
    </p:spTree>
    <p:extLst>
      <p:ext uri="{BB962C8B-B14F-4D97-AF65-F5344CB8AC3E}">
        <p14:creationId xmlns:p14="http://schemas.microsoft.com/office/powerpoint/2010/main" val="372483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(May 2022)</a:t>
            </a:r>
          </a:p>
          <a:p>
            <a:pPr lvl="1"/>
            <a:r>
              <a:rPr lang="en-AU" dirty="0"/>
              <a:t>No news</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42078063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 – and so it will not be progressed until the IPR issue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Passed initial ballot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25978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D3.0 -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145062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2112261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(Jun 2022) No approved draft yet – may send after initial WG LB approval (first ballot with versions of all features) – it closes 4 Jul 2022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073429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was assumed to be on hold but was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liaised </a:t>
            </a:r>
            <a:r>
              <a:rPr lang="en-AU" dirty="0">
                <a:solidFill>
                  <a:srgbClr val="FA661C"/>
                </a:solidFill>
              </a:rPr>
              <a:t>&amp; we assumed on hold, </a:t>
            </a:r>
            <a:r>
              <a:rPr lang="en-AU" dirty="0">
                <a:solidFill>
                  <a:srgbClr val="00B050"/>
                </a:solidFill>
              </a:rPr>
              <a:t>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and China</a:t>
            </a:r>
          </a:p>
          <a:p>
            <a:pPr lvl="2"/>
            <a:r>
              <a:rPr lang="en-AU" dirty="0"/>
              <a:t>Technical responses have been </a:t>
            </a:r>
            <a:r>
              <a:rPr lang="en-AU" dirty="0">
                <a:latin typeface="+mj-lt"/>
              </a:rPr>
              <a:t>liaised (see </a:t>
            </a:r>
            <a:r>
              <a:rPr lang="en-AU" u="sng" dirty="0">
                <a:solidFill>
                  <a:srgbClr val="0000FF"/>
                </a:solidFill>
                <a:effectLst/>
                <a:latin typeface="+mj-lt"/>
                <a:ea typeface="Calibri" panose="020F0502020204030204" pitchFamily="34" charset="0"/>
                <a:hlinkClick r:id="rId2"/>
              </a:rPr>
              <a:t>11-22-0956-03</a:t>
            </a:r>
            <a:r>
              <a:rPr lang="en-AU" dirty="0">
                <a:latin typeface="+mj-lt"/>
              </a:rPr>
              <a:t>, N</a:t>
            </a:r>
            <a:r>
              <a:rPr lang="en-AU" dirty="0">
                <a:solidFill>
                  <a:srgbClr val="FF0000"/>
                </a:solidFill>
                <a:latin typeface="+mj-lt"/>
              </a:rPr>
              <a:t>?????</a:t>
            </a:r>
            <a:r>
              <a:rPr lang="en-AU" dirty="0">
                <a:latin typeface="+mj-lt"/>
              </a:rPr>
              <a:t>)</a:t>
            </a:r>
          </a:p>
          <a:p>
            <a:pPr lvl="2"/>
            <a:r>
              <a:rPr lang="en-AU" dirty="0"/>
              <a:t>Japan NB IPR related comments need to be dealt with by IEEE SA &amp;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4"/>
                      <a:stretch>
                        <a:fillRect/>
                      </a:stretch>
                    </p:blipFill>
                    <p:spPr>
                      <a:xfrm>
                        <a:off x="7848600" y="4953000"/>
                        <a:ext cx="914400" cy="8064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5E4892C-C716-55CB-B8C5-9AF7C7302C0C}"/>
              </a:ext>
            </a:extLst>
          </p:cNvPr>
          <p:cNvGraphicFramePr>
            <a:graphicFrameLocks noChangeAspect="1"/>
          </p:cNvGraphicFramePr>
          <p:nvPr>
            <p:extLst>
              <p:ext uri="{D42A27DB-BD31-4B8C-83A1-F6EECF244321}">
                <p14:modId xmlns:p14="http://schemas.microsoft.com/office/powerpoint/2010/main" val="2268267559"/>
              </p:ext>
            </p:extLst>
          </p:nvPr>
        </p:nvGraphicFramePr>
        <p:xfrm>
          <a:off x="7192424"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597" imgH="806311" progId="Word.Document.8">
                  <p:embed/>
                </p:oleObj>
              </mc:Choice>
              <mc:Fallback>
                <p:oleObj name="Document" showAsIcon="1" r:id="rId5" imgW="914597" imgH="806311" progId="Word.Document.8">
                  <p:embed/>
                  <p:pic>
                    <p:nvPicPr>
                      <p:cNvPr id="3" name="Object 2">
                        <a:extLst>
                          <a:ext uri="{FF2B5EF4-FFF2-40B4-BE49-F238E27FC236}">
                            <a16:creationId xmlns:a16="http://schemas.microsoft.com/office/drawing/2014/main" id="{25E4892C-C716-55CB-B8C5-9AF7C7302C0C}"/>
                          </a:ext>
                        </a:extLst>
                      </p:cNvPr>
                      <p:cNvPicPr/>
                      <p:nvPr/>
                    </p:nvPicPr>
                    <p:blipFill>
                      <a:blip r:embed="rId6"/>
                      <a:stretch>
                        <a:fillRect/>
                      </a:stretch>
                    </p:blipFill>
                    <p:spPr>
                      <a:xfrm>
                        <a:off x="7192424"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B7A29-7DDB-AC69-BB97-B3F4F60E05CC}"/>
              </a:ext>
            </a:extLst>
          </p:cNvPr>
          <p:cNvSpPr>
            <a:spLocks noGrp="1"/>
          </p:cNvSpPr>
          <p:nvPr>
            <p:ph type="title"/>
          </p:nvPr>
        </p:nvSpPr>
        <p:spPr/>
        <p:txBody>
          <a:bodyPr/>
          <a:lstStyle/>
          <a:p>
            <a:r>
              <a:rPr lang="en-AU" dirty="0"/>
              <a:t>Japan NB comments are related to patent issues</a:t>
            </a:r>
          </a:p>
        </p:txBody>
      </p:sp>
      <p:sp>
        <p:nvSpPr>
          <p:cNvPr id="3" name="Content Placeholder 2">
            <a:extLst>
              <a:ext uri="{FF2B5EF4-FFF2-40B4-BE49-F238E27FC236}">
                <a16:creationId xmlns:a16="http://schemas.microsoft.com/office/drawing/2014/main" id="{33341C79-8299-BE26-3C58-13093BE4E1DD}"/>
              </a:ext>
            </a:extLst>
          </p:cNvPr>
          <p:cNvSpPr>
            <a:spLocks noGrp="1"/>
          </p:cNvSpPr>
          <p:nvPr>
            <p:ph idx="1"/>
          </p:nvPr>
        </p:nvSpPr>
        <p:spPr>
          <a:xfrm>
            <a:off x="685800" y="1765183"/>
            <a:ext cx="7772400" cy="4114800"/>
          </a:xfrm>
        </p:spPr>
        <p:txBody>
          <a:bodyPr/>
          <a:lstStyle/>
          <a:p>
            <a:r>
              <a:rPr lang="en-AU" sz="1600" dirty="0">
                <a:latin typeface="+mj-lt"/>
              </a:rPr>
              <a:t>Comment JP1</a:t>
            </a:r>
          </a:p>
          <a:p>
            <a:pPr lvl="1"/>
            <a:r>
              <a:rPr lang="en-AU" sz="1600" i="1" dirty="0">
                <a:latin typeface="+mj-lt"/>
              </a:rPr>
              <a:t>There are several IEEE negative Letters of Assurance on Amendments of ISO/IEC/IEEE 8802-11:2018 which have been incorporated into this version of ISO/IEC/IEEE 8802-11. Under such condition, ISO/IEC Directives, Part 1, 2.14.2, (c) shall be applied</a:t>
            </a:r>
          </a:p>
          <a:p>
            <a:r>
              <a:rPr lang="en-AU" sz="1600" dirty="0">
                <a:latin typeface="+mj-lt"/>
              </a:rPr>
              <a:t>Commentary (by Andrew Myles)</a:t>
            </a:r>
          </a:p>
          <a:p>
            <a:pPr lvl="1"/>
            <a:r>
              <a:rPr lang="en-AU" sz="1600" dirty="0">
                <a:latin typeface="+mj-lt"/>
              </a:rPr>
              <a:t>The negative </a:t>
            </a:r>
            <a:r>
              <a:rPr lang="en-AU" sz="1600" dirty="0" err="1">
                <a:latin typeface="+mj-lt"/>
              </a:rPr>
              <a:t>LoAs</a:t>
            </a:r>
            <a:r>
              <a:rPr lang="en-AU" sz="1600" dirty="0">
                <a:latin typeface="+mj-lt"/>
              </a:rPr>
              <a:t> this comment refers to appears to be those submitted on:</a:t>
            </a:r>
          </a:p>
          <a:p>
            <a:pPr lvl="2"/>
            <a:r>
              <a:rPr lang="en-AU" sz="1400" dirty="0">
                <a:latin typeface="+mj-lt"/>
              </a:rPr>
              <a:t>802.11ah by Ericsson, Nokia, </a:t>
            </a:r>
            <a:r>
              <a:rPr lang="en-AU" sz="1400" dirty="0" err="1">
                <a:latin typeface="+mj-lt"/>
              </a:rPr>
              <a:t>Koninklijke</a:t>
            </a:r>
            <a:endParaRPr lang="en-AU" sz="1400" dirty="0">
              <a:latin typeface="+mj-lt"/>
            </a:endParaRPr>
          </a:p>
          <a:p>
            <a:pPr lvl="2"/>
            <a:r>
              <a:rPr lang="en-AU" sz="1400" dirty="0">
                <a:latin typeface="+mj-lt"/>
              </a:rPr>
              <a:t>802.11ai by Nokia, Ericsson</a:t>
            </a:r>
          </a:p>
          <a:p>
            <a:pPr lvl="2"/>
            <a:r>
              <a:rPr lang="en-AU" sz="1400" dirty="0">
                <a:latin typeface="+mj-lt"/>
              </a:rPr>
              <a:t>802.11aj by Huawei</a:t>
            </a:r>
          </a:p>
          <a:p>
            <a:pPr lvl="1"/>
            <a:r>
              <a:rPr lang="en-AU" sz="1600" dirty="0">
                <a:latin typeface="+mj-lt"/>
              </a:rPr>
              <a:t>There is also a new (March 2022) negative </a:t>
            </a:r>
            <a:r>
              <a:rPr lang="en-AU" sz="1600" dirty="0" err="1">
                <a:latin typeface="+mj-lt"/>
              </a:rPr>
              <a:t>LoA</a:t>
            </a:r>
            <a:r>
              <a:rPr lang="en-AU" sz="1600" dirty="0">
                <a:latin typeface="+mj-lt"/>
              </a:rPr>
              <a:t> on IEEE 802.11-2016 from Panasonic</a:t>
            </a:r>
          </a:p>
          <a:p>
            <a:pPr lvl="2"/>
            <a:r>
              <a:rPr lang="en-AU" sz="1400" dirty="0">
                <a:latin typeface="+mj-lt"/>
              </a:rPr>
              <a:t>Technically this is not part of comment because IEEE 802.11-2016 is not an amendment</a:t>
            </a:r>
          </a:p>
          <a:p>
            <a:pPr lvl="1"/>
            <a:r>
              <a:rPr lang="en-AU" sz="1600" dirty="0">
                <a:latin typeface="+mj-lt"/>
              </a:rPr>
              <a:t>All of 802.11ah/ai/</a:t>
            </a:r>
            <a:r>
              <a:rPr lang="en-AU" sz="1600" dirty="0" err="1">
                <a:latin typeface="+mj-lt"/>
              </a:rPr>
              <a:t>aj</a:t>
            </a:r>
            <a:r>
              <a:rPr lang="en-AU" sz="1600" dirty="0">
                <a:latin typeface="+mj-lt"/>
              </a:rPr>
              <a:t> have previously been approved as ISO/IEC/IEEE standards with no objections based on patents</a:t>
            </a:r>
          </a:p>
          <a:p>
            <a:pPr lvl="1"/>
            <a:endParaRPr lang="en-AU" sz="1600" dirty="0">
              <a:latin typeface="+mj-lt"/>
            </a:endParaRPr>
          </a:p>
          <a:p>
            <a:pPr lvl="1"/>
            <a:endParaRPr lang="en-AU" sz="1600" i="1" dirty="0">
              <a:latin typeface="+mj-lt"/>
            </a:endParaRPr>
          </a:p>
          <a:p>
            <a:endParaRPr lang="en-AU" sz="1600" dirty="0">
              <a:latin typeface="+mj-lt"/>
            </a:endParaRPr>
          </a:p>
        </p:txBody>
      </p:sp>
      <p:sp>
        <p:nvSpPr>
          <p:cNvPr id="4" name="Footer Placeholder 3">
            <a:extLst>
              <a:ext uri="{FF2B5EF4-FFF2-40B4-BE49-F238E27FC236}">
                <a16:creationId xmlns:a16="http://schemas.microsoft.com/office/drawing/2014/main" id="{A72E5EE6-36F9-00B0-9472-E093A9245A2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594B6C4-234E-2344-7199-E76A6CFD57BC}"/>
              </a:ext>
            </a:extLst>
          </p:cNvPr>
          <p:cNvSpPr>
            <a:spLocks noGrp="1"/>
          </p:cNvSpPr>
          <p:nvPr>
            <p:ph type="sldNum" sz="quarter" idx="11"/>
          </p:nvPr>
        </p:nvSpPr>
        <p:spPr/>
        <p:txBody>
          <a:bodyPr/>
          <a:lstStyle/>
          <a:p>
            <a:r>
              <a:rPr lang="en-US"/>
              <a:t>Slide </a:t>
            </a:r>
            <a:fld id="{EF4002E7-DB4D-4CC3-8382-1939D19420D8}" type="slidenum">
              <a:rPr lang="en-US" smtClean="0"/>
              <a:pPr/>
              <a:t>69</a:t>
            </a:fld>
            <a:endParaRPr lang="en-US"/>
          </a:p>
        </p:txBody>
      </p:sp>
    </p:spTree>
    <p:extLst>
      <p:ext uri="{BB962C8B-B14F-4D97-AF65-F5344CB8AC3E}">
        <p14:creationId xmlns:p14="http://schemas.microsoft.com/office/powerpoint/2010/main" val="30855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5EFEE9-355F-FFF2-6270-318ED660475A}"/>
              </a:ext>
            </a:extLst>
          </p:cNvPr>
          <p:cNvSpPr>
            <a:spLocks noGrp="1"/>
          </p:cNvSpPr>
          <p:nvPr>
            <p:ph type="title"/>
          </p:nvPr>
        </p:nvSpPr>
        <p:spPr/>
        <p:txBody>
          <a:bodyPr/>
          <a:lstStyle/>
          <a:p>
            <a:r>
              <a:rPr lang="en-AU" dirty="0">
                <a:solidFill>
                  <a:schemeClr val="accent6"/>
                </a:solidFill>
              </a:rPr>
              <a:t>IEEE 802.11-2020 FDIS passed, a response liaised &amp; was assumed to be on hold but was published</a:t>
            </a:r>
            <a:endParaRPr lang="en-AU" dirty="0"/>
          </a:p>
        </p:txBody>
      </p:sp>
      <p:sp>
        <p:nvSpPr>
          <p:cNvPr id="3" name="Content Placeholder 2">
            <a:extLst>
              <a:ext uri="{FF2B5EF4-FFF2-40B4-BE49-F238E27FC236}">
                <a16:creationId xmlns:a16="http://schemas.microsoft.com/office/drawing/2014/main" id="{3A68B0BB-E44D-F9B6-01E2-E9743F7A9B95}"/>
              </a:ext>
            </a:extLst>
          </p:cNvPr>
          <p:cNvSpPr>
            <a:spLocks noGrp="1"/>
          </p:cNvSpPr>
          <p:nvPr>
            <p:ph idx="1"/>
          </p:nvPr>
        </p:nvSpPr>
        <p:spPr/>
        <p:txBody>
          <a:bodyPr/>
          <a:lstStyle/>
          <a:p>
            <a:r>
              <a:rPr lang="en-US" dirty="0"/>
              <a:t>August 2022 update: </a:t>
            </a:r>
          </a:p>
          <a:p>
            <a:pPr lvl="1"/>
            <a:r>
              <a:rPr lang="en-US" dirty="0"/>
              <a:t>Previously we has assumed that the balloting on IEEE 802.11-2020 would be put on hold due to the IPR concern raised by the Japan NB</a:t>
            </a:r>
          </a:p>
          <a:p>
            <a:pPr lvl="1"/>
            <a:r>
              <a:rPr lang="en-US" dirty="0"/>
              <a:t>However, it appears that assumption was incorrect because ISO/IEC/IEEE 802-11:2022 has now been published</a:t>
            </a:r>
          </a:p>
          <a:p>
            <a:pPr lvl="1"/>
            <a:r>
              <a:rPr lang="en-US" dirty="0"/>
              <a:t>It is not yet clear why this occurred or if the same logic can be used to progress 802.11ax/ay</a:t>
            </a:r>
          </a:p>
          <a:p>
            <a:pPr lvl="1"/>
            <a:r>
              <a:rPr lang="en-AU" sz="1800" dirty="0">
                <a:latin typeface="+mj-lt"/>
              </a:rPr>
              <a:t>This issue needs to be sorted out by ISO … maybe at its ISO Council meeting in Sep 2022</a:t>
            </a:r>
          </a:p>
        </p:txBody>
      </p:sp>
      <p:sp>
        <p:nvSpPr>
          <p:cNvPr id="4" name="Footer Placeholder 3">
            <a:extLst>
              <a:ext uri="{FF2B5EF4-FFF2-40B4-BE49-F238E27FC236}">
                <a16:creationId xmlns:a16="http://schemas.microsoft.com/office/drawing/2014/main" id="{52699984-E6C4-FA77-F027-DBB698DFBE1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63CE93A-C3FA-E422-98E8-7F5A1114782D}"/>
              </a:ext>
            </a:extLst>
          </p:cNvPr>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Tree>
    <p:extLst>
      <p:ext uri="{BB962C8B-B14F-4D97-AF65-F5344CB8AC3E}">
        <p14:creationId xmlns:p14="http://schemas.microsoft.com/office/powerpoint/2010/main" val="3562631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3255227"/>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553">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07711">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307711">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307711">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307711">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307711">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307711">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307711">
                <a:tc>
                  <a:txBody>
                    <a:bodyPr/>
                    <a:lstStyle/>
                    <a:p>
                      <a:pPr algn="l"/>
                      <a:r>
                        <a:rPr lang="en-AU" sz="1600" b="0" dirty="0">
                          <a:solidFill>
                            <a:schemeClr val="tx1"/>
                          </a:solidFill>
                          <a:latin typeface="+mj-lt"/>
                          <a:cs typeface="Arial" panose="020B0604020202020204" pitchFamily="34" charset="0"/>
                        </a:rPr>
                        <a:t>.7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307711">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307711">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71</a:t>
            </a:fld>
            <a:endParaRPr lang="en-US"/>
          </a:p>
        </p:txBody>
      </p:sp>
    </p:spTree>
    <p:extLst>
      <p:ext uri="{BB962C8B-B14F-4D97-AF65-F5344CB8AC3E}">
        <p14:creationId xmlns:p14="http://schemas.microsoft.com/office/powerpoint/2010/main" val="33929152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680289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802.15.4-2020 will not be submitted for approval under the PSDO</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(Aug 2022) Clint Powell</a:t>
            </a:r>
          </a:p>
          <a:p>
            <a:pPr lvl="2"/>
            <a:r>
              <a:rPr lang="en-US" dirty="0"/>
              <a:t>Hold off on submitting 802.15.4 (and amendments.15.4/w/y/z/aa) for approval as an ISO/IEC/IEEE standard until the revision that will begin shortly is completed</a:t>
            </a:r>
          </a:p>
          <a:p>
            <a:pPr lvl="2"/>
            <a:r>
              <a:rPr lang="en-US" dirty="0"/>
              <a:t>The idea is to avoid overwhelming 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580874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802.15.3-2016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465262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802.15.3d-2017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69546950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802.15.3e-2017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5606376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802.15.3f-2017 is likely to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review and provide feedback/comments on the 2016 standard and the three amendments (IEEE Std 802.15.3d™-2017, IEEE Std 802.15.3e™-2017, and IEEE Std 802.15.3f™‐2017), so that they may be considered during the 802.15.3 revision project currently underway</a:t>
            </a:r>
          </a:p>
          <a:p>
            <a:pPr lvl="2"/>
            <a:r>
              <a:rPr lang="en-US" dirty="0"/>
              <a:t>Hold off on submitting for approval as an ISO/IEC/IEEE standard until the revision currently underway is completed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7103657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802.15.7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751114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802.15.9-2020 is likely to be submitted into the PSDO process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230112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802.15.13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1972465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802.15.6 may be submitted into the PSDO process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(May 2022) Discussion is occurring on when/if to submit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556755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806824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3614213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09010325"/>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rgbClr val="00B050"/>
                          </a:solidFill>
                          <a:latin typeface="+mj-lt"/>
                        </a:rPr>
                        <a:t>Passed</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chemeClr val="accent2"/>
                          </a:solidFill>
                          <a:latin typeface="+mj-lt"/>
                        </a:rPr>
                        <a:t>Waiting</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228675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0150213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been published but a response is required</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a:t>
            </a:r>
            <a:r>
              <a:rPr lang="en-AU" dirty="0">
                <a:solidFill>
                  <a:schemeClr val="accent2"/>
                </a:solidFill>
              </a:rPr>
              <a:t> but response required</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a:t>
            </a:r>
            <a:r>
              <a:rPr lang="en-AU" dirty="0">
                <a:solidFill>
                  <a:srgbClr val="FF0000"/>
                </a:solidFill>
                <a:effectLst/>
                <a:latin typeface="+mj-lt"/>
                <a:ea typeface="Calibri" panose="020F0502020204030204" pitchFamily="34" charset="0"/>
              </a:rPr>
              <a:t>N?????</a:t>
            </a:r>
            <a:r>
              <a:rPr lang="en-AU" dirty="0">
                <a:effectLst/>
                <a:latin typeface="+mj-lt"/>
                <a:ea typeface="Calibri" panose="020F0502020204030204" pitchFamily="34" charset="0"/>
              </a:rPr>
              <a:t>)</a:t>
            </a:r>
            <a:endParaRPr lang="en-AU" dirty="0"/>
          </a:p>
          <a:p>
            <a:pPr lvl="1"/>
            <a:r>
              <a:rPr lang="en-US" dirty="0"/>
              <a:t>Will be 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extLst>
              <p:ext uri="{D42A27DB-BD31-4B8C-83A1-F6EECF244321}">
                <p14:modId xmlns:p14="http://schemas.microsoft.com/office/powerpoint/2010/main" val="4124331796"/>
              </p:ext>
            </p:extLst>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551014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57064-418B-4A09-B5B4-2664869EF640}"/>
              </a:ext>
            </a:extLst>
          </p:cNvPr>
          <p:cNvSpPr>
            <a:spLocks noGrp="1"/>
          </p:cNvSpPr>
          <p:nvPr>
            <p:ph type="title"/>
          </p:nvPr>
        </p:nvSpPr>
        <p:spPr>
          <a:xfrm>
            <a:off x="685800" y="685800"/>
            <a:ext cx="7772400" cy="1066800"/>
          </a:xfrm>
        </p:spPr>
        <p:txBody>
          <a:bodyPr/>
          <a:lstStyle/>
          <a:p>
            <a:r>
              <a:rPr lang="en-AU" dirty="0"/>
              <a:t>There was an NP proposal in SC6/WG1 for </a:t>
            </a:r>
            <a:r>
              <a:rPr lang="en-AU" i="1" dirty="0"/>
              <a:t>Licensed narrowband in field area network for Smart Grid </a:t>
            </a:r>
          </a:p>
        </p:txBody>
      </p:sp>
      <p:sp>
        <p:nvSpPr>
          <p:cNvPr id="3" name="Content Placeholder 2">
            <a:extLst>
              <a:ext uri="{FF2B5EF4-FFF2-40B4-BE49-F238E27FC236}">
                <a16:creationId xmlns:a16="http://schemas.microsoft.com/office/drawing/2014/main" id="{340FE7EB-4BAD-4CEC-8206-03DE1EF4D69A}"/>
              </a:ext>
            </a:extLst>
          </p:cNvPr>
          <p:cNvSpPr>
            <a:spLocks noGrp="1"/>
          </p:cNvSpPr>
          <p:nvPr>
            <p:ph idx="1"/>
          </p:nvPr>
        </p:nvSpPr>
        <p:spPr>
          <a:xfrm>
            <a:off x="685800" y="1981200"/>
            <a:ext cx="7772400" cy="4114800"/>
          </a:xfrm>
        </p:spPr>
        <p:txBody>
          <a:bodyPr/>
          <a:lstStyle/>
          <a:p>
            <a:pPr lvl="1"/>
            <a:r>
              <a:rPr lang="en-AU" dirty="0"/>
              <a:t>The Korea NB proposal was for a RAT to support Smart Grid …</a:t>
            </a:r>
          </a:p>
          <a:p>
            <a:pPr lvl="2"/>
            <a:r>
              <a:rPr lang="en-AU" dirty="0"/>
              <a:t>With 100kbps peak rate </a:t>
            </a:r>
          </a:p>
          <a:p>
            <a:pPr lvl="2"/>
            <a:r>
              <a:rPr lang="en-AU" dirty="0"/>
              <a:t>With bandwidth&lt;=25kHz </a:t>
            </a:r>
          </a:p>
          <a:p>
            <a:pPr lvl="2"/>
            <a:r>
              <a:rPr lang="en-AU" dirty="0"/>
              <a:t>For licensed frequency band</a:t>
            </a:r>
          </a:p>
          <a:p>
            <a:pPr lvl="1"/>
            <a:r>
              <a:rPr lang="en-AU" dirty="0"/>
              <a:t>… asserting there is nothing suitable</a:t>
            </a:r>
          </a:p>
          <a:p>
            <a:pPr lvl="2"/>
            <a:r>
              <a:rPr lang="en-AU" dirty="0"/>
              <a:t>TRS APCO P25 (12.5KHz/6.252kHz, licensed band): 9.6kbps</a:t>
            </a:r>
          </a:p>
          <a:p>
            <a:pPr lvl="2"/>
            <a:r>
              <a:rPr lang="en-AU" dirty="0"/>
              <a:t>TRS TETRA (25kHz, licensed band): 36kbps</a:t>
            </a:r>
          </a:p>
          <a:p>
            <a:pPr lvl="2"/>
            <a:r>
              <a:rPr lang="en-AU" dirty="0"/>
              <a:t>3GPP LTE-M (1.08MHz, licensed band): 1Mbps</a:t>
            </a:r>
          </a:p>
          <a:p>
            <a:pPr lvl="2"/>
            <a:r>
              <a:rPr lang="en-AU" dirty="0"/>
              <a:t>3GPP NB-IoT (180kHz, licensed band): 200kbps</a:t>
            </a:r>
          </a:p>
          <a:p>
            <a:pPr lvl="2"/>
            <a:r>
              <a:rPr lang="en-AU" dirty="0">
                <a:highlight>
                  <a:srgbClr val="FFFF00"/>
                </a:highlight>
              </a:rPr>
              <a:t>IEEE Wi-Sun (180kHz, unlicensed band): 50kbps</a:t>
            </a:r>
          </a:p>
          <a:p>
            <a:pPr lvl="3"/>
            <a:r>
              <a:rPr lang="en-AU" dirty="0">
                <a:solidFill>
                  <a:srgbClr val="FF0000"/>
                </a:solidFill>
              </a:rPr>
              <a:t>Note: Wi-Sun Alliance is aware of this assertion</a:t>
            </a:r>
          </a:p>
          <a:p>
            <a:pPr lvl="2"/>
            <a:r>
              <a:rPr lang="en-AU" dirty="0"/>
              <a:t>LoRa (125kHz, unlicensed band): 5kbps</a:t>
            </a:r>
          </a:p>
          <a:p>
            <a:pPr lvl="2"/>
            <a:r>
              <a:rPr lang="en-AU" dirty="0" err="1"/>
              <a:t>SigFox</a:t>
            </a:r>
            <a:r>
              <a:rPr lang="en-AU" dirty="0"/>
              <a:t> (0.1kHz, unlicensed band): 100bps</a:t>
            </a:r>
          </a:p>
          <a:p>
            <a:pPr lvl="2"/>
            <a:r>
              <a:rPr lang="en-AU" dirty="0">
                <a:solidFill>
                  <a:srgbClr val="FF0000"/>
                </a:solidFill>
              </a:rPr>
              <a:t>802.16t (see </a:t>
            </a:r>
            <a:r>
              <a:rPr lang="en-AU" dirty="0">
                <a:solidFill>
                  <a:srgbClr val="FF0000"/>
                </a:solidFill>
                <a:hlinkClick r:id="rId2"/>
              </a:rPr>
              <a:t>PAR</a:t>
            </a:r>
            <a:r>
              <a:rPr lang="en-AU" dirty="0">
                <a:solidFill>
                  <a:srgbClr val="FF0000"/>
                </a:solidFill>
              </a:rPr>
              <a:t>)</a:t>
            </a:r>
          </a:p>
        </p:txBody>
      </p:sp>
      <p:sp>
        <p:nvSpPr>
          <p:cNvPr id="4" name="Footer Placeholder 3">
            <a:extLst>
              <a:ext uri="{FF2B5EF4-FFF2-40B4-BE49-F238E27FC236}">
                <a16:creationId xmlns:a16="http://schemas.microsoft.com/office/drawing/2014/main" id="{D3A35735-8B62-48B9-BA72-99706CB1587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90021C-A96B-4B96-BC04-CDC8CE7F61DC}"/>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3703426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4DF5-28B7-DBB0-24C7-BE6343EB6F82}"/>
              </a:ext>
            </a:extLst>
          </p:cNvPr>
          <p:cNvSpPr>
            <a:spLocks noGrp="1"/>
          </p:cNvSpPr>
          <p:nvPr>
            <p:ph type="title"/>
          </p:nvPr>
        </p:nvSpPr>
        <p:spPr/>
        <p:txBody>
          <a:bodyPr/>
          <a:lstStyle/>
          <a:p>
            <a:r>
              <a:rPr lang="en-AU" i="1" dirty="0"/>
              <a:t>Licensed narrowband in field area network for Smart Grid </a:t>
            </a:r>
            <a:r>
              <a:rPr lang="en-AU" dirty="0"/>
              <a:t>NP ballot failed in Jun 2022</a:t>
            </a:r>
          </a:p>
        </p:txBody>
      </p:sp>
      <p:sp>
        <p:nvSpPr>
          <p:cNvPr id="3" name="Content Placeholder 2">
            <a:extLst>
              <a:ext uri="{FF2B5EF4-FFF2-40B4-BE49-F238E27FC236}">
                <a16:creationId xmlns:a16="http://schemas.microsoft.com/office/drawing/2014/main" id="{AAEA1721-7E59-0058-34D2-172FA1D391E0}"/>
              </a:ext>
            </a:extLst>
          </p:cNvPr>
          <p:cNvSpPr>
            <a:spLocks noGrp="1"/>
          </p:cNvSpPr>
          <p:nvPr>
            <p:ph idx="1"/>
          </p:nvPr>
        </p:nvSpPr>
        <p:spPr/>
        <p:txBody>
          <a:bodyPr/>
          <a:lstStyle/>
          <a:p>
            <a:pPr lvl="1"/>
            <a:r>
              <a:rPr lang="en-AU" dirty="0"/>
              <a:t>The NP ballot closed on 25 Mar 2022, and subsequently failed, with not enough experts volunteering</a:t>
            </a:r>
          </a:p>
          <a:p>
            <a:pPr lvl="2"/>
            <a:r>
              <a:rPr lang="en-AU" dirty="0"/>
              <a:t>3 out of required 5</a:t>
            </a:r>
          </a:p>
          <a:p>
            <a:pPr lvl="2"/>
            <a:r>
              <a:rPr lang="en-AU" dirty="0"/>
              <a:t>China, Spain &amp; Korea</a:t>
            </a:r>
          </a:p>
          <a:p>
            <a:pPr lvl="1"/>
            <a:r>
              <a:rPr lang="en-AU" dirty="0"/>
              <a:t>The Korea NB provided another status report (1N331), in which they stated they are now planning a PWI</a:t>
            </a:r>
          </a:p>
        </p:txBody>
      </p:sp>
      <p:sp>
        <p:nvSpPr>
          <p:cNvPr id="4" name="Footer Placeholder 3">
            <a:extLst>
              <a:ext uri="{FF2B5EF4-FFF2-40B4-BE49-F238E27FC236}">
                <a16:creationId xmlns:a16="http://schemas.microsoft.com/office/drawing/2014/main" id="{E17B933F-2E02-3E93-0D5C-8085602097C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E309A50-4357-8812-937C-AAF80C5D98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graphicFrame>
        <p:nvGraphicFramePr>
          <p:cNvPr id="6" name="Object 5">
            <a:extLst>
              <a:ext uri="{FF2B5EF4-FFF2-40B4-BE49-F238E27FC236}">
                <a16:creationId xmlns:a16="http://schemas.microsoft.com/office/drawing/2014/main" id="{D0EE12A4-840D-D7A0-6EFF-946905EE981C}"/>
              </a:ext>
            </a:extLst>
          </p:cNvPr>
          <p:cNvGraphicFramePr>
            <a:graphicFrameLocks noChangeAspect="1"/>
          </p:cNvGraphicFramePr>
          <p:nvPr>
            <p:extLst>
              <p:ext uri="{D42A27DB-BD31-4B8C-83A1-F6EECF244321}">
                <p14:modId xmlns:p14="http://schemas.microsoft.com/office/powerpoint/2010/main" val="202583845"/>
              </p:ext>
            </p:extLst>
          </p:nvPr>
        </p:nvGraphicFramePr>
        <p:xfrm>
          <a:off x="4435475" y="3733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6" name="Object 5">
                        <a:extLst>
                          <a:ext uri="{FF2B5EF4-FFF2-40B4-BE49-F238E27FC236}">
                            <a16:creationId xmlns:a16="http://schemas.microsoft.com/office/drawing/2014/main" id="{D0EE12A4-840D-D7A0-6EFF-946905EE981C}"/>
                          </a:ext>
                        </a:extLst>
                      </p:cNvPr>
                      <p:cNvPicPr/>
                      <p:nvPr/>
                    </p:nvPicPr>
                    <p:blipFill>
                      <a:blip r:embed="rId3"/>
                      <a:stretch>
                        <a:fillRect/>
                      </a:stretch>
                    </p:blipFill>
                    <p:spPr>
                      <a:xfrm>
                        <a:off x="44354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11411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9D778-809B-1C41-66FB-04F5FD61896D}"/>
              </a:ext>
            </a:extLst>
          </p:cNvPr>
          <p:cNvSpPr>
            <a:spLocks noGrp="1"/>
          </p:cNvSpPr>
          <p:nvPr>
            <p:ph type="title"/>
          </p:nvPr>
        </p:nvSpPr>
        <p:spPr/>
        <p:txBody>
          <a:bodyPr/>
          <a:lstStyle/>
          <a:p>
            <a:r>
              <a:rPr lang="en-AU" i="1" dirty="0"/>
              <a:t>Control Protocol for Radio Frequency Directional Signal Transmission </a:t>
            </a:r>
            <a:r>
              <a:rPr lang="en-AU" dirty="0"/>
              <a:t>NP ballot failed</a:t>
            </a:r>
          </a:p>
        </p:txBody>
      </p:sp>
      <p:sp>
        <p:nvSpPr>
          <p:cNvPr id="10" name="Content Placeholder 9">
            <a:extLst>
              <a:ext uri="{FF2B5EF4-FFF2-40B4-BE49-F238E27FC236}">
                <a16:creationId xmlns:a16="http://schemas.microsoft.com/office/drawing/2014/main" id="{2E703B39-1B7D-1AB9-1358-B447E6466C82}"/>
              </a:ext>
            </a:extLst>
          </p:cNvPr>
          <p:cNvSpPr>
            <a:spLocks noGrp="1"/>
          </p:cNvSpPr>
          <p:nvPr>
            <p:ph idx="1"/>
          </p:nvPr>
        </p:nvSpPr>
        <p:spPr/>
        <p:txBody>
          <a:bodyPr/>
          <a:lstStyle/>
          <a:p>
            <a:pPr lvl="1"/>
            <a:r>
              <a:rPr lang="en-AU" dirty="0"/>
              <a:t>The Korea NB proposed a standard for beam steering</a:t>
            </a:r>
          </a:p>
          <a:p>
            <a:pPr lvl="1"/>
            <a:r>
              <a:rPr lang="en-AU" dirty="0"/>
              <a:t>It is not obvious why it is required given there this function is already part of multiple standards including 802.11…</a:t>
            </a:r>
          </a:p>
          <a:p>
            <a:pPr lvl="1"/>
            <a:r>
              <a:rPr lang="en-AU" dirty="0"/>
              <a:t>… but an NP ballot was run</a:t>
            </a:r>
          </a:p>
          <a:p>
            <a:pPr lvl="1"/>
            <a:r>
              <a:rPr lang="en-AU" dirty="0"/>
              <a:t>The ballot failed with not enough experts participating</a:t>
            </a:r>
          </a:p>
          <a:p>
            <a:pPr lvl="1"/>
            <a:r>
              <a:rPr lang="en-AU" dirty="0"/>
              <a:t>The Korea NB now plan to start a PWI</a:t>
            </a:r>
          </a:p>
        </p:txBody>
      </p:sp>
      <p:sp>
        <p:nvSpPr>
          <p:cNvPr id="4" name="Footer Placeholder 3">
            <a:extLst>
              <a:ext uri="{FF2B5EF4-FFF2-40B4-BE49-F238E27FC236}">
                <a16:creationId xmlns:a16="http://schemas.microsoft.com/office/drawing/2014/main" id="{3E5BCCF2-AD16-6B9F-0476-BC78B9E78A3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627D802-F68A-B15A-3551-25F1F10665C1}"/>
              </a:ext>
            </a:extLst>
          </p:cNvPr>
          <p:cNvSpPr>
            <a:spLocks noGrp="1"/>
          </p:cNvSpPr>
          <p:nvPr>
            <p:ph type="sldNum" sz="quarter" idx="11"/>
          </p:nvPr>
        </p:nvSpPr>
        <p:spPr/>
        <p:txBody>
          <a:bodyPr/>
          <a:lstStyle/>
          <a:p>
            <a:r>
              <a:rPr lang="en-US"/>
              <a:t>Slide </a:t>
            </a:r>
            <a:fld id="{EF4002E7-DB4D-4CC3-8382-1939D19420D8}" type="slidenum">
              <a:rPr lang="en-US" smtClean="0"/>
              <a:pPr/>
              <a:t>89</a:t>
            </a:fld>
            <a:endParaRPr lang="en-US"/>
          </a:p>
        </p:txBody>
      </p:sp>
      <p:graphicFrame>
        <p:nvGraphicFramePr>
          <p:cNvPr id="3" name="Object 2">
            <a:extLst>
              <a:ext uri="{FF2B5EF4-FFF2-40B4-BE49-F238E27FC236}">
                <a16:creationId xmlns:a16="http://schemas.microsoft.com/office/drawing/2014/main" id="{29857113-C8FB-A73C-521A-8A67B027828B}"/>
              </a:ext>
            </a:extLst>
          </p:cNvPr>
          <p:cNvGraphicFramePr>
            <a:graphicFrameLocks noChangeAspect="1"/>
          </p:cNvGraphicFramePr>
          <p:nvPr>
            <p:extLst>
              <p:ext uri="{D42A27DB-BD31-4B8C-83A1-F6EECF244321}">
                <p14:modId xmlns:p14="http://schemas.microsoft.com/office/powerpoint/2010/main" val="143796288"/>
              </p:ext>
            </p:extLst>
          </p:nvPr>
        </p:nvGraphicFramePr>
        <p:xfrm>
          <a:off x="4615543" y="41148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3" name="Object 2">
                        <a:extLst>
                          <a:ext uri="{FF2B5EF4-FFF2-40B4-BE49-F238E27FC236}">
                            <a16:creationId xmlns:a16="http://schemas.microsoft.com/office/drawing/2014/main" id="{29857113-C8FB-A73C-521A-8A67B027828B}"/>
                          </a:ext>
                        </a:extLst>
                      </p:cNvPr>
                      <p:cNvPicPr/>
                      <p:nvPr/>
                    </p:nvPicPr>
                    <p:blipFill>
                      <a:blip r:embed="rId3"/>
                      <a:stretch>
                        <a:fillRect/>
                      </a:stretch>
                    </p:blipFill>
                    <p:spPr>
                      <a:xfrm>
                        <a:off x="4615543" y="4114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8348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92101-B2B8-9AF9-1513-466FEF8330C1}"/>
              </a:ext>
            </a:extLst>
          </p:cNvPr>
          <p:cNvSpPr>
            <a:spLocks noGrp="1"/>
          </p:cNvSpPr>
          <p:nvPr>
            <p:ph type="title"/>
          </p:nvPr>
        </p:nvSpPr>
        <p:spPr/>
        <p:txBody>
          <a:bodyPr/>
          <a:lstStyle/>
          <a:p>
            <a:r>
              <a:rPr lang="en-AU" dirty="0"/>
              <a:t>The WG1 meeting has a few items of interest to IEEE 802</a:t>
            </a:r>
          </a:p>
        </p:txBody>
      </p:sp>
      <p:sp>
        <p:nvSpPr>
          <p:cNvPr id="3" name="Content Placeholder 2">
            <a:extLst>
              <a:ext uri="{FF2B5EF4-FFF2-40B4-BE49-F238E27FC236}">
                <a16:creationId xmlns:a16="http://schemas.microsoft.com/office/drawing/2014/main" id="{0C6305D3-7A51-9EC4-BD4F-F8867E0E76EA}"/>
              </a:ext>
            </a:extLst>
          </p:cNvPr>
          <p:cNvSpPr>
            <a:spLocks noGrp="1"/>
          </p:cNvSpPr>
          <p:nvPr>
            <p:ph idx="1"/>
          </p:nvPr>
        </p:nvSpPr>
        <p:spPr/>
        <p:txBody>
          <a:bodyPr/>
          <a:lstStyle/>
          <a:p>
            <a:pPr>
              <a:buFont typeface="+mj-lt"/>
              <a:buAutoNum type="arabicPeriod" startAt="9"/>
            </a:pPr>
            <a:r>
              <a:rPr lang="en-AU" dirty="0"/>
              <a:t>Information from ISO/IEC/TMB/SMB</a:t>
            </a:r>
          </a:p>
          <a:p>
            <a:pPr>
              <a:buFont typeface="+mj-lt"/>
              <a:buAutoNum type="arabicPeriod" startAt="9"/>
            </a:pPr>
            <a:r>
              <a:rPr lang="en-AU" dirty="0"/>
              <a:t>Other Business</a:t>
            </a:r>
          </a:p>
          <a:p>
            <a:pPr lvl="1"/>
            <a:r>
              <a:rPr lang="en-AU" dirty="0"/>
              <a:t>10.1 Improvement of WG 1 Organization</a:t>
            </a:r>
          </a:p>
          <a:p>
            <a:pPr marL="0" indent="0"/>
            <a:r>
              <a:rPr lang="en-AU" dirty="0"/>
              <a:t>11. Outputs review and recommendation of Resolutions</a:t>
            </a:r>
          </a:p>
          <a:p>
            <a:pPr marL="0" indent="0"/>
            <a:r>
              <a:rPr lang="en-AU" dirty="0"/>
              <a:t>12. Adjournment</a:t>
            </a:r>
          </a:p>
          <a:p>
            <a:br>
              <a:rPr lang="en-AU" dirty="0"/>
            </a:br>
            <a:endParaRPr lang="en-AU" dirty="0"/>
          </a:p>
        </p:txBody>
      </p:sp>
      <p:sp>
        <p:nvSpPr>
          <p:cNvPr id="4" name="Footer Placeholder 3">
            <a:extLst>
              <a:ext uri="{FF2B5EF4-FFF2-40B4-BE49-F238E27FC236}">
                <a16:creationId xmlns:a16="http://schemas.microsoft.com/office/drawing/2014/main" id="{838AF365-61FA-9AE4-AEB4-2CC933E5310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B147B1B-F51D-EDF4-1E3A-C0EF2BE5FC16}"/>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410271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SC6/WG1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SC6/WG1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HK NB proposal an Advisory Group on </a:t>
            </a:r>
            <a:r>
              <a:rPr lang="en-AU" i="1" dirty="0"/>
              <a:t>MCS Innovation</a:t>
            </a:r>
            <a:r>
              <a:rPr lang="en-AU" dirty="0"/>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extLst>
              <p:ext uri="{D42A27DB-BD31-4B8C-83A1-F6EECF244321}">
                <p14:modId xmlns:p14="http://schemas.microsoft.com/office/powerpoint/2010/main" val="2216581993"/>
              </p:ext>
            </p:extLst>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r:embed="rId3"/>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extLst>
              <p:ext uri="{D42A27DB-BD31-4B8C-83A1-F6EECF244321}">
                <p14:modId xmlns:p14="http://schemas.microsoft.com/office/powerpoint/2010/main" val="1362000008"/>
              </p:ext>
            </p:extLst>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r:embed="rId5"/>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extLst>
              <p:ext uri="{D42A27DB-BD31-4B8C-83A1-F6EECF244321}">
                <p14:modId xmlns:p14="http://schemas.microsoft.com/office/powerpoint/2010/main" val="3503673244"/>
              </p:ext>
            </p:extLst>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6" imgW="914597" imgH="806311" progId="Acrobat.Document.DC">
                  <p:embed/>
                </p:oleObj>
              </mc:Choice>
              <mc:Fallback>
                <p:oleObj name="Acrobat Document" showAsIcon="1" r:id="rId6"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r:embed="rId7"/>
                      <a:stretch>
                        <a:fillRect/>
                      </a:stretch>
                    </p:blipFill>
                    <p:spPr>
                      <a:xfrm>
                        <a:off x="4610746" y="388482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778421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Two </a:t>
            </a:r>
            <a:r>
              <a:rPr lang="en-AU" i="1" dirty="0"/>
              <a:t>Wireless LAN Access Control </a:t>
            </a:r>
            <a:r>
              <a:rPr lang="en-AU" dirty="0"/>
              <a:t>proposals were previously sent to CD ballot …</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dirty="0"/>
              <a:t>Proposed standards</a:t>
            </a:r>
          </a:p>
          <a:p>
            <a:pPr lvl="2"/>
            <a:r>
              <a:rPr lang="en-AU" dirty="0"/>
              <a:t>ISO/EC 5021-1: Wireless LAN Access Control – Part 1: Networking architecture specification</a:t>
            </a:r>
          </a:p>
          <a:p>
            <a:pPr lvl="2"/>
            <a:r>
              <a:rPr lang="en-AU" dirty="0"/>
              <a:t>ISO/IEC 5021-2: Wireless LAN Access Control – Part 2: Technical specification for dispatching platform</a:t>
            </a:r>
          </a:p>
          <a:p>
            <a:pPr lvl="1"/>
            <a:r>
              <a:rPr lang="en-AU" dirty="0"/>
              <a:t>Introduction</a:t>
            </a:r>
          </a:p>
          <a:p>
            <a:pPr lvl="2"/>
            <a:r>
              <a:rPr lang="en-AU" i="1" dirty="0">
                <a:effectLst/>
                <a:latin typeface="Arial" panose="020B0604020202020204" pitchFamily="34" charset="0"/>
              </a:rPr>
              <a:t>This International Standard specifies the Cloud AC networking architecture and operation mechanism based on Cloud AC dispatch platform(CADP). The Standard describes the Cloud AC network architecture, the Cloud AC allocating process, the wireless access point (AP) accessing process, Cloud AC changing-over process, and the hot backup mechanisms of CADP.</a:t>
            </a:r>
          </a:p>
          <a:p>
            <a:pPr lvl="2"/>
            <a:r>
              <a:rPr lang="en-AU" i="1" dirty="0">
                <a:effectLst/>
                <a:latin typeface="Arial" panose="020B0604020202020204" pitchFamily="34" charset="0"/>
              </a:rPr>
              <a:t>This International Standard is suitable for large-scale deployment of WLAN networks, making WLAN network deployment and operation easier, more efficient and less costly</a:t>
            </a:r>
          </a:p>
          <a:p>
            <a:br>
              <a:rPr lang="en-AU" b="0" i="0" dirty="0">
                <a:solidFill>
                  <a:srgbClr val="000000"/>
                </a:solidFill>
                <a:effectLst/>
                <a:latin typeface="Arial" panose="020B0604020202020204" pitchFamily="34" charset="0"/>
              </a:rPr>
            </a:br>
            <a:endParaRPr lang="en-AU" dirty="0"/>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42531393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4140-3BF2-49C7-A2FC-542BF592388B}"/>
              </a:ext>
            </a:extLst>
          </p:cNvPr>
          <p:cNvSpPr>
            <a:spLocks noGrp="1"/>
          </p:cNvSpPr>
          <p:nvPr>
            <p:ph type="title"/>
          </p:nvPr>
        </p:nvSpPr>
        <p:spPr>
          <a:xfrm>
            <a:off x="685800" y="685800"/>
            <a:ext cx="7772400" cy="1066800"/>
          </a:xfrm>
        </p:spPr>
        <p:txBody>
          <a:bodyPr/>
          <a:lstStyle/>
          <a:p>
            <a:r>
              <a:rPr lang="en-AU" dirty="0"/>
              <a:t>… and both </a:t>
            </a:r>
            <a:r>
              <a:rPr lang="en-AU" i="1" dirty="0"/>
              <a:t>Wireless LAN Access Control </a:t>
            </a:r>
            <a:r>
              <a:rPr lang="en-AU" dirty="0"/>
              <a:t>CD ballots passed with one negative vote</a:t>
            </a:r>
          </a:p>
        </p:txBody>
      </p:sp>
      <p:sp>
        <p:nvSpPr>
          <p:cNvPr id="9" name="Content Placeholder 8">
            <a:extLst>
              <a:ext uri="{FF2B5EF4-FFF2-40B4-BE49-F238E27FC236}">
                <a16:creationId xmlns:a16="http://schemas.microsoft.com/office/drawing/2014/main" id="{15DA6C45-DA65-4EB4-BB89-769CC947CCF8}"/>
              </a:ext>
            </a:extLst>
          </p:cNvPr>
          <p:cNvSpPr>
            <a:spLocks noGrp="1"/>
          </p:cNvSpPr>
          <p:nvPr>
            <p:ph idx="1"/>
          </p:nvPr>
        </p:nvSpPr>
        <p:spPr>
          <a:xfrm>
            <a:off x="685800" y="1828800"/>
            <a:ext cx="7772400" cy="4114800"/>
          </a:xfrm>
        </p:spPr>
        <p:txBody>
          <a:bodyPr/>
          <a:lstStyle/>
          <a:p>
            <a:pPr lvl="1"/>
            <a:r>
              <a:rPr lang="en-AU" b="0" i="1" dirty="0">
                <a:effectLst/>
                <a:latin typeface="+mj-lt"/>
              </a:rPr>
              <a:t>Do you approve the circulation of the draft as a DIS?</a:t>
            </a:r>
            <a:endParaRPr lang="en-AU" i="1" dirty="0">
              <a:solidFill>
                <a:srgbClr val="000000"/>
              </a:solidFill>
              <a:latin typeface="+mj-lt"/>
            </a:endParaRPr>
          </a:p>
          <a:p>
            <a:pPr lvl="2"/>
            <a:r>
              <a:rPr lang="en-AU" dirty="0">
                <a:solidFill>
                  <a:srgbClr val="000000"/>
                </a:solidFill>
                <a:latin typeface="+mj-lt"/>
              </a:rPr>
              <a:t>Both passed 6/1/12</a:t>
            </a:r>
          </a:p>
          <a:p>
            <a:pPr lvl="3"/>
            <a:r>
              <a:rPr lang="en-AU" dirty="0">
                <a:solidFill>
                  <a:srgbClr val="000000"/>
                </a:solidFill>
                <a:latin typeface="+mj-lt"/>
              </a:rPr>
              <a:t>Yes: </a:t>
            </a:r>
            <a:r>
              <a:rPr lang="en-AU" b="0" i="0" dirty="0">
                <a:effectLst/>
                <a:latin typeface="Arial" panose="020B0604020202020204" pitchFamily="34" charset="0"/>
              </a:rPr>
              <a:t>China, Kazakhstan, South Korea</a:t>
            </a:r>
            <a:r>
              <a:rPr lang="en-AU" dirty="0">
                <a:latin typeface="Arial" panose="020B0604020202020204" pitchFamily="34" charset="0"/>
              </a:rPr>
              <a:t>, </a:t>
            </a:r>
            <a:r>
              <a:rPr lang="en-AU" b="0" i="0" dirty="0">
                <a:effectLst/>
                <a:latin typeface="Arial" panose="020B0604020202020204" pitchFamily="34" charset="0"/>
              </a:rPr>
              <a:t>Russia, Spain, Ukraine</a:t>
            </a:r>
          </a:p>
          <a:p>
            <a:pPr lvl="3"/>
            <a:r>
              <a:rPr lang="en-AU" dirty="0">
                <a:latin typeface="Arial" panose="020B0604020202020204" pitchFamily="34" charset="0"/>
              </a:rPr>
              <a:t>No: US</a:t>
            </a:r>
          </a:p>
          <a:p>
            <a:pPr lvl="2"/>
            <a:r>
              <a:rPr lang="en-AU" dirty="0">
                <a:latin typeface="Arial" panose="020B0604020202020204" pitchFamily="34" charset="0"/>
              </a:rPr>
              <a:t>The US NB comments included:</a:t>
            </a:r>
          </a:p>
          <a:p>
            <a:pPr lvl="3"/>
            <a:r>
              <a:rPr lang="en-AU" dirty="0">
                <a:latin typeface="Arial" panose="020B0604020202020204" pitchFamily="34" charset="0"/>
              </a:rPr>
              <a:t>Minor technical issues</a:t>
            </a:r>
          </a:p>
          <a:p>
            <a:pPr lvl="3"/>
            <a:r>
              <a:rPr lang="en-AU" dirty="0">
                <a:latin typeface="Arial" panose="020B0604020202020204" pitchFamily="34" charset="0"/>
              </a:rPr>
              <a:t>Editorial issues</a:t>
            </a:r>
          </a:p>
          <a:p>
            <a:pPr lvl="3"/>
            <a:r>
              <a:rPr lang="en-AU" dirty="0">
                <a:latin typeface="Arial" panose="020B0604020202020204" pitchFamily="34" charset="0"/>
              </a:rPr>
              <a:t>A copyright issue based on apparent copying of large sections of I</a:t>
            </a:r>
            <a:r>
              <a:rPr lang="en-AU" b="0" i="0" dirty="0">
                <a:effectLst/>
                <a:latin typeface="Arial" panose="020B0604020202020204" pitchFamily="34" charset="0"/>
              </a:rPr>
              <a:t>ETF RFC5415</a:t>
            </a:r>
          </a:p>
          <a:p>
            <a:pPr lvl="1"/>
            <a:r>
              <a:rPr lang="en-AU" dirty="0">
                <a:latin typeface="Arial" panose="020B0604020202020204" pitchFamily="34" charset="0"/>
              </a:rPr>
              <a:t>All US comments were accepted in June 2022</a:t>
            </a:r>
          </a:p>
          <a:p>
            <a:pPr lvl="1"/>
            <a:r>
              <a:rPr lang="en-AU" dirty="0">
                <a:latin typeface="Arial" panose="020B0604020202020204" pitchFamily="34" charset="0"/>
              </a:rPr>
              <a:t>The drafts are now being sent to DIS ballot …</a:t>
            </a:r>
            <a:endParaRPr lang="en-AU" dirty="0">
              <a:latin typeface="+mj-lt"/>
            </a:endParaRPr>
          </a:p>
          <a:p>
            <a:br>
              <a:rPr lang="en-AU" dirty="0"/>
            </a:br>
            <a:endParaRPr lang="en-AU" dirty="0"/>
          </a:p>
        </p:txBody>
      </p:sp>
      <p:sp>
        <p:nvSpPr>
          <p:cNvPr id="4" name="Footer Placeholder 3">
            <a:extLst>
              <a:ext uri="{FF2B5EF4-FFF2-40B4-BE49-F238E27FC236}">
                <a16:creationId xmlns:a16="http://schemas.microsoft.com/office/drawing/2014/main" id="{D546C289-4952-4335-A2CF-1C4C2E49FC5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28F656C-8610-4AD7-A662-31FD80E40D41}"/>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17902960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243204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2850212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9312439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159414153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20629</Words>
  <Application>Microsoft Office PowerPoint</Application>
  <PresentationFormat>On-screen Show (4:3)</PresentationFormat>
  <Paragraphs>3112</Paragraphs>
  <Slides>202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202</vt:i4>
      </vt:variant>
    </vt:vector>
  </HeadingPairs>
  <TitlesOfParts>
    <vt:vector size="209" baseType="lpstr">
      <vt:lpstr>Arial</vt:lpstr>
      <vt:lpstr>Calibri</vt:lpstr>
      <vt:lpstr>Times New Roman</vt:lpstr>
      <vt:lpstr>802-11-Submission</vt:lpstr>
      <vt:lpstr>Acrobat Document</vt:lpstr>
      <vt:lpstr>Document</vt:lpstr>
      <vt:lpstr>Packager Shell Object</vt:lpstr>
      <vt:lpstr>IEEE 802 JTC1 Standing Committee September 2022 agenda hybrid</vt:lpstr>
      <vt:lpstr>This document will be used to provide information for any IEEE 802 JTC1 SC meetings in Sep 2022</vt:lpstr>
      <vt:lpstr>Registration is not required for the IEEE 802 JTC1 SC session in Sep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13 Sep 2022 in pm1 slot in Hawaii</vt:lpstr>
      <vt:lpstr>The IEEE 802 JTC1 SC regular meeting has a high-level list of agenda items to be considered</vt:lpstr>
      <vt:lpstr>The IEEE 802 JTC1 SC will consider approving its agenda</vt:lpstr>
      <vt:lpstr>The IEEE 802 JTC1 SC will consider approval of the minutes of its Jul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91 standards through the PSDO adoption process, with 37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12 standards in the pipeline for adoption under the PSDO</vt:lpstr>
      <vt:lpstr>IEEE 802.1 WG has a number of regular participants in IEEE 802 JTC1 SC activities</vt:lpstr>
      <vt:lpstr>A number of ISO/IEC/IEEE standards are subject to systematic review</vt:lpstr>
      <vt:lpstr>IEEE 802.1Q-REV was liaised for info in Sep 2021</vt:lpstr>
      <vt:lpstr>IEEE 802.1Qcz was liaised for information in Aug 2020</vt:lpstr>
      <vt:lpstr>IEEE 802.1ABcu (LLDP YANG Data Model) is waiting for start of FDIS ballot</vt:lpstr>
      <vt:lpstr>IEEE 802.1CBdb is waiting for start of FDIS ballot</vt:lpstr>
      <vt:lpstr>IEEE 802.1CBcv is waiting for start of FDIS ballot</vt:lpstr>
      <vt:lpstr>IEEE 802.1ABdh is waiting for start of FDIS ballot</vt:lpstr>
      <vt:lpstr>IEEE 802.1AS-2020/Cor 1 90-day FDIS ballot closes on 23 Aug 2022</vt:lpstr>
      <vt:lpstr>IEEE 802.1BA-Rev is waiting for start of FDIS ballot</vt:lpstr>
      <vt:lpstr>IEEE 802.1ACct is waiting for start of FDIS ballot</vt:lpstr>
      <vt:lpstr>IEEE 802.1AEdk will be liaised for information soon</vt:lpstr>
      <vt:lpstr>IEEE 802f will be liaised for information soon </vt:lpstr>
      <vt:lpstr>IEEE 802.1Qcw will be liaised for information soon</vt:lpstr>
      <vt:lpstr>IEEE 802.3 has 6 standards in the pipeline for adoption under the PSDO process</vt:lpstr>
      <vt:lpstr>IEEE 802.3 WG has a number of regular participants in IEEE 802 JTC1 SC activities</vt:lpstr>
      <vt:lpstr>IEEE 802.3cr has been published</vt:lpstr>
      <vt:lpstr>IEEE 802.3cu has been published</vt:lpstr>
      <vt:lpstr>IEEE 802.3ct FDIS ballot closes on 2 Sep 2022</vt:lpstr>
      <vt:lpstr>IEEE 802.3cv FDIS ballot closes on 1 Sep 2022</vt:lpstr>
      <vt:lpstr>IEEE 802.3cp FDIS ballot closes on 2 Sep 2022</vt:lpstr>
      <vt:lpstr>IEEE 802.3-REV may be liaised for information in Sep 2022</vt:lpstr>
      <vt:lpstr>IEEE 802.11 has 9 standards in the pipeline for adoption under the PSDO</vt:lpstr>
      <vt:lpstr>IEEE 802.11 WG has a number of regular participants in IEEE 802 JTC1 SC activities</vt:lpstr>
      <vt:lpstr>IEEE 802.11ax 60-day pre-ballot passed and responses have been sent, but it is on hold</vt:lpstr>
      <vt:lpstr>Responses were sent in Nov 2021 in relation the 60-day ballot on IEEE 802.11ax</vt:lpstr>
      <vt:lpstr>There is not yet closure on the 802.11ax IPR issue</vt:lpstr>
      <vt:lpstr>There is not yet closure on the 802.11ax IPR issue</vt:lpstr>
      <vt:lpstr>IEEE 802.11ay 60-day ballot failed on 9 Oct 2021 and the process will need to restart</vt:lpstr>
      <vt:lpstr>IEEE 802.11az was liaised for information in Apr 2022 </vt:lpstr>
      <vt:lpstr>IEEE 802.11ba is waiting for start of 60-day ballot, but it will not start until IPR issues resolved</vt:lpstr>
      <vt:lpstr>IEEE 802.11bb will be liaised when appropriate</vt:lpstr>
      <vt:lpstr>IEEE 802.11bc will be liaised when appropriate</vt:lpstr>
      <vt:lpstr>IEEE 802.11bd D4.0 was liaised for information in June 2022</vt:lpstr>
      <vt:lpstr>IEEE 802.11be will be liaised when appropriate</vt:lpstr>
      <vt:lpstr>IEEE 802.11-2020 FDIS passed, a response liaised &amp; was assumed to be on hold but was published</vt:lpstr>
      <vt:lpstr>Japan NB comments are related to patent issues</vt:lpstr>
      <vt:lpstr>IEEE 802.11-2020 FDIS passed, a response liaised &amp; was assumed to be on hold but was published</vt:lpstr>
      <vt:lpstr>IEEE 802.15 WG has 9 standards in the pipeline for adoption under the PSDO</vt:lpstr>
      <vt:lpstr>IEEE 802.15 WG has a number of regular participants in IEEE 802 JTC1 SC activities</vt:lpstr>
      <vt:lpstr>IEEE 802.15.4-2020 will not be submitted for approval under the PSDO</vt:lpstr>
      <vt:lpstr>IEEE 802.15.3-2016 is likely to be liaised for information soon</vt:lpstr>
      <vt:lpstr>IEEE 802.15.3d-2017 is likely to be liaised for information soon</vt:lpstr>
      <vt:lpstr>IEEE 802.15.3e-2017 is likely to be liaised for information soon</vt:lpstr>
      <vt:lpstr>IEEE 802.15.3f-2017 is likely to be liaised for information soon</vt:lpstr>
      <vt:lpstr>IEEE 802.15.7 may be submitted into the PSDO process</vt:lpstr>
      <vt:lpstr>IEEE 802.15.9-2020 is likely to be submitted into the PSDO process soon</vt:lpstr>
      <vt:lpstr>IEEE 802.15.13 may be submitted into the PSDO process</vt:lpstr>
      <vt:lpstr>IEEE 802.15.6 may be submitted into the PSDO process</vt:lpstr>
      <vt:lpstr>IEEE 802.19 has not yet considered submissions to the PSDO process</vt:lpstr>
      <vt:lpstr>IEEE 802.19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has been published but a response is required</vt:lpstr>
      <vt:lpstr>There was an NP proposal in SC6/WG1 for Licensed narrowband in field area network for Smart Grid </vt:lpstr>
      <vt:lpstr>Licensed narrowband in field area network for Smart Grid NP ballot failed in Jun 2022</vt:lpstr>
      <vt:lpstr>Control Protocol for Radio Frequency Directional Signal Transmission NP ballot failed</vt:lpstr>
      <vt:lpstr>The WG1 meeting has a few items of interest to IEEE 802</vt:lpstr>
      <vt:lpstr>The LS sent in response to the HK NB submission WG1 N289 was discussed by SC6/WG1 in Feb 2022</vt:lpstr>
      <vt:lpstr>The HK NB proposal an Advisory Group on MCS Innovation has been accepted?</vt:lpstr>
      <vt:lpstr>Two Wireless LAN Access Control proposals were previously sent to CD ballot …</vt:lpstr>
      <vt:lpstr>… and both Wireless LAN Access Control CD ballots passed with one negative vote</vt:lpstr>
      <vt:lpstr>SC6 has scheduled a plenary meeting in March 2023 in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2022-08-19T04:57:37Z</dcterms:modified>
</cp:coreProperties>
</file>