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5"/>
  </p:notesMasterIdLst>
  <p:handoutMasterIdLst>
    <p:handoutMasterId r:id="rId20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485" r:id="rId43"/>
    <p:sldId id="2486" r:id="rId44"/>
    <p:sldId id="2611" r:id="rId45"/>
    <p:sldId id="2612" r:id="rId46"/>
    <p:sldId id="2610" r:id="rId47"/>
    <p:sldId id="2008" r:id="rId48"/>
    <p:sldId id="2291" r:id="rId49"/>
    <p:sldId id="2426" r:id="rId50"/>
    <p:sldId id="2427" r:id="rId51"/>
    <p:sldId id="2460" r:id="rId52"/>
    <p:sldId id="2461" r:id="rId53"/>
    <p:sldId id="2463" r:id="rId54"/>
    <p:sldId id="2552" r:id="rId55"/>
    <p:sldId id="1688" r:id="rId56"/>
    <p:sldId id="2293" r:id="rId57"/>
    <p:sldId id="1708" r:id="rId58"/>
    <p:sldId id="2524" r:id="rId59"/>
    <p:sldId id="2541" r:id="rId60"/>
    <p:sldId id="2548" r:id="rId61"/>
    <p:sldId id="1709" r:id="rId62"/>
    <p:sldId id="1710" r:id="rId63"/>
    <p:sldId id="1790" r:id="rId64"/>
    <p:sldId id="2199" r:id="rId65"/>
    <p:sldId id="2319" r:id="rId66"/>
    <p:sldId id="2320" r:id="rId67"/>
    <p:sldId id="2321" r:id="rId68"/>
    <p:sldId id="2355" r:id="rId69"/>
    <p:sldId id="2592" r:id="rId70"/>
    <p:sldId id="2354" r:id="rId71"/>
    <p:sldId id="2294" r:id="rId72"/>
    <p:sldId id="2559" r:id="rId73"/>
    <p:sldId id="2566" r:id="rId74"/>
    <p:sldId id="2567" r:id="rId75"/>
    <p:sldId id="2568" r:id="rId76"/>
    <p:sldId id="2569" r:id="rId77"/>
    <p:sldId id="2560" r:id="rId78"/>
    <p:sldId id="2570" r:id="rId79"/>
    <p:sldId id="2571" r:id="rId80"/>
    <p:sldId id="2572" r:id="rId81"/>
    <p:sldId id="2562" r:id="rId82"/>
    <p:sldId id="2561" r:id="rId83"/>
    <p:sldId id="2563" r:id="rId84"/>
    <p:sldId id="2564" r:id="rId85"/>
    <p:sldId id="2466" r:id="rId86"/>
    <p:sldId id="2467" r:id="rId87"/>
    <p:sldId id="1679" r:id="rId88"/>
    <p:sldId id="2336" r:id="rId89"/>
    <p:sldId id="2328" r:id="rId90"/>
    <p:sldId id="2553" r:id="rId91"/>
    <p:sldId id="2599" r:id="rId92"/>
    <p:sldId id="2600" r:id="rId93"/>
    <p:sldId id="2597" r:id="rId94"/>
    <p:sldId id="2489" r:id="rId95"/>
    <p:sldId id="2556" r:id="rId96"/>
    <p:sldId id="2554" r:id="rId97"/>
    <p:sldId id="2555" r:id="rId98"/>
    <p:sldId id="2605" r:id="rId99"/>
    <p:sldId id="2324" r:id="rId100"/>
    <p:sldId id="1375" r:id="rId101"/>
    <p:sldId id="1376" r:id="rId102"/>
    <p:sldId id="1400" r:id="rId103"/>
    <p:sldId id="2479" r:id="rId104"/>
    <p:sldId id="2480"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 id="1969" r:id="rId175"/>
    <p:sldId id="2112" r:id="rId176"/>
    <p:sldId id="1965" r:id="rId177"/>
    <p:sldId id="2114" r:id="rId178"/>
    <p:sldId id="1705" r:id="rId179"/>
    <p:sldId id="1706" r:id="rId180"/>
    <p:sldId id="1707" r:id="rId181"/>
    <p:sldId id="2113" r:id="rId182"/>
    <p:sldId id="2037" r:id="rId183"/>
    <p:sldId id="2431" r:id="rId184"/>
    <p:sldId id="2429" r:id="rId185"/>
    <p:sldId id="2436" r:id="rId186"/>
    <p:sldId id="1968" r:id="rId187"/>
    <p:sldId id="2104" r:id="rId188"/>
    <p:sldId id="2317" r:id="rId189"/>
    <p:sldId id="1967" r:id="rId190"/>
    <p:sldId id="2167" r:id="rId191"/>
    <p:sldId id="2351" r:id="rId192"/>
    <p:sldId id="2333" r:id="rId193"/>
    <p:sldId id="2335" r:id="rId194"/>
    <p:sldId id="2334" r:id="rId195"/>
    <p:sldId id="2352" r:id="rId196"/>
    <p:sldId id="2218" r:id="rId197"/>
    <p:sldId id="1945" r:id="rId198"/>
    <p:sldId id="2071" r:id="rId199"/>
    <p:sldId id="2036" r:id="rId200"/>
    <p:sldId id="2323" r:id="rId201"/>
    <p:sldId id="2353" r:id="rId202"/>
    <p:sldId id="2332" r:id="rId203"/>
    <p:sldId id="2437" r:id="rId20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5ECF9-2C8C-4B65-84C6-880F69C7E48A}" v="16" dt="2022-08-03T22:31:34.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4" d="100"/>
          <a:sy n="114" d="100"/>
        </p:scale>
        <p:origin x="183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microsoft.com/office/2015/10/relationships/revisionInfo" Target="revisionInfo.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development.standards.ieee.org/myproject-web/app#viewpar/8806"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4 August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99575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 2022, as documented in </a:t>
            </a:r>
            <a:r>
              <a:rPr lang="en-AU" i="1" dirty="0">
                <a:solidFill>
                  <a:srgbClr val="FF0000"/>
                </a:solidFill>
              </a:rPr>
              <a:t>tbd</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a:t>
            </a:r>
            <a:r>
              <a:rPr lang="en-AU" dirty="0" err="1"/>
              <a:t>Monteal</a:t>
            </a:r>
            <a:r>
              <a:rPr lang="en-AU" dirty="0"/>
              <a:t>, the IEEE 802 EC Secretary notified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826055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52176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4901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63293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706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41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951117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4</a:t>
                      </a:r>
                      <a:r>
                        <a:rPr lang="en-AU" b="1"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1455639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048370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549835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327067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1147923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70742308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280793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51483189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735295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01948644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8643447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20571891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04982112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22248121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4629271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7294402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80038477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90960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9996347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92438325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55252743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83075346"/>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759266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59360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will be liaised for information soon</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19526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73841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47175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076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9205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998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53408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724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(May 2022)</a:t>
            </a:r>
          </a:p>
          <a:p>
            <a:pPr lvl="1"/>
            <a:r>
              <a:rPr lang="en-AU" dirty="0"/>
              <a:t>No news</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4207806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solidFill>
                  <a:schemeClr val="accent6"/>
                </a:solidFill>
              </a:rPr>
              <a:t>IEEE 802.11-2020 FDIS ballot passed &amp; a response liaised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response liaised </a:t>
            </a:r>
            <a:r>
              <a:rPr lang="en-AU" dirty="0">
                <a:solidFill>
                  <a:srgbClr val="FA661C"/>
                </a:solidFill>
              </a:rPr>
              <a:t>but on hold</a:t>
            </a:r>
            <a:endParaRPr lang="en-AU" dirty="0"/>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and China</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a:t>
            </a:r>
            <a:r>
              <a:rPr lang="en-AU" dirty="0">
                <a:solidFill>
                  <a:srgbClr val="FF0000"/>
                </a:solidFill>
                <a:latin typeface="+mj-lt"/>
              </a:rPr>
              <a:t>?????</a:t>
            </a:r>
            <a:r>
              <a:rPr lang="en-AU" dirty="0">
                <a:latin typeface="+mj-lt"/>
              </a:rPr>
              <a:t>)</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Andrew Myles)</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ISO … at its ISO Council meeting in Sep 2022</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0855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3929152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68028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58087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40614402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50030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1634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654656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465262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6954695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56063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7103657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751114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230112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972465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1556755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228675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150213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approved in July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 (see </a:t>
            </a:r>
            <a:r>
              <a:rPr lang="en-AU" dirty="0">
                <a:solidFill>
                  <a:srgbClr val="FF0000"/>
                </a:solidFill>
                <a:hlinkClick r:id="rId2"/>
              </a:rPr>
              <a:t>PAR</a:t>
            </a:r>
            <a:r>
              <a:rPr lang="en-AU" dirty="0">
                <a:solidFill>
                  <a:srgbClr val="FF0000"/>
                </a:solidFill>
              </a:rPr>
              <a: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703426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6" name="Object 5">
                        <a:extLst>
                          <a:ext uri="{FF2B5EF4-FFF2-40B4-BE49-F238E27FC236}">
                            <a16:creationId xmlns:a16="http://schemas.microsoft.com/office/drawing/2014/main" id="{D0EE12A4-840D-D7A0-6EFF-946905EE981C}"/>
                          </a:ext>
                        </a:extLst>
                      </p:cNvPr>
                      <p:cNvPicPr/>
                      <p:nvPr/>
                    </p:nvPicPr>
                    <p:blipFill>
                      <a:blip r:embed="rId3"/>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3" name="Object 2">
                        <a:extLst>
                          <a:ext uri="{FF2B5EF4-FFF2-40B4-BE49-F238E27FC236}">
                            <a16:creationId xmlns:a16="http://schemas.microsoft.com/office/drawing/2014/main" id="{29857113-C8FB-A73C-521A-8A67B027828B}"/>
                          </a:ext>
                        </a:extLst>
                      </p:cNvPr>
                      <p:cNvPicPr/>
                      <p:nvPr/>
                    </p:nvPicPr>
                    <p:blipFill>
                      <a:blip r:embed="rId3"/>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1410271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42531393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7902960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20436</Words>
  <Application>Microsoft Office PowerPoint</Application>
  <PresentationFormat>On-screen Show (4:3)</PresentationFormat>
  <Paragraphs>3160</Paragraphs>
  <Slides>203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203</vt:i4>
      </vt:variant>
    </vt:vector>
  </HeadingPairs>
  <TitlesOfParts>
    <vt:vector size="210"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41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IEEE 802.1Q-REV was liaised for info in Sep 2021</vt:lpstr>
      <vt:lpstr>IEEE 802.1Qcz was liaised for information in Aug 2020</vt:lpstr>
      <vt:lpstr>IEEE 802.1ABcu (LLDP YANG Data Model) is waiting for start of FDIS ballot</vt:lpstr>
      <vt:lpstr>IEEE 802.1CBdb is waiting for start of FDIS ballot</vt:lpstr>
      <vt:lpstr>IEEE 802.1CBcv is waiting for start of FDIS ballot</vt:lpstr>
      <vt:lpstr>IEEE 802.1ABdh is waiting for start of FDIS ballot</vt:lpstr>
      <vt:lpstr>IEEE 802.1AS-2020/Cor 1 90-day FDIS ballot closes on 23 Aug 2022</vt:lpstr>
      <vt:lpstr>IEEE 802.1BA-Rev is waiting for start of FDIS ballot</vt:lpstr>
      <vt:lpstr>IEEE 802.1ACct is waiting for start of FDIS ballot</vt:lpstr>
      <vt:lpstr>IEEE 802.1AEdk will be liaised for information soon</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liaised for information in Sep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ballot passed &amp; a response liaised but is on hold due to patent related issues</vt:lpstr>
      <vt:lpstr>Japan NB comments are related to patent issues</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2022-08-04T00:41:46Z</dcterms:modified>
</cp:coreProperties>
</file>