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6"/>
  </p:notesMasterIdLst>
  <p:handoutMasterIdLst>
    <p:handoutMasterId r:id="rId37"/>
  </p:handoutMasterIdLst>
  <p:sldIdLst>
    <p:sldId id="269" r:id="rId3"/>
    <p:sldId id="370" r:id="rId4"/>
    <p:sldId id="427" r:id="rId5"/>
    <p:sldId id="428" r:id="rId6"/>
    <p:sldId id="464" r:id="rId7"/>
    <p:sldId id="465" r:id="rId8"/>
    <p:sldId id="436" r:id="rId9"/>
    <p:sldId id="482" r:id="rId10"/>
    <p:sldId id="403" r:id="rId11"/>
    <p:sldId id="484" r:id="rId12"/>
    <p:sldId id="479" r:id="rId13"/>
    <p:sldId id="485" r:id="rId14"/>
    <p:sldId id="487" r:id="rId15"/>
    <p:sldId id="486" r:id="rId16"/>
    <p:sldId id="488" r:id="rId17"/>
    <p:sldId id="489" r:id="rId18"/>
    <p:sldId id="480" r:id="rId19"/>
    <p:sldId id="491" r:id="rId20"/>
    <p:sldId id="404" r:id="rId21"/>
    <p:sldId id="430" r:id="rId22"/>
    <p:sldId id="406" r:id="rId23"/>
    <p:sldId id="451" r:id="rId24"/>
    <p:sldId id="476" r:id="rId25"/>
    <p:sldId id="472" r:id="rId26"/>
    <p:sldId id="471" r:id="rId27"/>
    <p:sldId id="409" r:id="rId28"/>
    <p:sldId id="477" r:id="rId29"/>
    <p:sldId id="455" r:id="rId30"/>
    <p:sldId id="474" r:id="rId31"/>
    <p:sldId id="475" r:id="rId32"/>
    <p:sldId id="454" r:id="rId33"/>
    <p:sldId id="478" r:id="rId34"/>
    <p:sldId id="490" r:id="rId3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9" d="100"/>
          <a:sy n="89" d="100"/>
        </p:scale>
        <p:origin x="912" y="72"/>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802.11-22/1259r2</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802.11-22/1259r2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September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15</a:t>
            </a:fld>
            <a:endParaRPr lang="en-US" altLang="en-US" sz="1200" b="0" smtClean="0"/>
          </a:p>
        </p:txBody>
      </p:sp>
    </p:spTree>
    <p:extLst>
      <p:ext uri="{BB962C8B-B14F-4D97-AF65-F5344CB8AC3E}">
        <p14:creationId xmlns:p14="http://schemas.microsoft.com/office/powerpoint/2010/main" val="2215912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802.11-22/1259r2</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18</a:t>
            </a:fld>
            <a:endParaRPr lang="en-US" altLang="en-US"/>
          </a:p>
        </p:txBody>
      </p:sp>
    </p:spTree>
    <p:extLst>
      <p:ext uri="{BB962C8B-B14F-4D97-AF65-F5344CB8AC3E}">
        <p14:creationId xmlns:p14="http://schemas.microsoft.com/office/powerpoint/2010/main" val="32119116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19</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20</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21</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22</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24</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802.11-22/1259r2</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0229780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26</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27</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30</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31</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32</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33</a:t>
            </a:fld>
            <a:endParaRPr lang="en-US" altLang="en-US" sz="1200" b="0" smtClean="0"/>
          </a:p>
        </p:txBody>
      </p:sp>
    </p:spTree>
    <p:extLst>
      <p:ext uri="{BB962C8B-B14F-4D97-AF65-F5344CB8AC3E}">
        <p14:creationId xmlns:p14="http://schemas.microsoft.com/office/powerpoint/2010/main" val="2406794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802.11-22/1259r2</a:t>
            </a:r>
            <a:endParaRPr lang="en-US"/>
          </a:p>
        </p:txBody>
      </p:sp>
      <p:sp>
        <p:nvSpPr>
          <p:cNvPr id="5" name="Date Placeholder 4"/>
          <p:cNvSpPr>
            <a:spLocks noGrp="1"/>
          </p:cNvSpPr>
          <p:nvPr>
            <p:ph type="dt" idx="11"/>
          </p:nvPr>
        </p:nvSpPr>
        <p:spPr/>
        <p:txBody>
          <a:bodyPr/>
          <a:lstStyle/>
          <a:p>
            <a:pPr>
              <a:defRPr/>
            </a:pPr>
            <a:r>
              <a:rPr lang="en-US" smtClean="0"/>
              <a:t>September 2022</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2D9A1103-2536-4E94-B60E-B659F7EE337B}" type="slidenum">
              <a:rPr lang="en-US" altLang="en-US" smtClean="0"/>
              <a:pPr>
                <a:defRPr/>
              </a:pPr>
              <a:t>9</a:t>
            </a:fld>
            <a:endParaRPr lang="en-US" altLang="en-US"/>
          </a:p>
        </p:txBody>
      </p:sp>
    </p:spTree>
    <p:extLst>
      <p:ext uri="{BB962C8B-B14F-4D97-AF65-F5344CB8AC3E}">
        <p14:creationId xmlns:p14="http://schemas.microsoft.com/office/powerpoint/2010/main" val="294218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12</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40423384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13</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4384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802.11-22/1259r2</a:t>
            </a:r>
            <a:endParaRPr lang="en-US" altLang="en-US" sz="1400" smtClean="0"/>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September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14</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8409497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September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861707"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a:t>
            </a:r>
            <a:r>
              <a:rPr lang="en-US" sz="1800" dirty="0" smtClean="0"/>
              <a:t>802.11-22/1259r2</a:t>
            </a:r>
            <a:endParaRPr lang="en-US" sz="1800"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September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about/corporate/election/index.html" TargetMode="External"/><Relationship Id="rId2" Type="http://schemas.openxmlformats.org/officeDocument/2006/relationships/hyperlink" Target="https://www.iso.org/obp/ui/#iso:std:iso-iec-ieee:8802:-11:ed-3:v1: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11" Type="http://schemas.openxmlformats.org/officeDocument/2006/relationships/hyperlink" Target="https://www.techstreet.com/ieee/standards/ieee-p802-11bd?product_id=225133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urldefense.com/v3/__https:/www.linkedin.com/feed/update/urn:li:activity:6975781964800786432__;!!NpxR!lnWG-5AJrp64mPwlJXUKvdDbYZhZiwbJzuvaJIuo3ygX3umof_45fTqHwrXg7jQp0ZIHo1LohMDwL1zE$"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computer.org/education/standards-activities-board-webinars" TargetMode="External"/><Relationship Id="rId3" Type="http://schemas.openxmlformats.org/officeDocument/2006/relationships/hyperlink" Target="https://innovationatwork.ieee.org/events/techtalk-panel-802/" TargetMode="External"/><Relationship Id="rId7" Type="http://schemas.openxmlformats.org/officeDocument/2006/relationships/hyperlink" Target="https://mentor.ieee.org/802.11/dcn/22/11-22-0921-02-coex-ieee-802-tech-talk.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event.on24.com/wcc/r/3773476/C7EC868EDBF1E02388284EEFF677072F?partnerref=IAWLPpanel802"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September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2022-09-15</a:t>
            </a:r>
            <a:endParaRPr lang="en-US" altLang="en-US" sz="2000" b="0" dirty="0" smtClean="0"/>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73"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dirty="0" smtClean="0"/>
              <a:t>ISO/IEC/IEEE 8802-11:2022 is now PUBLISHED</a:t>
            </a:r>
          </a:p>
          <a:p>
            <a:pPr lvl="1"/>
            <a:r>
              <a:rPr lang="en-US" dirty="0" smtClean="0"/>
              <a:t>See </a:t>
            </a:r>
            <a:r>
              <a:rPr lang="en-US" dirty="0">
                <a:hlinkClick r:id="rId2"/>
              </a:rPr>
              <a:t>https://www.iso.org/obp/ui/#iso:std:iso-iec-ieee:8802:-</a:t>
            </a:r>
            <a:r>
              <a:rPr lang="en-US" dirty="0" smtClean="0">
                <a:hlinkClick r:id="rId2"/>
              </a:rPr>
              <a:t>11:ed-3:v1:en</a:t>
            </a:r>
            <a:r>
              <a:rPr lang="en-US" dirty="0" smtClean="0"/>
              <a:t> </a:t>
            </a:r>
          </a:p>
          <a:p>
            <a:pPr lvl="1"/>
            <a:r>
              <a:rPr lang="en-US" dirty="0" smtClean="0"/>
              <a:t>Thank you to all who worked on 802.11-2020 and the comment resolutions supporting ISO/IEC adoption!</a:t>
            </a:r>
          </a:p>
          <a:p>
            <a:r>
              <a:rPr lang="en-US" dirty="0" smtClean="0"/>
              <a:t>IEEE-SA Elections are now underway</a:t>
            </a:r>
          </a:p>
          <a:p>
            <a:pPr lvl="1"/>
            <a:r>
              <a:rPr lang="en-US" dirty="0"/>
              <a:t>See </a:t>
            </a:r>
            <a:r>
              <a:rPr lang="en-US" dirty="0">
                <a:hlinkClick r:id="rId3"/>
              </a:rPr>
              <a:t>https://</a:t>
            </a:r>
            <a:r>
              <a:rPr lang="en-US" dirty="0" smtClean="0">
                <a:hlinkClick r:id="rId3"/>
              </a:rPr>
              <a:t>www.ieee.org/about/corporate/election/index.html</a:t>
            </a:r>
            <a:r>
              <a:rPr lang="en-US" dirty="0" smtClean="0"/>
              <a:t> </a:t>
            </a:r>
            <a:r>
              <a:rPr lang="en-US" dirty="0"/>
              <a:t/>
            </a:r>
            <a:br>
              <a:rPr lang="en-US" dirty="0"/>
            </a:b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W2.5 Announcements </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10</a:t>
            </a:fld>
            <a:endParaRPr lang="en-US" altLang="en-US" sz="1200" b="0" smtClean="0"/>
          </a:p>
        </p:txBody>
      </p:sp>
    </p:spTree>
    <p:extLst>
      <p:ext uri="{BB962C8B-B14F-4D97-AF65-F5344CB8AC3E}">
        <p14:creationId xmlns:p14="http://schemas.microsoft.com/office/powerpoint/2010/main" val="18063299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FRIday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11</a:t>
            </a:fld>
            <a:endParaRPr lang="en-US" altLang="en-US" sz="1200" b="0" smtClean="0"/>
          </a:p>
        </p:txBody>
      </p:sp>
    </p:spTree>
    <p:extLst>
      <p:ext uri="{BB962C8B-B14F-4D97-AF65-F5344CB8AC3E}">
        <p14:creationId xmlns:p14="http://schemas.microsoft.com/office/powerpoint/2010/main" val="286354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smtClean="0"/>
              <a:t>F2.1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12</a:t>
            </a:fld>
            <a:endParaRPr lang="en-US" altLang="en-US" sz="1200" b="0" smtClean="0"/>
          </a:p>
        </p:txBody>
      </p:sp>
    </p:spTree>
    <p:extLst>
      <p:ext uri="{BB962C8B-B14F-4D97-AF65-F5344CB8AC3E}">
        <p14:creationId xmlns:p14="http://schemas.microsoft.com/office/powerpoint/2010/main" val="40275639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smtClean="0"/>
              <a:t>F2.1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13</a:t>
            </a:fld>
            <a:endParaRPr lang="en-US" altLang="en-US" sz="1200" b="0" smtClean="0"/>
          </a:p>
        </p:txBody>
      </p:sp>
    </p:spTree>
    <p:extLst>
      <p:ext uri="{BB962C8B-B14F-4D97-AF65-F5344CB8AC3E}">
        <p14:creationId xmlns:p14="http://schemas.microsoft.com/office/powerpoint/2010/main" val="2938603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smtClean="0"/>
              <a:t>F2.1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14</a:t>
            </a:fld>
            <a:endParaRPr lang="en-US" altLang="en-US" sz="1200" b="0" smtClean="0"/>
          </a:p>
        </p:txBody>
      </p:sp>
    </p:spTree>
    <p:extLst>
      <p:ext uri="{BB962C8B-B14F-4D97-AF65-F5344CB8AC3E}">
        <p14:creationId xmlns:p14="http://schemas.microsoft.com/office/powerpoint/2010/main" val="6138873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F</a:t>
            </a:r>
            <a:r>
              <a:rPr lang="en-US" altLang="en-US" u="sng" dirty="0" smtClean="0">
                <a:solidFill>
                  <a:schemeClr val="tx1"/>
                </a:solidFill>
                <a:latin typeface="Calibri" panose="020F0502020204030204" pitchFamily="34" charset="0"/>
                <a:cs typeface="Calibri" panose="020F0502020204030204" pitchFamily="34" charset="0"/>
              </a:rPr>
              <a:t>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20797844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F</a:t>
            </a:r>
            <a:r>
              <a:rPr lang="en-GB" dirty="0" smtClean="0"/>
              <a:t>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16</a:t>
            </a:fld>
            <a:endParaRPr lang="en-US"/>
          </a:p>
        </p:txBody>
      </p:sp>
    </p:spTree>
    <p:extLst>
      <p:ext uri="{BB962C8B-B14F-4D97-AF65-F5344CB8AC3E}">
        <p14:creationId xmlns:p14="http://schemas.microsoft.com/office/powerpoint/2010/main" val="2840642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November 13-18,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2022-10-10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June 8 to 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2022-10-31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2022-11-13 at 6 pm Bangkok</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a:t>F</a:t>
            </a:r>
            <a:r>
              <a:rPr lang="en-GB" altLang="en-US" dirty="0" smtClean="0"/>
              <a: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17</a:t>
            </a:fld>
            <a:endParaRPr lang="en-US" altLang="en-US" sz="1200" b="0" smtClean="0"/>
          </a:p>
        </p:txBody>
      </p:sp>
    </p:spTree>
    <p:extLst>
      <p:ext uri="{BB962C8B-B14F-4D97-AF65-F5344CB8AC3E}">
        <p14:creationId xmlns:p14="http://schemas.microsoft.com/office/powerpoint/2010/main" val="893882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p>
          <a:p>
            <a:pPr lvl="1"/>
            <a:r>
              <a:rPr lang="en-GB" sz="1600" b="1" dirty="0" smtClean="0"/>
              <a:t>Jeff Bailey </a:t>
            </a:r>
            <a:r>
              <a:rPr lang="en-GB" sz="1600" b="1" dirty="0"/>
              <a:t>- </a:t>
            </a:r>
            <a:r>
              <a:rPr lang="en-GB" sz="1600" b="1" dirty="0" smtClean="0"/>
              <a:t>Carleton University (WNG)</a:t>
            </a:r>
          </a:p>
          <a:p>
            <a:pPr lvl="1"/>
            <a:r>
              <a:rPr lang="en-US" sz="1600" b="1" u="sng" dirty="0"/>
              <a:t>Prof. </a:t>
            </a:r>
            <a:r>
              <a:rPr lang="en-US" sz="1600" b="1" u="sng" dirty="0" err="1"/>
              <a:t>Alphan</a:t>
            </a:r>
            <a:r>
              <a:rPr lang="en-US" sz="1600" b="1" u="sng" dirty="0"/>
              <a:t> </a:t>
            </a:r>
            <a:r>
              <a:rPr lang="en-US" sz="1600" b="1" u="sng" dirty="0" err="1"/>
              <a:t>Sahin</a:t>
            </a:r>
            <a:r>
              <a:rPr lang="en-US" sz="1600" b="1" u="sng" dirty="0"/>
              <a:t> (University of South Carolina)</a:t>
            </a:r>
            <a:endParaRPr lang="en-GB" sz="1600" b="1" u="sng"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smtClean="0"/>
              <a:t>F</a:t>
            </a:r>
            <a:r>
              <a:rPr lang="en-GB" altLang="en-US" dirty="0" smtClean="0"/>
              <a:t>2.5 Announcements: 2022 </a:t>
            </a:r>
            <a:r>
              <a:rPr lang="en-GB" altLang="en-US" dirty="0" smtClean="0"/>
              <a:t>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30857505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dirty="0"/>
              <a:t>F</a:t>
            </a:r>
            <a:r>
              <a:rPr lang="en-GB" altLang="en-US" dirty="0" smtClean="0"/>
              <a:t>2.7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September 2022 802.11 WG session.</a:t>
            </a:r>
          </a:p>
          <a:p>
            <a:endParaRPr lang="en-GB" altLang="en-US" sz="2800" b="0" dirty="0" smtClean="0"/>
          </a:p>
          <a:p>
            <a:r>
              <a:rPr lang="en-GB" altLang="en-US" sz="2800" b="0" dirty="0" smtClean="0"/>
              <a:t>Refer to the agenda: 11-22/1257r&lt;latest&gt;</a:t>
            </a:r>
          </a:p>
          <a:p>
            <a:endParaRPr lang="en-US" altLang="en-US" sz="2800" b="0" dirty="0"/>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20</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a:t>F</a:t>
            </a:r>
            <a:r>
              <a:rPr lang="en-US" altLang="en-US" dirty="0" smtClean="0"/>
              <a:t>2.8 Drafts for Sale by IEEE– as of 2022-09-14</a:t>
            </a:r>
          </a:p>
        </p:txBody>
      </p:sp>
      <p:graphicFrame>
        <p:nvGraphicFramePr>
          <p:cNvPr id="77901" name="Group 77"/>
          <p:cNvGraphicFramePr>
            <a:graphicFrameLocks noGrp="1"/>
          </p:cNvGraphicFramePr>
          <p:nvPr>
            <p:ph idx="1"/>
            <p:extLst>
              <p:ext uri="{D42A27DB-BD31-4B8C-83A1-F6EECF244321}">
                <p14:modId xmlns:p14="http://schemas.microsoft.com/office/powerpoint/2010/main" val="208376090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D5.0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$184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D3.0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$114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D4.0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11"/>
                        </a:rPr>
                        <a:t>IEEE P802.11bd D6.0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$152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D6.0</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511057"/>
            <a:ext cx="9448800" cy="762000"/>
          </a:xfrm>
          <a:prstGeom prst="rect">
            <a:avLst/>
          </a:prstGeom>
          <a:solidFill>
            <a:srgbClr val="92D050"/>
          </a:solidFill>
        </p:spPr>
        <p:txBody>
          <a:bodyPr wrap="square" rtlCol="0">
            <a:spAutoFit/>
          </a:bodyPr>
          <a:lstStyle/>
          <a:p>
            <a:endParaRPr lang="en-GB" dirty="0"/>
          </a:p>
        </p:txBody>
      </p:sp>
      <p:sp>
        <p:nvSpPr>
          <p:cNvPr id="30722" name="Content Placeholder 5"/>
          <p:cNvSpPr>
            <a:spLocks noGrp="1"/>
          </p:cNvSpPr>
          <p:nvPr>
            <p:ph idx="1"/>
          </p:nvPr>
        </p:nvSpPr>
        <p:spPr>
          <a:xfrm>
            <a:off x="762000" y="1523999"/>
            <a:ext cx="10363200" cy="4951413"/>
          </a:xfrm>
        </p:spPr>
        <p:txBody>
          <a:bodyPr/>
          <a:lstStyle/>
          <a:p>
            <a:pPr>
              <a:defRPr/>
            </a:pPr>
            <a:r>
              <a:rPr lang="en-GB" altLang="en-US" sz="2200" dirty="0" smtClean="0"/>
              <a:t>Published 2022 July: </a:t>
            </a:r>
            <a:r>
              <a:rPr lang="en-GB" altLang="en-US" sz="2200" dirty="0"/>
              <a:t>IEEE </a:t>
            </a:r>
            <a:r>
              <a:rPr lang="en-GB" altLang="en-US" sz="2200" dirty="0" err="1"/>
              <a:t>Std</a:t>
            </a:r>
            <a:r>
              <a:rPr lang="en-GB" altLang="en-US" sz="2200" dirty="0"/>
              <a:t> </a:t>
            </a:r>
            <a:r>
              <a:rPr lang="en-GB" altLang="en-US" sz="2200" dirty="0" smtClean="0"/>
              <a:t>802.11-2020 as ISO/IEC/IEEE 8802-11:2022</a:t>
            </a:r>
          </a:p>
          <a:p>
            <a:pPr lvl="1">
              <a:defRPr/>
            </a:pPr>
            <a:r>
              <a:rPr lang="en-US" altLang="en-US" dirty="0"/>
              <a:t>IEEE </a:t>
            </a:r>
            <a:r>
              <a:rPr lang="en-US" altLang="en-US" dirty="0" err="1"/>
              <a:t>Std</a:t>
            </a:r>
            <a:r>
              <a:rPr lang="en-US" altLang="en-US" dirty="0"/>
              <a:t> 802.11-2020 sent for adoption under the PSDO on March 22, 2021</a:t>
            </a:r>
          </a:p>
          <a:p>
            <a:pPr>
              <a:defRPr/>
            </a:pPr>
            <a:r>
              <a:rPr lang="en-US" altLang="en-US" sz="2200" dirty="0"/>
              <a:t>Submitted under the PSDO: 802.11ax-2021 (June 1, 2021), 802.11ay-2021 (July 30, 2021), 802.11ba-2021 (pending)</a:t>
            </a:r>
          </a:p>
          <a:p>
            <a:pPr>
              <a:defRPr/>
            </a:pPr>
            <a:r>
              <a:rPr lang="en-GB" altLang="en-US" sz="2200" dirty="0" smtClean="0"/>
              <a:t>Ballots/Comment responses: 802.11ax-2021</a:t>
            </a:r>
          </a:p>
          <a:p>
            <a:pPr>
              <a:defRPr/>
            </a:pPr>
            <a:endParaRPr lang="en-GB" altLang="en-US" sz="2200" dirty="0" smtClean="0"/>
          </a:p>
          <a:p>
            <a:pPr>
              <a:defRPr/>
            </a:pPr>
            <a:r>
              <a:rPr lang="en-GB" altLang="en-US" sz="2200" dirty="0" smtClean="0"/>
              <a:t>Drafts are sent to JTC1/SC6 during SA ballot to solicit comments.  Approved drafts may also be sent during working group ballot. Any comments received from ISO are processed by the comment resolution committee. All drafts are liaised subject to EC approval</a:t>
            </a:r>
          </a:p>
          <a:p>
            <a:pPr lvl="1">
              <a:defRPr/>
            </a:pPr>
            <a:r>
              <a:rPr lang="en-US" altLang="en-US" sz="1800" dirty="0" smtClean="0"/>
              <a:t>IEEE P802.11az D4.0 sent for information April 8, 2022</a:t>
            </a:r>
          </a:p>
          <a:p>
            <a:pPr lvl="1">
              <a:defRPr/>
            </a:pPr>
            <a:r>
              <a:rPr lang="en-US" altLang="en-US" sz="1800" dirty="0" smtClean="0"/>
              <a:t>IEEE P802.11bd D4.0 sent for information June 20, 2022</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a:t>F</a:t>
            </a:r>
            <a:r>
              <a:rPr lang="en-AU" altLang="en-US" dirty="0" smtClean="0"/>
              <a:t>2.9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F</a:t>
            </a:r>
            <a:r>
              <a:rPr lang="en-AU" altLang="en-US" dirty="0" smtClean="0"/>
              <a:t>2.10 Social media, Blog posts</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extLst>
              <p:ext uri="{D42A27DB-BD31-4B8C-83A1-F6EECF244321}">
                <p14:modId xmlns:p14="http://schemas.microsoft.com/office/powerpoint/2010/main" val="1729141821"/>
              </p:ext>
            </p:extLst>
          </p:nvPr>
        </p:nvGraphicFramePr>
        <p:xfrm>
          <a:off x="304800" y="2057400"/>
          <a:ext cx="11266487" cy="3025712"/>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763643">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AIML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social media post</a:t>
                      </a: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completed. Blog planned.</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83099">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AMP TIG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TIG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2022-09-21. Blog planned.</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609600">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UHR SG</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In progress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September 2022 SMEs identified, working with IEEE staff. Initial social media post planned 2022-09-25. Additional blogs, webinar, </a:t>
                      </a: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etc</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planned.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dirty="0"/>
              <a:t>F</a:t>
            </a:r>
            <a:r>
              <a:rPr lang="en-US" altLang="en-US" sz="2800" dirty="0" smtClean="0"/>
              <a:t>2.11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dirty="0"/>
              <a:t>F</a:t>
            </a:r>
            <a:r>
              <a:rPr lang="en-AU" altLang="en-US" dirty="0" smtClean="0"/>
              <a:t>2.11 802.11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24</a:t>
            </a:fld>
            <a:endParaRPr lang="en-US" altLang="en-US" sz="1200" b="0" smtClean="0"/>
          </a:p>
        </p:txBody>
      </p:sp>
      <p:sp>
        <p:nvSpPr>
          <p:cNvPr id="7" name="Content Placeholder 1"/>
          <p:cNvSpPr>
            <a:spLocks noGrp="1"/>
          </p:cNvSpPr>
          <p:nvPr>
            <p:ph idx="1"/>
          </p:nvPr>
        </p:nvSpPr>
        <p:spPr>
          <a:xfrm>
            <a:off x="533400" y="1786569"/>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hlinkClick r:id="rId6"/>
              </a:rPr>
              <a:t>2022 June Tech talk on Coexistence</a:t>
            </a:r>
            <a:r>
              <a:rPr lang="en-US" dirty="0" smtClean="0"/>
              <a:t>, see </a:t>
            </a:r>
            <a:r>
              <a:rPr lang="en-US" dirty="0" smtClean="0">
                <a:hlinkClick r:id="rId7"/>
              </a:rPr>
              <a:t>11-22-0921</a:t>
            </a:r>
            <a:r>
              <a:rPr lang="en-US" dirty="0" smtClean="0"/>
              <a:t>, A. Myles</a:t>
            </a:r>
          </a:p>
          <a:p>
            <a:pPr lvl="1">
              <a:defRPr/>
            </a:pPr>
            <a:endParaRPr lang="en-US" dirty="0" smtClean="0"/>
          </a:p>
          <a:p>
            <a:pPr>
              <a:defRPr/>
            </a:pPr>
            <a:r>
              <a:rPr lang="en-US" dirty="0">
                <a:hlinkClick r:id="rId8"/>
              </a:rPr>
              <a:t>2021-01-20 January </a:t>
            </a:r>
            <a:r>
              <a:rPr lang="en-US" dirty="0" smtClean="0">
                <a:hlinkClick r:id="rId8"/>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marL="457200" lvl="1" indent="0">
              <a:buNone/>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a:t>F</a:t>
            </a:r>
            <a:r>
              <a:rPr lang="en-GB" altLang="en-US" dirty="0" smtClean="0"/>
              <a: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2022-10-05 3PM Eastern, November 13 4PM Bangkok</a:t>
            </a:r>
            <a:r>
              <a:rPr lang="en-GB" altLang="en-US" dirty="0" smtClean="0"/>
              <a:t>, call details will be posted here: </a:t>
            </a:r>
            <a:r>
              <a:rPr lang="en-GB" altLang="en-US" dirty="0" smtClean="0">
                <a:hlinkClick r:id="rId3"/>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November 2022 in-person &amp; electronic </a:t>
            </a:r>
            <a:r>
              <a:rPr lang="en-US" sz="3200" dirty="0"/>
              <a:t>WG11 </a:t>
            </a:r>
            <a:r>
              <a:rPr lang="en-US" sz="3200" dirty="0" smtClean="0"/>
              <a:t>session </a:t>
            </a:r>
            <a:endParaRPr lang="en-US" sz="3200" dirty="0" smtClean="0"/>
          </a:p>
          <a:p>
            <a:pPr lvl="1">
              <a:defRPr/>
            </a:pPr>
            <a:r>
              <a:rPr lang="en-US" sz="2800" dirty="0" smtClean="0"/>
              <a:t>802 Plenary session November 13-18, 2022</a:t>
            </a:r>
          </a:p>
          <a:p>
            <a:pPr>
              <a:defRPr/>
            </a:pPr>
            <a:r>
              <a:rPr lang="en-US" sz="3200" dirty="0" smtClean="0"/>
              <a:t>The meetings will count towards voting rights. Paid </a:t>
            </a:r>
            <a:r>
              <a:rPr lang="en-US" sz="3200" dirty="0" smtClean="0"/>
              <a:t>registration </a:t>
            </a:r>
            <a:r>
              <a:rPr lang="en-US" sz="3200" dirty="0" smtClean="0"/>
              <a:t>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a:t>F</a:t>
            </a:r>
            <a:r>
              <a:rPr lang="en-GB" altLang="en-US" dirty="0" smtClean="0"/>
              <a:t>7.2 Planned Next Meeting – </a:t>
            </a:r>
            <a:r>
              <a:rPr lang="en-GB" altLang="en-US" dirty="0" smtClean="0"/>
              <a:t>Plenary</a:t>
            </a:r>
            <a:endParaRPr lang="en-GB" altLang="en-US" dirty="0" smtClean="0"/>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dirty="0"/>
              <a:t>F</a:t>
            </a:r>
            <a:r>
              <a:rPr lang="en-GB" altLang="en-US" dirty="0" smtClean="0"/>
              <a: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WEDNESday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dirty="0"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dirty="0"/>
              <a:t>Published IEEE Press Releases, Blogs</a:t>
            </a:r>
            <a:endParaRPr lang="en-AU" altLang="en-US" dirty="0" smtClean="0"/>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33</a:t>
            </a:fld>
            <a:endParaRPr lang="en-US" altLang="en-US" sz="1200" b="0" smtClean="0"/>
          </a:p>
        </p:txBody>
      </p:sp>
    </p:spTree>
    <p:extLst>
      <p:ext uri="{BB962C8B-B14F-4D97-AF65-F5344CB8AC3E}">
        <p14:creationId xmlns:p14="http://schemas.microsoft.com/office/powerpoint/2010/main" val="1614409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dirty="0"/>
              <a:t>W</a:t>
            </a:r>
            <a:r>
              <a:rPr lang="en-US" altLang="en-US" dirty="0" smtClean="0"/>
              <a:t>2.1 Participant behavior in IEEE-SA activities is guided</a:t>
            </a:r>
            <a:br>
              <a:rPr lang="en-US" altLang="en-US" dirty="0" smtClean="0"/>
            </a:br>
            <a:r>
              <a:rPr lang="en-US" altLang="en-US" dirty="0" smtClean="0"/>
              <a:t>by the IEEE Codes of Ethics &amp; Conduct</a:t>
            </a:r>
            <a:endParaRPr lang="en-GB" altLang="en-US" dirty="0"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dirty="0"/>
              <a:t>W</a:t>
            </a:r>
            <a:r>
              <a:rPr lang="en-US" altLang="en-US" dirty="0" smtClean="0"/>
              <a:t>2.1 Participants in the IEEE-SA “individual process” shall</a:t>
            </a:r>
            <a:br>
              <a:rPr lang="en-US" altLang="en-US" dirty="0" smtClean="0"/>
            </a:br>
            <a:r>
              <a:rPr lang="en-US" altLang="en-US" dirty="0"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dirty="0"/>
              <a:t>W</a:t>
            </a:r>
            <a:r>
              <a:rPr lang="en-US" altLang="en-US" dirty="0" smtClean="0"/>
              <a:t>2.1 IEEE-SA standards activities shall allow the fair &amp;</a:t>
            </a:r>
            <a:br>
              <a:rPr lang="en-US" altLang="en-US" dirty="0" smtClean="0"/>
            </a:br>
            <a:r>
              <a:rPr lang="en-US" altLang="en-US" dirty="0"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dirty="0" smtClean="0">
                <a:solidFill>
                  <a:schemeClr val="tx1"/>
                </a:solidFill>
                <a:latin typeface="Calibri" panose="020F0502020204030204" pitchFamily="34" charset="0"/>
                <a:cs typeface="Calibri" panose="020F0502020204030204" pitchFamily="34" charset="0"/>
              </a:rPr>
              <a:t>W2.2 – Call for potentially essential patents</a:t>
            </a:r>
            <a:endParaRPr lang="en-US" altLang="en-US" u="sng" dirty="0"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smtClean="0"/>
              <a:t>W2.3 Meeting Decorum</a:t>
            </a:r>
            <a:endParaRPr lang="en-GB" dirty="0"/>
          </a:p>
        </p:txBody>
      </p:sp>
      <p:sp>
        <p:nvSpPr>
          <p:cNvPr id="3" name="Content Placeholder 2"/>
          <p:cNvSpPr>
            <a:spLocks noGrp="1"/>
          </p:cNvSpPr>
          <p:nvPr>
            <p:ph idx="1"/>
          </p:nvPr>
        </p:nvSpPr>
        <p:spPr>
          <a:xfrm>
            <a:off x="733425" y="2624847"/>
            <a:ext cx="10515600" cy="3850565"/>
          </a:xfrm>
        </p:spPr>
        <p:txBody>
          <a:bodyPr/>
          <a:lstStyle/>
          <a:p>
            <a:pPr lvl="0"/>
            <a:r>
              <a:rPr lang="en-GB" dirty="0" smtClean="0"/>
              <a:t>Please observe proper decorum in meetings; No Photography </a:t>
            </a:r>
            <a:r>
              <a:rPr lang="en-GB" dirty="0"/>
              <a:t>or recording </a:t>
            </a:r>
            <a:endParaRPr lang="en-GB" dirty="0" smtClean="0"/>
          </a:p>
          <a:p>
            <a:pPr lvl="0"/>
            <a:r>
              <a:rPr lang="en-GB" dirty="0" smtClean="0"/>
              <a:t>Press </a:t>
            </a:r>
            <a:r>
              <a:rPr lang="en-GB" dirty="0"/>
              <a:t>(i.e., anyone reporting publicly on this meeting) are to announce their presence </a:t>
            </a:r>
            <a:r>
              <a:rPr lang="en-GB" dirty="0" smtClean="0"/>
              <a:t>(Jan 2019 IEEE-SA </a:t>
            </a:r>
            <a:r>
              <a:rPr lang="en-GB" dirty="0"/>
              <a:t>Standards Board Ops Manual </a:t>
            </a:r>
            <a:r>
              <a:rPr lang="en-GB" dirty="0" smtClean="0"/>
              <a:t>5.3.3.2)</a:t>
            </a:r>
            <a:endParaRPr lang="en-GB" sz="1400" dirty="0"/>
          </a:p>
          <a:p>
            <a:pPr lvl="0"/>
            <a:r>
              <a:rPr lang="en-GB" dirty="0"/>
              <a:t>Laptop speakers, cell phone / tablet ringers </a:t>
            </a:r>
            <a:r>
              <a:rPr lang="en-GB" dirty="0" smtClean="0"/>
              <a:t>off</a:t>
            </a:r>
          </a:p>
          <a:p>
            <a:pPr lvl="0"/>
            <a:r>
              <a:rPr lang="en-GB" dirty="0" smtClean="0"/>
              <a:t>Mute when not speaking (teleconference)</a:t>
            </a:r>
          </a:p>
          <a:p>
            <a:pPr lvl="0"/>
            <a:r>
              <a:rPr lang="en-GB" dirty="0" smtClean="0"/>
              <a:t>Use “no audio” in </a:t>
            </a:r>
            <a:r>
              <a:rPr lang="en-GB" dirty="0" err="1" smtClean="0"/>
              <a:t>Webex</a:t>
            </a:r>
            <a:r>
              <a:rPr lang="en-GB" dirty="0" smtClean="0"/>
              <a:t> when joining mixed mode meeting in person</a:t>
            </a:r>
          </a:p>
          <a:p>
            <a:r>
              <a:rPr lang="en-US" dirty="0" smtClean="0"/>
              <a:t>Use </a:t>
            </a:r>
            <a:r>
              <a:rPr lang="en-US" dirty="0"/>
              <a:t>chat window to </a:t>
            </a:r>
            <a:r>
              <a:rPr lang="en-US" dirty="0" smtClean="0"/>
              <a:t>enter the queue </a:t>
            </a:r>
            <a:r>
              <a:rPr lang="en-GB" dirty="0"/>
              <a:t>(teleconference)</a:t>
            </a:r>
          </a:p>
          <a:p>
            <a:pPr lvl="0"/>
            <a:r>
              <a:rPr lang="en-GB" dirty="0" smtClean="0"/>
              <a:t>Wear badges </a:t>
            </a:r>
            <a:r>
              <a:rPr lang="en-GB" dirty="0"/>
              <a:t>at all times in meeting </a:t>
            </a:r>
            <a:r>
              <a:rPr lang="en-GB" dirty="0" smtClean="0"/>
              <a:t>areas (face to face meetings)</a:t>
            </a:r>
            <a:endParaRPr lang="en-GB" sz="1400" dirty="0"/>
          </a:p>
          <a:p>
            <a:pPr lvl="1"/>
            <a:r>
              <a:rPr lang="en-GB" dirty="0"/>
              <a:t>Help the hotel security staff improve the general security of the meeting </a:t>
            </a:r>
            <a:r>
              <a:rPr lang="en-GB" dirty="0" smtClean="0"/>
              <a:t>rooms</a:t>
            </a:r>
          </a:p>
        </p:txBody>
      </p:sp>
      <p:sp>
        <p:nvSpPr>
          <p:cNvPr id="4" name="Date Placeholder 3"/>
          <p:cNvSpPr>
            <a:spLocks noGrp="1"/>
          </p:cNvSpPr>
          <p:nvPr>
            <p:ph type="dt" sz="half" idx="10"/>
          </p:nvPr>
        </p:nvSpPr>
        <p:spPr/>
        <p:txBody>
          <a:bodyPr/>
          <a:lstStyle/>
          <a:p>
            <a:pPr>
              <a:defRPr/>
            </a:pPr>
            <a:r>
              <a:rPr lang="en-US" smtClean="0"/>
              <a:t>September 2022</a:t>
            </a:r>
            <a:endParaRPr lang="en-US"/>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smtClean="0"/>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107490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smtClean="0"/>
              <a:t>Individual </a:t>
            </a:r>
            <a:r>
              <a:rPr lang="en-US" sz="1600" dirty="0"/>
              <a:t>experts who attend electronically for a specific </a:t>
            </a:r>
            <a:r>
              <a:rPr lang="en-US" sz="1600" dirty="0" smtClean="0"/>
              <a:t>purpose/presentation can </a:t>
            </a:r>
            <a:r>
              <a:rPr lang="en-US" sz="1600" dirty="0"/>
              <a:t>be designated as such by the WG Chair, and receive a registration fee waiver and limited attendance </a:t>
            </a:r>
            <a:r>
              <a:rPr lang="en-US" sz="1600" dirty="0" smtClean="0"/>
              <a:t>rights.</a:t>
            </a:r>
          </a:p>
          <a:p>
            <a:r>
              <a:rPr lang="en-US" sz="1600" dirty="0" smtClean="0"/>
              <a:t>See section 5 in </a:t>
            </a:r>
            <a:r>
              <a:rPr lang="en-US" sz="1600" dirty="0" smtClean="0">
                <a:hlinkClick r:id="rId3"/>
              </a:rPr>
              <a:t>https://mentor.ieee.org/802-ec/dcn/17/ec-17-0090-25-0PNP-ieee-802-lmsc-operations-manual.pdf</a:t>
            </a:r>
            <a:r>
              <a:rPr lang="en-US" sz="1600" dirty="0" smtClean="0"/>
              <a:t> ,</a:t>
            </a:r>
          </a:p>
          <a:p>
            <a:pPr lvl="1"/>
            <a:r>
              <a:rPr lang="en-US" sz="1200" i="1" dirty="0" smtClean="0"/>
              <a:t>The </a:t>
            </a:r>
            <a:r>
              <a:rPr lang="en-US" sz="1200" i="1" dirty="0"/>
              <a:t>Working Group Chair may designate specific individual experts who are allowed </a:t>
            </a:r>
            <a:r>
              <a:rPr lang="en-US" sz="1200" i="1" dirty="0" smtClean="0"/>
              <a:t>to participate </a:t>
            </a:r>
            <a:r>
              <a:rPr lang="en-US" sz="1200" i="1" dirty="0"/>
              <a:t>in Working Group discussions via electronic means during an in-person meeting </a:t>
            </a:r>
            <a:r>
              <a:rPr lang="en-US" sz="1200" i="1" dirty="0" smtClean="0"/>
              <a:t>for the </a:t>
            </a:r>
            <a:r>
              <a:rPr lang="en-US" sz="1200" i="1" dirty="0"/>
              <a:t>benefit of the group. These individuals are not considered to be attending the meeting and </a:t>
            </a:r>
            <a:r>
              <a:rPr lang="en-US" sz="1200" i="1" dirty="0" smtClean="0"/>
              <a:t>so they </a:t>
            </a:r>
            <a:r>
              <a:rPr lang="en-US" sz="1200" i="1" dirty="0"/>
              <a:t>are not required to pay meeting fees and they do not get participation credit. </a:t>
            </a:r>
            <a:r>
              <a:rPr lang="en-US" sz="1200" i="1" dirty="0" smtClean="0"/>
              <a:t>The participation </a:t>
            </a:r>
            <a:r>
              <a:rPr lang="en-US" sz="1200" i="1" dirty="0"/>
              <a:t>of these individuals should be limited to specific technical topics. Such </a:t>
            </a:r>
            <a:r>
              <a:rPr lang="en-US" sz="1200" i="1" dirty="0" smtClean="0"/>
              <a:t>participation shall </a:t>
            </a:r>
            <a:r>
              <a:rPr lang="en-US" sz="1200" i="1" dirty="0"/>
              <a:t>be documented in the minutes of the Working Group meeting.</a:t>
            </a:r>
            <a:r>
              <a:rPr lang="en-US" sz="1200" dirty="0"/>
              <a:t/>
            </a:r>
            <a:br>
              <a:rPr lang="en-US" sz="1200" dirty="0"/>
            </a:br>
            <a:endParaRPr lang="en-US" sz="1200" dirty="0"/>
          </a:p>
          <a:p>
            <a:r>
              <a:rPr lang="en-US" sz="1600" dirty="0" smtClean="0"/>
              <a:t>The individuals listed below are </a:t>
            </a:r>
            <a:r>
              <a:rPr lang="en-US" sz="1600" dirty="0"/>
              <a:t>hereby designated as specific individual experts on their respective topics and subject to the restrictions and benefits described in the 802 OM. </a:t>
            </a:r>
          </a:p>
          <a:p>
            <a:pPr lvl="1"/>
            <a:r>
              <a:rPr lang="en-GB" sz="1600" b="1" dirty="0" smtClean="0"/>
              <a:t>Jeff Bailey </a:t>
            </a:r>
            <a:r>
              <a:rPr lang="en-GB" sz="1600" b="1" dirty="0"/>
              <a:t>- </a:t>
            </a:r>
            <a:r>
              <a:rPr lang="en-GB" sz="1600" b="1" dirty="0" smtClean="0"/>
              <a:t>Carleton University (WNG)</a:t>
            </a:r>
          </a:p>
          <a:p>
            <a:pPr lvl="1"/>
            <a:r>
              <a:rPr lang="en-US" sz="1600" b="1" dirty="0"/>
              <a:t>Prof. </a:t>
            </a:r>
            <a:r>
              <a:rPr lang="en-US" sz="1600" b="1" dirty="0" err="1"/>
              <a:t>Alphan</a:t>
            </a:r>
            <a:r>
              <a:rPr lang="en-US" sz="1600" b="1" dirty="0"/>
              <a:t> </a:t>
            </a:r>
            <a:r>
              <a:rPr lang="en-US" sz="1600" b="1" dirty="0" err="1"/>
              <a:t>Sahin</a:t>
            </a:r>
            <a:r>
              <a:rPr lang="en-US" sz="1600" b="1" dirty="0"/>
              <a:t> (University of South Carolina)</a:t>
            </a:r>
            <a:endParaRPr lang="en-GB" sz="1600" b="1" dirty="0"/>
          </a:p>
          <a:p>
            <a:pPr lvl="1"/>
            <a:endParaRPr lang="en-US" sz="1200" dirty="0"/>
          </a:p>
          <a:p>
            <a:r>
              <a:rPr lang="en-US" sz="1600" dirty="0" smtClean="0"/>
              <a:t>For WNG, </a:t>
            </a:r>
            <a:r>
              <a:rPr lang="en-US" sz="1600" dirty="0"/>
              <a:t>attendance for each is limited to the WNG timeslot in which the respective presentation is scheduled. </a:t>
            </a:r>
            <a:r>
              <a:rPr lang="en-US" dirty="0"/>
              <a:t/>
            </a:r>
            <a:br>
              <a:rPr lang="en-US" dirty="0"/>
            </a:br>
            <a:endParaRPr lang="en-US" dirty="0"/>
          </a:p>
        </p:txBody>
      </p:sp>
      <p:sp>
        <p:nvSpPr>
          <p:cNvPr id="20483" name="Title 1"/>
          <p:cNvSpPr>
            <a:spLocks noGrp="1"/>
          </p:cNvSpPr>
          <p:nvPr>
            <p:ph type="title"/>
          </p:nvPr>
        </p:nvSpPr>
        <p:spPr/>
        <p:txBody>
          <a:bodyPr/>
          <a:lstStyle/>
          <a:p>
            <a:r>
              <a:rPr lang="en-GB" altLang="en-US" dirty="0"/>
              <a:t>W</a:t>
            </a:r>
            <a:r>
              <a:rPr lang="en-GB" altLang="en-US" dirty="0" smtClean="0"/>
              <a:t>2.4 2022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September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147823</TotalTime>
  <Words>3114</Words>
  <Application>Microsoft Office PowerPoint</Application>
  <PresentationFormat>Widescreen</PresentationFormat>
  <Paragraphs>517</Paragraphs>
  <Slides>33</Slides>
  <Notes>23</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33</vt:i4>
      </vt:variant>
    </vt:vector>
  </HeadingPairs>
  <TitlesOfParts>
    <vt:vector size="40" baseType="lpstr">
      <vt:lpstr>Arial</vt:lpstr>
      <vt:lpstr>Calibri</vt:lpstr>
      <vt:lpstr>Times New Roman</vt:lpstr>
      <vt:lpstr>Wingdings</vt:lpstr>
      <vt:lpstr>Default Design</vt:lpstr>
      <vt:lpstr>Custom Design</vt:lpstr>
      <vt:lpstr>Document</vt:lpstr>
      <vt:lpstr>September 2022 802.11 Session WG Chair’s Supplementary Material</vt:lpstr>
      <vt:lpstr>Introduction</vt:lpstr>
      <vt:lpstr>WEDNESday</vt:lpstr>
      <vt:lpstr>W2.1 Participant behavior in IEEE-SA activities is guided by the IEEE Codes of Ethics &amp; Conduct</vt:lpstr>
      <vt:lpstr>W2.1 Participants in the IEEE-SA “individual process” shall act independently of others, including employers</vt:lpstr>
      <vt:lpstr>W2.1 IEEE-SA standards activities shall allow the fair &amp; equitable consideration of all viewpoints</vt:lpstr>
      <vt:lpstr>W2.2 – Call for potentially essential patents</vt:lpstr>
      <vt:lpstr>W2.3 Meeting Decorum</vt:lpstr>
      <vt:lpstr>W2.4 2022 September Designation of Individual experts</vt:lpstr>
      <vt:lpstr>W2.5 Announcements </vt:lpstr>
      <vt:lpstr>FRIday</vt:lpstr>
      <vt:lpstr>F2.1 Participant behavior in IEEE-SA activities is guided by the IEEE Codes of Ethics &amp; Conduct</vt:lpstr>
      <vt:lpstr>F2.1 IEEE-SA standards activities shall allow the fair &amp; equitable consideration of all viewpoints</vt:lpstr>
      <vt:lpstr>F2.1 Participants in the IEEE-SA “individual process” shall act independently of others, including employers</vt:lpstr>
      <vt:lpstr>F2.2 – Call for potentially essential patents</vt:lpstr>
      <vt:lpstr>F2.3 Meeting Decorum</vt:lpstr>
      <vt:lpstr>F2.4 Next session and CAC meetings announcements</vt:lpstr>
      <vt:lpstr>F2.5 Announcements: 2022 September Designation of Individual experts</vt:lpstr>
      <vt:lpstr>F2.7 Requests for Letters of Assurance</vt:lpstr>
      <vt:lpstr>F2.8 Drafts for Sale by IEEE– as of 2022-09-14</vt:lpstr>
      <vt:lpstr>F2.9 ISO/IEC JTC1/SC6</vt:lpstr>
      <vt:lpstr>F2.10 Social media, Blog posts</vt:lpstr>
      <vt:lpstr>F2.11 IEEE 802 Public Visibility Standing Committee</vt:lpstr>
      <vt:lpstr>F2.11 802.11 Public Visibility Events</vt:lpstr>
      <vt:lpstr>F7.1 802 Wireless Chairs meeting</vt:lpstr>
      <vt:lpstr>F7.2 Planned Next Meeting – Plenary</vt:lpstr>
      <vt:lpstr>F7.3 Announcements</vt:lpstr>
      <vt:lpstr>References and additional material</vt:lpstr>
      <vt:lpstr>Comment Resolution Resources</vt:lpstr>
      <vt:lpstr>Amendment Development Resources</vt:lpstr>
      <vt:lpstr> Published IEEE Press Releases, Blogs</vt:lpstr>
      <vt:lpstr>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2022 Supplementary Material</dc:title>
  <dc:creator>dorothy.stanley@hpe.com</dc:creator>
  <cp:keywords>11-22-1259r2</cp:keywords>
  <cp:lastModifiedBy>Stanley, Dorothy</cp:lastModifiedBy>
  <cp:revision>2374</cp:revision>
  <cp:lastPrinted>1998-02-10T13:28:06Z</cp:lastPrinted>
  <dcterms:created xsi:type="dcterms:W3CDTF">1998-02-10T13:07:52Z</dcterms:created>
  <dcterms:modified xsi:type="dcterms:W3CDTF">2022-09-16T07:41:47Z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