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5"/>
  </p:notesMasterIdLst>
  <p:handoutMasterIdLst>
    <p:handoutMasterId r:id="rId36"/>
  </p:handoutMasterIdLst>
  <p:sldIdLst>
    <p:sldId id="269" r:id="rId3"/>
    <p:sldId id="370" r:id="rId4"/>
    <p:sldId id="427" r:id="rId5"/>
    <p:sldId id="428" r:id="rId6"/>
    <p:sldId id="464" r:id="rId7"/>
    <p:sldId id="465" r:id="rId8"/>
    <p:sldId id="436" r:id="rId9"/>
    <p:sldId id="482" r:id="rId10"/>
    <p:sldId id="403" r:id="rId11"/>
    <p:sldId id="484" r:id="rId12"/>
    <p:sldId id="479" r:id="rId13"/>
    <p:sldId id="485" r:id="rId14"/>
    <p:sldId id="487" r:id="rId15"/>
    <p:sldId id="486" r:id="rId16"/>
    <p:sldId id="488" r:id="rId17"/>
    <p:sldId id="489" r:id="rId18"/>
    <p:sldId id="480" r:id="rId19"/>
    <p:sldId id="404" r:id="rId20"/>
    <p:sldId id="430" r:id="rId21"/>
    <p:sldId id="406" r:id="rId22"/>
    <p:sldId id="451" r:id="rId23"/>
    <p:sldId id="476" r:id="rId24"/>
    <p:sldId id="472" r:id="rId25"/>
    <p:sldId id="471" r:id="rId26"/>
    <p:sldId id="409" r:id="rId27"/>
    <p:sldId id="477" r:id="rId28"/>
    <p:sldId id="455" r:id="rId29"/>
    <p:sldId id="474" r:id="rId30"/>
    <p:sldId id="475" r:id="rId31"/>
    <p:sldId id="454" r:id="rId32"/>
    <p:sldId id="478" r:id="rId33"/>
    <p:sldId id="490" r:id="rId34"/>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79" autoAdjust="0"/>
    <p:restoredTop sz="92643" autoAdjust="0"/>
  </p:normalViewPr>
  <p:slideViewPr>
    <p:cSldViewPr>
      <p:cViewPr varScale="1">
        <p:scale>
          <a:sx n="89" d="100"/>
          <a:sy n="89" d="100"/>
        </p:scale>
        <p:origin x="912" y="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40" y="-324"/>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802.11-22/1259r1</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September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802.11-22/1259r1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September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15</a:t>
            </a:fld>
            <a:endParaRPr lang="en-US" altLang="en-US" sz="1200" b="0" smtClean="0"/>
          </a:p>
        </p:txBody>
      </p:sp>
    </p:spTree>
    <p:extLst>
      <p:ext uri="{BB962C8B-B14F-4D97-AF65-F5344CB8AC3E}">
        <p14:creationId xmlns:p14="http://schemas.microsoft.com/office/powerpoint/2010/main" val="2215912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18</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19</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20</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21</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23</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802.11-22/1259r1</a:t>
            </a:r>
            <a:endParaRPr lang="en-US"/>
          </a:p>
        </p:txBody>
      </p:sp>
      <p:sp>
        <p:nvSpPr>
          <p:cNvPr id="5" name="Date Placeholder 4"/>
          <p:cNvSpPr>
            <a:spLocks noGrp="1"/>
          </p:cNvSpPr>
          <p:nvPr>
            <p:ph type="dt" idx="11"/>
          </p:nvPr>
        </p:nvSpPr>
        <p:spPr/>
        <p:txBody>
          <a:bodyPr/>
          <a:lstStyle/>
          <a:p>
            <a:pPr>
              <a:defRPr/>
            </a:pPr>
            <a:r>
              <a:rPr lang="en-US" smtClean="0"/>
              <a:t>September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2022978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25</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26</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29</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30</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31</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32</a:t>
            </a:fld>
            <a:endParaRPr lang="en-US" altLang="en-US" sz="1200" b="0" smtClean="0"/>
          </a:p>
        </p:txBody>
      </p:sp>
    </p:spTree>
    <p:extLst>
      <p:ext uri="{BB962C8B-B14F-4D97-AF65-F5344CB8AC3E}">
        <p14:creationId xmlns:p14="http://schemas.microsoft.com/office/powerpoint/2010/main" val="2406794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802.11-22/1259r1</a:t>
            </a:r>
            <a:endParaRPr lang="en-US"/>
          </a:p>
        </p:txBody>
      </p:sp>
      <p:sp>
        <p:nvSpPr>
          <p:cNvPr id="5" name="Date Placeholder 4"/>
          <p:cNvSpPr>
            <a:spLocks noGrp="1"/>
          </p:cNvSpPr>
          <p:nvPr>
            <p:ph type="dt" idx="11"/>
          </p:nvPr>
        </p:nvSpPr>
        <p:spPr/>
        <p:txBody>
          <a:bodyPr/>
          <a:lstStyle/>
          <a:p>
            <a:pPr>
              <a:defRPr/>
            </a:pPr>
            <a:r>
              <a:rPr lang="en-US" smtClean="0"/>
              <a:t>September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2942184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12</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4042338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13</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43843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802.11-22/1259r1</a:t>
            </a:r>
            <a:endParaRPr lang="en-US" altLang="en-US" sz="1400" smtClean="0"/>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14</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840949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September 2022</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802.11-22/1259r1</a:t>
            </a:r>
            <a:endParaRPr lang="en-US" sz="1800"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September 2022</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about/corporate/election/index.html" TargetMode="External"/><Relationship Id="rId2" Type="http://schemas.openxmlformats.org/officeDocument/2006/relationships/hyperlink" Target="https://www.iso.org/obp/ui/#iso:std:iso-iec-ieee:8802:-11:ed-3:v1: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d?product_id=2251332"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c?product_id=224169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September 2022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2022-09-14</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268"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dirty="0" smtClean="0"/>
              <a:t>ISO/IEC/IEEE 8802-11:2022 is now PUBLISHED</a:t>
            </a:r>
          </a:p>
          <a:p>
            <a:pPr lvl="1"/>
            <a:r>
              <a:rPr lang="en-US" dirty="0" smtClean="0"/>
              <a:t>See </a:t>
            </a:r>
            <a:r>
              <a:rPr lang="en-US" dirty="0">
                <a:hlinkClick r:id="rId2"/>
              </a:rPr>
              <a:t>https://www.iso.org/obp/ui/#iso:std:iso-iec-ieee:8802:-</a:t>
            </a:r>
            <a:r>
              <a:rPr lang="en-US" dirty="0" smtClean="0">
                <a:hlinkClick r:id="rId2"/>
              </a:rPr>
              <a:t>11:ed-3:v1:en</a:t>
            </a:r>
            <a:r>
              <a:rPr lang="en-US" dirty="0" smtClean="0"/>
              <a:t> </a:t>
            </a:r>
          </a:p>
          <a:p>
            <a:pPr lvl="1"/>
            <a:r>
              <a:rPr lang="en-US" dirty="0" smtClean="0"/>
              <a:t>Thank you to all who worked on 802.11-2020 and the comment resolutions supporting ISO/IEC adoption!</a:t>
            </a:r>
          </a:p>
          <a:p>
            <a:r>
              <a:rPr lang="en-US" dirty="0" smtClean="0"/>
              <a:t>IEEE-SA Elections are now underway</a:t>
            </a:r>
          </a:p>
          <a:p>
            <a:pPr lvl="1"/>
            <a:r>
              <a:rPr lang="en-US" dirty="0"/>
              <a:t>See </a:t>
            </a:r>
            <a:r>
              <a:rPr lang="en-US" dirty="0">
                <a:hlinkClick r:id="rId3"/>
              </a:rPr>
              <a:t>https://</a:t>
            </a:r>
            <a:r>
              <a:rPr lang="en-US" dirty="0" smtClean="0">
                <a:hlinkClick r:id="rId3"/>
              </a:rPr>
              <a:t>www.ieee.org/about/corporate/election/index.html</a:t>
            </a:r>
            <a:r>
              <a:rPr lang="en-US" dirty="0" smtClean="0"/>
              <a:t> </a:t>
            </a:r>
            <a:r>
              <a:rPr lang="en-US" dirty="0"/>
              <a:t/>
            </a:r>
            <a:br>
              <a:rPr lang="en-US" dirty="0"/>
            </a:b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smtClean="0"/>
              <a:t>W2.5 Announcements </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10</a:t>
            </a:fld>
            <a:endParaRPr lang="en-US" altLang="en-US" sz="1200" b="0" smtClean="0"/>
          </a:p>
        </p:txBody>
      </p:sp>
    </p:spTree>
    <p:extLst>
      <p:ext uri="{BB962C8B-B14F-4D97-AF65-F5344CB8AC3E}">
        <p14:creationId xmlns:p14="http://schemas.microsoft.com/office/powerpoint/2010/main" val="1806329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11</a:t>
            </a:fld>
            <a:endParaRPr lang="en-US" altLang="en-US" sz="1200" b="0" smtClean="0"/>
          </a:p>
        </p:txBody>
      </p:sp>
    </p:spTree>
    <p:extLst>
      <p:ext uri="{BB962C8B-B14F-4D97-AF65-F5344CB8AC3E}">
        <p14:creationId xmlns:p14="http://schemas.microsoft.com/office/powerpoint/2010/main" val="2863545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smtClean="0"/>
              <a:t>F2.1 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12</a:t>
            </a:fld>
            <a:endParaRPr lang="en-US" altLang="en-US" sz="1200" b="0" smtClean="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smtClean="0"/>
              <a:t>F2.1 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13</a:t>
            </a:fld>
            <a:endParaRPr lang="en-US" altLang="en-US" sz="1200" b="0" smtClean="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smtClean="0"/>
              <a:t>F2.1 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14</a:t>
            </a:fld>
            <a:endParaRPr lang="en-US" altLang="en-US" sz="1200" b="0" smtClean="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a:t>
            </a:r>
            <a:r>
              <a:rPr lang="en-US" altLang="en-US" u="sng" dirty="0" smtClean="0">
                <a:solidFill>
                  <a:schemeClr val="tx1"/>
                </a:solidFill>
                <a:latin typeface="Calibri" panose="020F0502020204030204" pitchFamily="34" charset="0"/>
                <a:cs typeface="Calibri" panose="020F0502020204030204" pitchFamily="34" charset="0"/>
              </a:rPr>
              <a:t>2.2 –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15</a:t>
            </a:fld>
            <a:endParaRPr lang="en-US" altLang="en-US" sz="1200" b="0" smtClean="0"/>
          </a:p>
        </p:txBody>
      </p:sp>
    </p:spTree>
    <p:extLst>
      <p:ext uri="{BB962C8B-B14F-4D97-AF65-F5344CB8AC3E}">
        <p14:creationId xmlns:p14="http://schemas.microsoft.com/office/powerpoint/2010/main" val="2079784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a:t>
            </a:r>
            <a:r>
              <a:rPr lang="en-GB" dirty="0" smtClean="0"/>
              <a:t>2.3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16</a:t>
            </a:fld>
            <a:endParaRPr lang="en-US"/>
          </a:p>
        </p:txBody>
      </p:sp>
    </p:spTree>
    <p:extLst>
      <p:ext uri="{BB962C8B-B14F-4D97-AF65-F5344CB8AC3E}">
        <p14:creationId xmlns:p14="http://schemas.microsoft.com/office/powerpoint/2010/main" val="2840642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WG11 Session: Mixed-mode November 13-18, 2022</a:t>
            </a:r>
          </a:p>
          <a:p>
            <a:pPr marL="0" indent="0">
              <a:buFontTx/>
              <a:buNone/>
              <a:defRPr/>
            </a:pPr>
            <a:r>
              <a:rPr lang="en-GB" altLang="en-US" dirty="0" smtClean="0"/>
              <a:t>Upcoming Chair Advisory Committee meetings </a:t>
            </a:r>
          </a:p>
          <a:p>
            <a:pPr marL="457200" lvl="1" indent="0">
              <a:buFontTx/>
              <a:buNone/>
              <a:defRPr/>
            </a:pPr>
            <a:r>
              <a:rPr lang="en-GB" altLang="en-US" dirty="0" smtClean="0"/>
              <a:t>CAC teleconference:  </a:t>
            </a:r>
            <a:r>
              <a:rPr lang="en-GB" altLang="en-US" b="1" dirty="0" smtClean="0"/>
              <a:t>Monday 2022-10-10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by June 8 to meet 30-day agenda submission deadline.</a:t>
            </a:r>
          </a:p>
          <a:p>
            <a:pPr marL="457200" lvl="1" indent="0">
              <a:buFontTx/>
              <a:buNone/>
              <a:defRPr/>
            </a:pPr>
            <a:r>
              <a:rPr lang="en-GB" altLang="en-US" dirty="0" smtClean="0"/>
              <a:t>CAC teleconference: </a:t>
            </a:r>
            <a:r>
              <a:rPr lang="en-GB" altLang="en-US" b="1" dirty="0"/>
              <a:t>Monday </a:t>
            </a:r>
            <a:r>
              <a:rPr lang="en-GB" altLang="en-US" b="1" dirty="0" smtClean="0"/>
              <a:t>2022-10-31 </a:t>
            </a:r>
            <a:r>
              <a:rPr lang="en-GB" altLang="en-US" b="1" dirty="0"/>
              <a:t>at 9 am Eastern </a:t>
            </a:r>
            <a:endParaRPr lang="en-GB" altLang="en-US" b="1" dirty="0" smtClean="0"/>
          </a:p>
          <a:p>
            <a:pPr marL="457200" lvl="1" indent="0">
              <a:buNone/>
              <a:defRPr/>
            </a:pPr>
            <a:r>
              <a:rPr lang="en-GB" altLang="en-US" dirty="0"/>
              <a:t>CAC teleconference: </a:t>
            </a:r>
            <a:r>
              <a:rPr lang="en-GB" altLang="en-US" b="1" dirty="0" smtClean="0"/>
              <a:t>Sunday 2022-11-13 at 6 pm Bangkok</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dirty="0"/>
              <a:t>F</a:t>
            </a:r>
            <a:r>
              <a:rPr lang="en-GB" altLang="en-US" dirty="0" smtClean="0"/>
              <a:t>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17</a:t>
            </a:fld>
            <a:endParaRPr lang="en-US" altLang="en-US" sz="1200" b="0" smtClean="0"/>
          </a:p>
        </p:txBody>
      </p:sp>
    </p:spTree>
    <p:extLst>
      <p:ext uri="{BB962C8B-B14F-4D97-AF65-F5344CB8AC3E}">
        <p14:creationId xmlns:p14="http://schemas.microsoft.com/office/powerpoint/2010/main" val="893882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dirty="0"/>
              <a:t>F</a:t>
            </a:r>
            <a:r>
              <a:rPr lang="en-GB" altLang="en-US" dirty="0" smtClean="0"/>
              <a:t>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19</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a:t>
            </a:r>
            <a:r>
              <a:rPr lang="en-US" altLang="en-US" dirty="0" smtClean="0"/>
              <a:t>2.8 Drafts for Sale by IEEE– as of 2022-09-14</a:t>
            </a:r>
          </a:p>
        </p:txBody>
      </p:sp>
      <p:graphicFrame>
        <p:nvGraphicFramePr>
          <p:cNvPr id="77901" name="Group 77"/>
          <p:cNvGraphicFramePr>
            <a:graphicFrameLocks noGrp="1"/>
          </p:cNvGraphicFramePr>
          <p:nvPr>
            <p:ph idx="1"/>
            <p:extLst>
              <p:ext uri="{D42A27DB-BD31-4B8C-83A1-F6EECF244321}">
                <p14:modId xmlns:p14="http://schemas.microsoft.com/office/powerpoint/2010/main" val="2083760900"/>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D5.0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$184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0"/>
                        </a:rPr>
                        <a:t>IEEE P802.11bc D3.0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$114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11"/>
                        </a:rPr>
                        <a:t>IEEE P802.11bd D6.0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September 2022 802.11 WG session.</a:t>
            </a:r>
          </a:p>
          <a:p>
            <a:endParaRPr lang="en-GB" altLang="en-US" sz="2800" b="0" dirty="0" smtClean="0"/>
          </a:p>
          <a:p>
            <a:r>
              <a:rPr lang="en-GB" altLang="en-US" sz="2800" b="0" dirty="0" smtClean="0"/>
              <a:t>Refer to the agenda: 11-22/1257r&lt;latest&gt;</a:t>
            </a:r>
          </a:p>
          <a:p>
            <a:endParaRPr lang="en-US" altLang="en-US" sz="2800" b="0" dirty="0"/>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smtClean="0"/>
              <a:t>Published 2022 July: </a:t>
            </a:r>
            <a:r>
              <a:rPr lang="en-GB" altLang="en-US" sz="2200" dirty="0"/>
              <a:t>IEEE </a:t>
            </a:r>
            <a:r>
              <a:rPr lang="en-GB" altLang="en-US" sz="2200" dirty="0" err="1"/>
              <a:t>Std</a:t>
            </a:r>
            <a:r>
              <a:rPr lang="en-GB" altLang="en-US" sz="2200" dirty="0"/>
              <a:t> </a:t>
            </a:r>
            <a:r>
              <a:rPr lang="en-GB" altLang="en-US" sz="2200" dirty="0" smtClean="0"/>
              <a:t>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smtClean="0"/>
              <a:t>Ballots/Comment responses: 802.11ax-2021</a:t>
            </a:r>
          </a:p>
          <a:p>
            <a:pPr>
              <a:defRPr/>
            </a:pPr>
            <a:endParaRPr lang="en-GB" altLang="en-US" sz="2200" dirty="0" smtClean="0"/>
          </a:p>
          <a:p>
            <a:pPr>
              <a:defRPr/>
            </a:pPr>
            <a:r>
              <a:rPr lang="en-GB" altLang="en-US" sz="2200" dirty="0" smtClean="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smtClean="0"/>
              <a:t>IEEE P802.11az D4.0 sent for information April 8, 2022</a:t>
            </a:r>
          </a:p>
          <a:p>
            <a:pPr lvl="1">
              <a:defRPr/>
            </a:pPr>
            <a:r>
              <a:rPr lang="en-US" altLang="en-US" sz="1800" dirty="0" smtClean="0"/>
              <a:t>IEEE P802.11bd D4.0 sent for information June 20, 2022</a:t>
            </a:r>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dirty="0"/>
              <a:t>F</a:t>
            </a:r>
            <a:r>
              <a:rPr lang="en-AU" altLang="en-US" dirty="0" smtClean="0"/>
              <a:t>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a:t>
            </a:r>
            <a:r>
              <a:rPr lang="en-AU" altLang="en-US" dirty="0" smtClean="0"/>
              <a:t>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graphicFrame>
        <p:nvGraphicFramePr>
          <p:cNvPr id="2" name="Table 1"/>
          <p:cNvGraphicFramePr>
            <a:graphicFrameLocks noGrp="1"/>
          </p:cNvGraphicFramePr>
          <p:nvPr>
            <p:extLst>
              <p:ext uri="{D42A27DB-BD31-4B8C-83A1-F6EECF244321}">
                <p14:modId xmlns:p14="http://schemas.microsoft.com/office/powerpoint/2010/main" val="1729141821"/>
              </p:ext>
            </p:extLst>
          </p:nvPr>
        </p:nvGraphicFramePr>
        <p:xfrm>
          <a:off x="304800" y="2057400"/>
          <a:ext cx="11266487" cy="3001074"/>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completed. Blog planned.</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2022-09-21. Blog planned.</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2022-09-25. Additional blogs, webinar, </a:t>
                      </a: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etc</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planned.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a:t>
            </a:r>
            <a:r>
              <a:rPr lang="en-US" altLang="en-US" sz="2800" dirty="0" smtClean="0"/>
              <a:t>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a:t>
            </a:r>
            <a:r>
              <a:rPr lang="en-AU" altLang="en-US" dirty="0" smtClean="0"/>
              <a:t>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23</a:t>
            </a:fld>
            <a:endParaRPr lang="en-US" altLang="en-US" sz="1200" b="0" smtClean="0"/>
          </a:p>
        </p:txBody>
      </p:sp>
      <p:sp>
        <p:nvSpPr>
          <p:cNvPr id="7" name="Content Placeholder 1"/>
          <p:cNvSpPr>
            <a:spLocks noGrp="1"/>
          </p:cNvSpPr>
          <p:nvPr>
            <p:ph idx="1"/>
          </p:nvPr>
        </p:nvSpPr>
        <p:spPr>
          <a:xfrm>
            <a:off x="533400" y="1786569"/>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a:t>
            </a:r>
            <a:r>
              <a:rPr lang="en-US" dirty="0" smtClean="0"/>
              <a:t>Nikolich</a:t>
            </a:r>
          </a:p>
          <a:p>
            <a:pPr lvl="1">
              <a:defRPr/>
            </a:pPr>
            <a:r>
              <a:rPr lang="en-US" dirty="0" smtClean="0">
                <a:hlinkClick r:id="rId6"/>
              </a:rPr>
              <a:t>2022 June Tech talk on Coexistence</a:t>
            </a:r>
            <a:r>
              <a:rPr lang="en-US" dirty="0" smtClean="0"/>
              <a:t>, see </a:t>
            </a:r>
            <a:r>
              <a:rPr lang="en-US" dirty="0" smtClean="0">
                <a:hlinkClick r:id="rId7"/>
              </a:rPr>
              <a:t>11-22-0921</a:t>
            </a:r>
            <a:r>
              <a:rPr lang="en-US" dirty="0" smtClean="0"/>
              <a:t>, A. Myles</a:t>
            </a:r>
          </a:p>
          <a:p>
            <a:pPr lvl="1">
              <a:defRPr/>
            </a:pPr>
            <a:endParaRPr lang="en-US" dirty="0" smtClean="0"/>
          </a:p>
          <a:p>
            <a:pPr>
              <a:defRPr/>
            </a:pPr>
            <a:r>
              <a:rPr lang="en-US" dirty="0">
                <a:hlinkClick r:id="rId8"/>
              </a:rPr>
              <a:t>2021-01-20 January </a:t>
            </a:r>
            <a:r>
              <a:rPr lang="en-US" dirty="0" smtClean="0">
                <a:hlinkClick r:id="rId8"/>
              </a:rPr>
              <a:t>Computer Society Standards Activities Board Webinar Series </a:t>
            </a:r>
            <a:r>
              <a:rPr lang="en-US" dirty="0" smtClean="0"/>
              <a:t> 802 Wireless Standards: D. Stanley, P. Kinney, P. Nikolich</a:t>
            </a:r>
            <a:br>
              <a:rPr lang="en-US" dirty="0" smtClean="0"/>
            </a:br>
            <a:endParaRPr lang="en-US" dirty="0" smtClean="0"/>
          </a:p>
          <a:p>
            <a:pPr>
              <a:defRPr/>
            </a:pPr>
            <a:r>
              <a:rPr lang="en-US" dirty="0" smtClean="0"/>
              <a:t>See the indicated </a:t>
            </a:r>
            <a:r>
              <a:rPr lang="en-US" dirty="0"/>
              <a:t>links for recordings of the talks and webinar </a:t>
            </a:r>
          </a:p>
          <a:p>
            <a:pPr marL="0" indent="0">
              <a:buFontTx/>
              <a:buNone/>
              <a:defRPr/>
            </a:pPr>
            <a:r>
              <a:rPr lang="en-US" dirty="0" smtClean="0"/>
              <a:t> </a:t>
            </a:r>
            <a:endParaRPr lang="en-GB" dirty="0"/>
          </a:p>
          <a:p>
            <a:pPr marL="457200" lvl="1" indent="0">
              <a:buNone/>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a:t>
            </a:r>
            <a:r>
              <a:rPr lang="en-GB" altLang="en-US" dirty="0" smtClean="0"/>
              <a:t>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 If you are interested in these topics,  please attend.</a:t>
            </a:r>
          </a:p>
          <a:p>
            <a:r>
              <a:rPr lang="en-GB" altLang="en-US" sz="2800" dirty="0" smtClean="0"/>
              <a:t>The wireless chairs meeting  </a:t>
            </a:r>
          </a:p>
          <a:p>
            <a:pPr lvl="1"/>
            <a:r>
              <a:rPr lang="en-GB" altLang="en-US" dirty="0" smtClean="0"/>
              <a:t>At 4:00pm local time on the Sunday of 802 Plenary and Wireless Interim in-person sessions</a:t>
            </a:r>
          </a:p>
          <a:p>
            <a:pPr lvl="1"/>
            <a:r>
              <a:rPr lang="en-GB" altLang="en-US" dirty="0" smtClean="0"/>
              <a:t>As scheduled via teleconference for electronic sessions; </a:t>
            </a:r>
          </a:p>
          <a:p>
            <a:pPr lvl="1"/>
            <a:r>
              <a:rPr lang="en-GB" altLang="en-US" dirty="0" smtClean="0"/>
              <a:t>Next meetings: </a:t>
            </a:r>
            <a:r>
              <a:rPr lang="en-GB" altLang="en-US" b="1" dirty="0" smtClean="0"/>
              <a:t>Wednesday 2022-10-05 3PM Eastern, November 13 4PM Bangkok</a:t>
            </a:r>
            <a:r>
              <a:rPr lang="en-GB" altLang="en-US" dirty="0" smtClean="0"/>
              <a:t>, call details will be posted here: </a:t>
            </a:r>
            <a:r>
              <a:rPr lang="en-GB" altLang="en-US" dirty="0" smtClean="0">
                <a:hlinkClick r:id="rId3"/>
              </a:rPr>
              <a:t>http://ieee802.org/802tele_calendar.html</a:t>
            </a:r>
            <a:r>
              <a:rPr lang="en-GB" altLang="en-US" dirty="0" smtClean="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November 2022 in-person &amp; electronic </a:t>
            </a:r>
            <a:r>
              <a:rPr lang="en-US" sz="3200" dirty="0"/>
              <a:t>WG11 </a:t>
            </a:r>
            <a:r>
              <a:rPr lang="en-US" sz="3200" dirty="0" smtClean="0"/>
              <a:t>meeting </a:t>
            </a:r>
          </a:p>
          <a:p>
            <a:pPr lvl="1">
              <a:defRPr/>
            </a:pPr>
            <a:r>
              <a:rPr lang="en-US" sz="2800" dirty="0" smtClean="0"/>
              <a:t>802 Plenary session November 13-18, 2022</a:t>
            </a:r>
          </a:p>
          <a:p>
            <a:pPr>
              <a:defRPr/>
            </a:pPr>
            <a:r>
              <a:rPr lang="en-US" sz="3200" dirty="0" smtClean="0"/>
              <a:t>The meetings will count towards voting rights. Paid Registration is required.</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a:t>
            </a:r>
            <a:r>
              <a:rPr lang="en-GB" altLang="en-US" dirty="0" smtClean="0"/>
              <a:t>7.2 Planned Next Meeting – Interim</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a:t>
            </a:r>
            <a:r>
              <a:rPr lang="en-GB" altLang="en-US" dirty="0" smtClean="0"/>
              <a:t>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endParaRPr lang="en-AU" altLang="en-US" dirty="0" smtClean="0"/>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1614409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a:t>W</a:t>
            </a:r>
            <a:r>
              <a:rPr lang="en-US" altLang="en-US" dirty="0" smtClean="0"/>
              <a:t>2.1 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a:t>
            </a:r>
            <a:r>
              <a:rPr lang="en-US" altLang="en-US" dirty="0" smtClean="0"/>
              <a:t>2.1 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a:t>W</a:t>
            </a:r>
            <a:r>
              <a:rPr lang="en-US" altLang="en-US" dirty="0" smtClean="0"/>
              <a:t>2.1 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smtClean="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smtClean="0"/>
              <a:t>W2.3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smtClean="0"/>
              <a:t>Individual </a:t>
            </a:r>
            <a:r>
              <a:rPr lang="en-US" sz="1600" dirty="0"/>
              <a:t>experts who attend electronically for a specific </a:t>
            </a:r>
            <a:r>
              <a:rPr lang="en-US" sz="1600" dirty="0" smtClean="0"/>
              <a:t>purpose/presentation can </a:t>
            </a:r>
            <a:r>
              <a:rPr lang="en-US" sz="1600" dirty="0"/>
              <a:t>be designated as such by the WG Chair, and receive a registration fee waiver and limited attendance </a:t>
            </a:r>
            <a:r>
              <a:rPr lang="en-US" sz="1600" dirty="0" smtClean="0"/>
              <a:t>rights.</a:t>
            </a:r>
          </a:p>
          <a:p>
            <a:r>
              <a:rPr lang="en-US" sz="1600" dirty="0" smtClean="0"/>
              <a:t>See section 5 in </a:t>
            </a:r>
            <a:r>
              <a:rPr lang="en-US" sz="1600" dirty="0" smtClean="0">
                <a:hlinkClick r:id="rId3"/>
              </a:rPr>
              <a:t>https://mentor.ieee.org/802-ec/dcn/17/ec-17-0090-25-0PNP-ieee-802-lmsc-operations-manual.pdf</a:t>
            </a:r>
            <a:r>
              <a:rPr lang="en-US" sz="1600" dirty="0" smtClean="0"/>
              <a:t> ,</a:t>
            </a:r>
          </a:p>
          <a:p>
            <a:pPr lvl="1"/>
            <a:r>
              <a:rPr lang="en-US" sz="1200" i="1" dirty="0" smtClean="0"/>
              <a:t>The </a:t>
            </a:r>
            <a:r>
              <a:rPr lang="en-US" sz="1200" i="1" dirty="0"/>
              <a:t>Working Group Chair may designate specific individual experts who are allowed </a:t>
            </a:r>
            <a:r>
              <a:rPr lang="en-US" sz="1200" i="1" dirty="0" smtClean="0"/>
              <a:t>to participate </a:t>
            </a:r>
            <a:r>
              <a:rPr lang="en-US" sz="1200" i="1" dirty="0"/>
              <a:t>in Working Group discussions via electronic means during an in-person meeting </a:t>
            </a:r>
            <a:r>
              <a:rPr lang="en-US" sz="1200" i="1" dirty="0" smtClean="0"/>
              <a:t>for the </a:t>
            </a:r>
            <a:r>
              <a:rPr lang="en-US" sz="1200" i="1" dirty="0"/>
              <a:t>benefit of the group. These individuals are not considered to be attending the meeting and </a:t>
            </a:r>
            <a:r>
              <a:rPr lang="en-US" sz="1200" i="1" dirty="0" smtClean="0"/>
              <a:t>so they </a:t>
            </a:r>
            <a:r>
              <a:rPr lang="en-US" sz="1200" i="1" dirty="0"/>
              <a:t>are not required to pay meeting fees and they do not get participation credit. </a:t>
            </a:r>
            <a:r>
              <a:rPr lang="en-US" sz="1200" i="1" dirty="0" smtClean="0"/>
              <a:t>The participation </a:t>
            </a:r>
            <a:r>
              <a:rPr lang="en-US" sz="1200" i="1" dirty="0"/>
              <a:t>of these individuals should be limited to specific technical topics. Such </a:t>
            </a:r>
            <a:r>
              <a:rPr lang="en-US" sz="1200" i="1" dirty="0" smtClean="0"/>
              <a:t>participation shall </a:t>
            </a:r>
            <a:r>
              <a:rPr lang="en-US" sz="1200" i="1" dirty="0"/>
              <a:t>be documented in the minutes of the Working Group meeting.</a:t>
            </a:r>
            <a:r>
              <a:rPr lang="en-US" sz="1200" dirty="0"/>
              <a:t/>
            </a:r>
            <a:br>
              <a:rPr lang="en-US" sz="1200" dirty="0"/>
            </a:br>
            <a:endParaRPr lang="en-US" sz="1200" dirty="0"/>
          </a:p>
          <a:p>
            <a:r>
              <a:rPr lang="en-US" sz="1600" dirty="0" smtClean="0"/>
              <a:t>The individuals listed below are </a:t>
            </a:r>
            <a:r>
              <a:rPr lang="en-US" sz="1600" dirty="0"/>
              <a:t>hereby designated as specific individual experts on their respective topics and subject to the restrictions and benefits described in the 802 OM. </a:t>
            </a:r>
          </a:p>
          <a:p>
            <a:pPr lvl="1"/>
            <a:r>
              <a:rPr lang="en-GB" sz="1600" b="1" dirty="0" smtClean="0"/>
              <a:t>Jeff Bailey </a:t>
            </a:r>
            <a:r>
              <a:rPr lang="en-GB" sz="1600" b="1" dirty="0"/>
              <a:t>- </a:t>
            </a:r>
            <a:r>
              <a:rPr lang="en-GB" sz="1600" b="1" dirty="0" smtClean="0"/>
              <a:t>Carleton University (WNG</a:t>
            </a:r>
            <a:r>
              <a:rPr lang="en-GB" sz="1600" b="1" dirty="0" smtClean="0"/>
              <a:t>)</a:t>
            </a:r>
          </a:p>
          <a:p>
            <a:pPr lvl="1"/>
            <a:r>
              <a:rPr lang="en-US" sz="1600" b="1" dirty="0"/>
              <a:t>Prof. </a:t>
            </a:r>
            <a:r>
              <a:rPr lang="en-US" sz="1600" b="1" dirty="0" err="1"/>
              <a:t>Alphan</a:t>
            </a:r>
            <a:r>
              <a:rPr lang="en-US" sz="1600" b="1" dirty="0"/>
              <a:t> </a:t>
            </a:r>
            <a:r>
              <a:rPr lang="en-US" sz="1600" b="1" dirty="0" err="1"/>
              <a:t>Sahin</a:t>
            </a:r>
            <a:r>
              <a:rPr lang="en-US" sz="1600" b="1" dirty="0"/>
              <a:t> (University of South Carolina)</a:t>
            </a:r>
            <a:endParaRPr lang="en-GB" sz="1600" b="1" dirty="0"/>
          </a:p>
          <a:p>
            <a:pPr lvl="1"/>
            <a:endParaRPr lang="en-US" sz="1200" dirty="0"/>
          </a:p>
          <a:p>
            <a:r>
              <a:rPr lang="en-US" sz="1600" dirty="0" smtClean="0"/>
              <a:t>For WNG, </a:t>
            </a:r>
            <a:r>
              <a:rPr lang="en-US" sz="1600" dirty="0"/>
              <a:t>attendance for each is limited to the WNG timeslot in which the respective presentation is scheduled. </a:t>
            </a: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a:t>W</a:t>
            </a:r>
            <a:r>
              <a:rPr lang="en-GB" altLang="en-US" dirty="0" smtClean="0"/>
              <a:t>2.4 2022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147688</TotalTime>
  <Words>2958</Words>
  <Application>Microsoft Office PowerPoint</Application>
  <PresentationFormat>Widescreen</PresentationFormat>
  <Paragraphs>501</Paragraphs>
  <Slides>32</Slides>
  <Notes>22</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Times New Roman</vt:lpstr>
      <vt:lpstr>Wingdings</vt:lpstr>
      <vt:lpstr>Default Design</vt:lpstr>
      <vt:lpstr>Custom Design</vt:lpstr>
      <vt:lpstr>Document</vt:lpstr>
      <vt:lpstr>September 2022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W2.4 2022 September Designation of Individual experts</vt:lpstr>
      <vt:lpstr>W2.5 Announcements </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2022-09-14</vt:lpstr>
      <vt:lpstr>F2.9 ISO/IEC JTC1/SC6</vt:lpstr>
      <vt:lpstr>F2.10 Social media, Blog posts</vt:lpstr>
      <vt:lpstr>F2.11 IEEE 802 Public Visibility Standing Committee</vt:lpstr>
      <vt:lpstr>F2.11 802.11 Public Visibility Events</vt:lpstr>
      <vt:lpstr>F7.1 802 Wireless Chairs meeting</vt:lpstr>
      <vt:lpstr>F7.2 Planned Next Meeting – Interim</vt:lpstr>
      <vt:lpstr>F7.3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2022 Supplementary Material</dc:title>
  <dc:creator>dorothy.stanley@hpe.com</dc:creator>
  <cp:keywords>11-22-1259r1</cp:keywords>
  <cp:lastModifiedBy>Stanley, Dorothy</cp:lastModifiedBy>
  <cp:revision>2371</cp:revision>
  <cp:lastPrinted>1998-02-10T13:28:06Z</cp:lastPrinted>
  <dcterms:created xsi:type="dcterms:W3CDTF">1998-02-10T13:07:52Z</dcterms:created>
  <dcterms:modified xsi:type="dcterms:W3CDTF">2022-09-15T19:40:48Z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