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5"/>
  </p:notesMasterIdLst>
  <p:handoutMasterIdLst>
    <p:handoutMasterId r:id="rId36"/>
  </p:handoutMasterIdLst>
  <p:sldIdLst>
    <p:sldId id="269" r:id="rId3"/>
    <p:sldId id="370" r:id="rId4"/>
    <p:sldId id="427" r:id="rId5"/>
    <p:sldId id="428" r:id="rId6"/>
    <p:sldId id="464" r:id="rId7"/>
    <p:sldId id="465" r:id="rId8"/>
    <p:sldId id="436" r:id="rId9"/>
    <p:sldId id="482" r:id="rId10"/>
    <p:sldId id="403" r:id="rId11"/>
    <p:sldId id="484" r:id="rId12"/>
    <p:sldId id="479" r:id="rId13"/>
    <p:sldId id="485" r:id="rId14"/>
    <p:sldId id="487" r:id="rId15"/>
    <p:sldId id="486" r:id="rId16"/>
    <p:sldId id="488" r:id="rId17"/>
    <p:sldId id="489" r:id="rId18"/>
    <p:sldId id="480" r:id="rId19"/>
    <p:sldId id="404" r:id="rId20"/>
    <p:sldId id="430" r:id="rId21"/>
    <p:sldId id="406" r:id="rId22"/>
    <p:sldId id="451" r:id="rId23"/>
    <p:sldId id="476" r:id="rId24"/>
    <p:sldId id="472" r:id="rId25"/>
    <p:sldId id="471" r:id="rId26"/>
    <p:sldId id="409" r:id="rId27"/>
    <p:sldId id="477" r:id="rId28"/>
    <p:sldId id="455" r:id="rId29"/>
    <p:sldId id="474" r:id="rId30"/>
    <p:sldId id="475" r:id="rId31"/>
    <p:sldId id="454" r:id="rId32"/>
    <p:sldId id="478" r:id="rId33"/>
    <p:sldId id="490" r:id="rId34"/>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2FBFC"/>
    <a:srgbClr val="00FFFF"/>
    <a:srgbClr val="00CC99"/>
    <a:srgbClr val="FF33CC"/>
    <a:srgbClr val="66FF99"/>
    <a:srgbClr val="FF996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579" autoAdjust="0"/>
    <p:restoredTop sz="92643" autoAdjust="0"/>
  </p:normalViewPr>
  <p:slideViewPr>
    <p:cSldViewPr>
      <p:cViewPr varScale="1">
        <p:scale>
          <a:sx n="89" d="100"/>
          <a:sy n="89" d="100"/>
        </p:scale>
        <p:origin x="912" y="72"/>
      </p:cViewPr>
      <p:guideLst>
        <p:guide orient="horz" pos="2160"/>
        <p:guide pos="3840"/>
      </p:guideLst>
    </p:cSldViewPr>
  </p:slideViewPr>
  <p:outlineViewPr>
    <p:cViewPr>
      <p:scale>
        <a:sx n="33" d="100"/>
        <a:sy n="33" d="100"/>
      </p:scale>
      <p:origin x="0" y="-7002"/>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3540" y="-324"/>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802.11-22/1259r0</a:t>
            </a:r>
            <a:endParaRPr lang="en-US"/>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September 2022</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ltLang="en-US"/>
              <a:t>Page </a:t>
            </a:r>
            <a:fld id="{F32D01EB-7F25-48B6-9547-ECE47E752835}" type="slidenum">
              <a:rPr lang="en-US" altLang="en-US"/>
              <a:pPr>
                <a:defRPr/>
              </a:pPr>
              <a:t>‹#›</a:t>
            </a:fld>
            <a:endParaRPr lang="en-US" alt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469271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802.11-22/1259r0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September 2022</a:t>
            </a:r>
            <a:endParaRPr lang="en-US"/>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ltLang="en-US"/>
              <a:t>Page </a:t>
            </a:r>
            <a:fld id="{2D9A1103-2536-4E94-B60E-B659F7EE337B}" type="slidenum">
              <a:rPr lang="en-US" altLang="en-US"/>
              <a:pPr>
                <a:defRPr/>
              </a:pPr>
              <a:t>‹#›</a:t>
            </a:fld>
            <a:endParaRPr lang="en-US" alt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6534498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514D2267-1DDB-45C3-B02A-3D1475216CF1}" type="slidenum">
              <a:rPr lang="en-US" altLang="en-US" sz="1200" b="0" smtClean="0"/>
              <a:pPr/>
              <a:t>1</a:t>
            </a:fld>
            <a:endParaRPr lang="en-US" alt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65363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9DB67281-BA7F-4672-9718-397D19374F4D}" type="slidenum">
              <a:rPr lang="en-US" altLang="en-US" sz="1200" b="0" smtClean="0"/>
              <a:pPr/>
              <a:t>15</a:t>
            </a:fld>
            <a:endParaRPr lang="en-US" altLang="en-US" sz="1200" b="0" smtClean="0"/>
          </a:p>
        </p:txBody>
      </p:sp>
    </p:spTree>
    <p:extLst>
      <p:ext uri="{BB962C8B-B14F-4D97-AF65-F5344CB8AC3E}">
        <p14:creationId xmlns:p14="http://schemas.microsoft.com/office/powerpoint/2010/main" val="22159126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802.11-22/1259r0</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BF722053-C1A8-4599-BDA8-525F09FEB6F0}" type="slidenum">
              <a:rPr lang="en-US" altLang="en-US" sz="1200" b="0" smtClean="0"/>
              <a:pPr/>
              <a:t>18</a:t>
            </a:fld>
            <a:endParaRPr lang="en-US" altLang="en-US" sz="1200" b="0" smtClean="0"/>
          </a:p>
        </p:txBody>
      </p:sp>
    </p:spTree>
    <p:extLst>
      <p:ext uri="{BB962C8B-B14F-4D97-AF65-F5344CB8AC3E}">
        <p14:creationId xmlns:p14="http://schemas.microsoft.com/office/powerpoint/2010/main" val="15370216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24579" name="Rectangle 2"/>
          <p:cNvSpPr>
            <a:spLocks noGrp="1" noChangeArrowheads="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802.11-22/1259r0</a:t>
            </a:r>
          </a:p>
        </p:txBody>
      </p:sp>
      <p:sp>
        <p:nvSpPr>
          <p:cNvPr id="24580" name="Rectangle 3"/>
          <p:cNvSpPr txBox="1">
            <a:spLocks noGrp="1" noChangeArrowheads="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24581" name="Rectangle 6"/>
          <p:cNvSpPr>
            <a:spLocks noGrp="1" noChangeArrowheads="1"/>
          </p:cNvSpPr>
          <p:nvPr>
            <p:ph type="ftr" sz="quarter" idx="4"/>
          </p:nvPr>
        </p:nvSpPr>
        <p:spPr>
          <a:xfrm>
            <a:off x="6437313" y="6862763"/>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4582" name="Rectangle 7"/>
          <p:cNvSpPr>
            <a:spLocks noGrp="1" noChangeArrowheads="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EE2D4A70-DD09-4D31-9FFE-3F14881DB165}" type="slidenum">
              <a:rPr lang="en-US" altLang="en-US" sz="1200" b="0" smtClean="0"/>
              <a:pPr/>
              <a:t>19</a:t>
            </a:fld>
            <a:endParaRPr lang="en-US" altLang="en-US" sz="1200" b="0" smtClean="0"/>
          </a:p>
        </p:txBody>
      </p:sp>
      <p:sp>
        <p:nvSpPr>
          <p:cNvPr id="24583" name="Rectangle 2"/>
          <p:cNvSpPr>
            <a:spLocks noGrp="1" noRot="1" noChangeAspect="1" noChangeArrowheads="1" noTextEdit="1"/>
          </p:cNvSpPr>
          <p:nvPr>
            <p:ph type="sldImg"/>
          </p:nvPr>
        </p:nvSpPr>
        <p:spPr>
          <a:ln/>
        </p:spPr>
      </p:sp>
      <p:sp>
        <p:nvSpPr>
          <p:cNvPr id="245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7462963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26627" name="Slide Image Placeholder 1"/>
          <p:cNvSpPr>
            <a:spLocks noGrp="1" noRot="1" noChangeAspect="1" noTextEdit="1"/>
          </p:cNvSpPr>
          <p:nvPr>
            <p:ph type="sldImg"/>
          </p:nvPr>
        </p:nvSpPr>
        <p:spPr>
          <a:xfrm>
            <a:off x="2335213" y="538163"/>
            <a:ext cx="4702175" cy="2646362"/>
          </a:xfrm>
          <a:ln/>
        </p:spPr>
      </p:sp>
      <p:sp>
        <p:nvSpPr>
          <p:cNvPr id="2662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6629"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802.11-22/1259r0</a:t>
            </a:r>
          </a:p>
        </p:txBody>
      </p:sp>
      <p:sp>
        <p:nvSpPr>
          <p:cNvPr id="26630"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26631"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6632"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81D88D78-9193-4EC7-928C-99499C84AFE4}" type="slidenum">
              <a:rPr lang="en-US" altLang="en-US" sz="1200" b="0" smtClean="0"/>
              <a:pPr/>
              <a:t>20</a:t>
            </a:fld>
            <a:endParaRPr lang="en-US" altLang="en-US" sz="1200" b="0" smtClean="0"/>
          </a:p>
        </p:txBody>
      </p:sp>
    </p:spTree>
    <p:extLst>
      <p:ext uri="{BB962C8B-B14F-4D97-AF65-F5344CB8AC3E}">
        <p14:creationId xmlns:p14="http://schemas.microsoft.com/office/powerpoint/2010/main" val="9269758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28675" name="Slide Image Placeholder 1"/>
          <p:cNvSpPr>
            <a:spLocks noGrp="1" noRot="1" noChangeAspect="1" noTextEdit="1"/>
          </p:cNvSpPr>
          <p:nvPr>
            <p:ph type="sldImg"/>
          </p:nvPr>
        </p:nvSpPr>
        <p:spPr>
          <a:xfrm>
            <a:off x="2335213" y="538163"/>
            <a:ext cx="4702175" cy="2646362"/>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8677"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802.11-22/1259r0</a:t>
            </a:r>
          </a:p>
        </p:txBody>
      </p:sp>
      <p:sp>
        <p:nvSpPr>
          <p:cNvPr id="28678"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28679"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8680"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6B2873D9-7A22-4C58-B60A-9DC4FE9F7D47}" type="slidenum">
              <a:rPr lang="en-US" altLang="en-US" sz="1200" b="0" smtClean="0"/>
              <a:pPr/>
              <a:t>21</a:t>
            </a:fld>
            <a:endParaRPr lang="en-US" altLang="en-US" sz="1200" b="0" smtClean="0"/>
          </a:p>
        </p:txBody>
      </p:sp>
    </p:spTree>
    <p:extLst>
      <p:ext uri="{BB962C8B-B14F-4D97-AF65-F5344CB8AC3E}">
        <p14:creationId xmlns:p14="http://schemas.microsoft.com/office/powerpoint/2010/main" val="11262442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31747" name="Slide Image Placeholder 1"/>
          <p:cNvSpPr>
            <a:spLocks noGrp="1" noRot="1" noChangeAspect="1" noTextEdit="1"/>
          </p:cNvSpPr>
          <p:nvPr>
            <p:ph type="sldImg"/>
          </p:nvPr>
        </p:nvSpPr>
        <p:spPr>
          <a:xfrm>
            <a:off x="2335213" y="538163"/>
            <a:ext cx="4702175" cy="2646362"/>
          </a:xfrm>
          <a:ln/>
        </p:spPr>
      </p:sp>
      <p:sp>
        <p:nvSpPr>
          <p:cNvPr id="3174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1749"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802.11-22/1259r0</a:t>
            </a:r>
          </a:p>
        </p:txBody>
      </p:sp>
      <p:sp>
        <p:nvSpPr>
          <p:cNvPr id="31750"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31751"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31752"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96A2EC4A-26C0-4D19-B3B4-38491F7E6F6E}" type="slidenum">
              <a:rPr lang="en-US" altLang="en-US" sz="1200" b="0" smtClean="0"/>
              <a:pPr/>
              <a:t>23</a:t>
            </a:fld>
            <a:endParaRPr lang="en-US" altLang="en-US" sz="1200" b="0" smtClean="0"/>
          </a:p>
        </p:txBody>
      </p:sp>
    </p:spTree>
    <p:extLst>
      <p:ext uri="{BB962C8B-B14F-4D97-AF65-F5344CB8AC3E}">
        <p14:creationId xmlns:p14="http://schemas.microsoft.com/office/powerpoint/2010/main" val="17938652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802.11-22/1259r0</a:t>
            </a:r>
            <a:endParaRPr lang="en-US"/>
          </a:p>
        </p:txBody>
      </p:sp>
      <p:sp>
        <p:nvSpPr>
          <p:cNvPr id="5" name="Date Placeholder 4"/>
          <p:cNvSpPr>
            <a:spLocks noGrp="1"/>
          </p:cNvSpPr>
          <p:nvPr>
            <p:ph type="dt" idx="11"/>
          </p:nvPr>
        </p:nvSpPr>
        <p:spPr/>
        <p:txBody>
          <a:bodyPr/>
          <a:lstStyle/>
          <a:p>
            <a:pPr>
              <a:defRPr/>
            </a:pPr>
            <a:r>
              <a:rPr lang="en-US" smtClean="0"/>
              <a:t>September 2022</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2D9A1103-2536-4E94-B60E-B659F7EE337B}" type="slidenum">
              <a:rPr lang="en-US" altLang="en-US" smtClean="0"/>
              <a:pPr>
                <a:defRPr/>
              </a:pPr>
              <a:t>24</a:t>
            </a:fld>
            <a:endParaRPr lang="en-US" altLang="en-US"/>
          </a:p>
        </p:txBody>
      </p:sp>
    </p:spTree>
    <p:extLst>
      <p:ext uri="{BB962C8B-B14F-4D97-AF65-F5344CB8AC3E}">
        <p14:creationId xmlns:p14="http://schemas.microsoft.com/office/powerpoint/2010/main" val="20229780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348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802.11-22/1259r0</a:t>
            </a:r>
          </a:p>
        </p:txBody>
      </p:sp>
      <p:sp>
        <p:nvSpPr>
          <p:cNvPr id="348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348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348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B043BC31-E8A9-4A17-AB65-414294921501}" type="slidenum">
              <a:rPr lang="en-US" altLang="en-US" sz="1200" b="0" smtClean="0"/>
              <a:pPr/>
              <a:t>25</a:t>
            </a:fld>
            <a:endParaRPr lang="en-US" altLang="en-US" sz="1200" b="0" smtClean="0"/>
          </a:p>
        </p:txBody>
      </p:sp>
    </p:spTree>
    <p:extLst>
      <p:ext uri="{BB962C8B-B14F-4D97-AF65-F5344CB8AC3E}">
        <p14:creationId xmlns:p14="http://schemas.microsoft.com/office/powerpoint/2010/main" val="35139571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368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802.11-22/1259r0</a:t>
            </a:r>
          </a:p>
        </p:txBody>
      </p:sp>
      <p:sp>
        <p:nvSpPr>
          <p:cNvPr id="368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3687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3687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304FB85-2470-4AAA-A697-3628A401FADE}" type="slidenum">
              <a:rPr lang="en-US" altLang="en-US" sz="1200" b="0" smtClean="0"/>
              <a:pPr/>
              <a:t>26</a:t>
            </a:fld>
            <a:endParaRPr lang="en-US" altLang="en-US" sz="1200" b="0" smtClean="0"/>
          </a:p>
        </p:txBody>
      </p:sp>
    </p:spTree>
    <p:extLst>
      <p:ext uri="{BB962C8B-B14F-4D97-AF65-F5344CB8AC3E}">
        <p14:creationId xmlns:p14="http://schemas.microsoft.com/office/powerpoint/2010/main" val="5993768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802.11-22/1259r0</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21A27690-432F-4C83-8536-CEA930C02E6B}" type="slidenum">
              <a:rPr lang="en-US" altLang="en-US" sz="1200" b="0" smtClean="0"/>
              <a:pPr/>
              <a:t>29</a:t>
            </a:fld>
            <a:endParaRPr lang="en-US" altLang="en-US" sz="1200" b="0" smtClean="0"/>
          </a:p>
        </p:txBody>
      </p:sp>
    </p:spTree>
    <p:extLst>
      <p:ext uri="{BB962C8B-B14F-4D97-AF65-F5344CB8AC3E}">
        <p14:creationId xmlns:p14="http://schemas.microsoft.com/office/powerpoint/2010/main" val="985855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112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CD4C97C-430B-4DE0-B545-3CA4670B771D}" type="slidenum">
              <a:rPr lang="en-US" altLang="en-US" sz="1200" b="0" smtClean="0"/>
              <a:pPr/>
              <a:t>4</a:t>
            </a:fld>
            <a:endParaRPr lang="en-US" altLang="en-US" sz="1200" b="0" smtClean="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11001858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43011" name="Slide Image Placeholder 1"/>
          <p:cNvSpPr>
            <a:spLocks noGrp="1" noRot="1" noChangeAspect="1" noTextEdit="1"/>
          </p:cNvSpPr>
          <p:nvPr>
            <p:ph type="sldImg"/>
          </p:nvPr>
        </p:nvSpPr>
        <p:spPr>
          <a:xfrm>
            <a:off x="2335213" y="538163"/>
            <a:ext cx="4702175" cy="2646362"/>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3013"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802.11-22/1259r0</a:t>
            </a:r>
          </a:p>
        </p:txBody>
      </p:sp>
      <p:sp>
        <p:nvSpPr>
          <p:cNvPr id="43014"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43015"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43016"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414BF364-3CA9-408D-B83D-20807EDDEFE2}" type="slidenum">
              <a:rPr lang="en-US" altLang="en-US" sz="1200" b="0" smtClean="0"/>
              <a:pPr/>
              <a:t>30</a:t>
            </a:fld>
            <a:endParaRPr lang="en-US" altLang="en-US" sz="1200" b="0" smtClean="0"/>
          </a:p>
        </p:txBody>
      </p:sp>
    </p:spTree>
    <p:extLst>
      <p:ext uri="{BB962C8B-B14F-4D97-AF65-F5344CB8AC3E}">
        <p14:creationId xmlns:p14="http://schemas.microsoft.com/office/powerpoint/2010/main" val="32117729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45059" name="Slide Image Placeholder 1"/>
          <p:cNvSpPr>
            <a:spLocks noGrp="1" noRot="1" noChangeAspect="1" noTextEdit="1"/>
          </p:cNvSpPr>
          <p:nvPr>
            <p:ph type="sldImg"/>
          </p:nvPr>
        </p:nvSpPr>
        <p:spPr>
          <a:xfrm>
            <a:off x="2335213" y="538163"/>
            <a:ext cx="4702175" cy="2646362"/>
          </a:xfrm>
          <a:ln/>
        </p:spPr>
      </p:sp>
      <p:sp>
        <p:nvSpPr>
          <p:cNvPr id="4506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5061"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802.11-22/1259r0</a:t>
            </a:r>
          </a:p>
        </p:txBody>
      </p:sp>
      <p:sp>
        <p:nvSpPr>
          <p:cNvPr id="45062"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45063"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45064"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63F752B-CC74-4873-BFBA-FBE640B8FF2F}" type="slidenum">
              <a:rPr lang="en-US" altLang="en-US" sz="1200" b="0" smtClean="0"/>
              <a:pPr/>
              <a:t>31</a:t>
            </a:fld>
            <a:endParaRPr lang="en-US" altLang="en-US" sz="1200" b="0" smtClean="0"/>
          </a:p>
        </p:txBody>
      </p:sp>
    </p:spTree>
    <p:extLst>
      <p:ext uri="{BB962C8B-B14F-4D97-AF65-F5344CB8AC3E}">
        <p14:creationId xmlns:p14="http://schemas.microsoft.com/office/powerpoint/2010/main" val="42751306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28675" name="Slide Image Placeholder 1"/>
          <p:cNvSpPr>
            <a:spLocks noGrp="1" noRot="1" noChangeAspect="1" noTextEdit="1"/>
          </p:cNvSpPr>
          <p:nvPr>
            <p:ph type="sldImg"/>
          </p:nvPr>
        </p:nvSpPr>
        <p:spPr>
          <a:xfrm>
            <a:off x="2335213" y="538163"/>
            <a:ext cx="4702175" cy="2646362"/>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8677"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802.11-22/1259r0</a:t>
            </a:r>
          </a:p>
        </p:txBody>
      </p:sp>
      <p:sp>
        <p:nvSpPr>
          <p:cNvPr id="28678"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28679"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8680"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6B2873D9-7A22-4C58-B60A-9DC4FE9F7D47}" type="slidenum">
              <a:rPr lang="en-US" altLang="en-US" sz="1200" b="0" smtClean="0"/>
              <a:pPr/>
              <a:t>32</a:t>
            </a:fld>
            <a:endParaRPr lang="en-US" altLang="en-US" sz="1200" b="0" smtClean="0"/>
          </a:p>
        </p:txBody>
      </p:sp>
    </p:spTree>
    <p:extLst>
      <p:ext uri="{BB962C8B-B14F-4D97-AF65-F5344CB8AC3E}">
        <p14:creationId xmlns:p14="http://schemas.microsoft.com/office/powerpoint/2010/main" val="24067945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133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01BBC25-ED73-458E-BF60-86A10D037771}" type="slidenum">
              <a:rPr lang="en-US" altLang="en-US" sz="1200" b="0" smtClean="0"/>
              <a:pPr/>
              <a:t>5</a:t>
            </a:fld>
            <a:endParaRPr lang="en-US" altLang="en-US" sz="1200" b="0" smtClean="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31670298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153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75B0DED2-0745-4492-93DC-CF57A113D64D}" type="slidenum">
              <a:rPr lang="en-US" altLang="en-US" sz="1200" b="0" smtClean="0"/>
              <a:pPr/>
              <a:t>6</a:t>
            </a:fld>
            <a:endParaRPr lang="en-US" altLang="en-US" sz="1200" b="0" smtClean="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31894379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9DB67281-BA7F-4672-9718-397D19374F4D}" type="slidenum">
              <a:rPr lang="en-US" altLang="en-US" sz="1200" b="0" smtClean="0"/>
              <a:pPr/>
              <a:t>7</a:t>
            </a:fld>
            <a:endParaRPr lang="en-US" altLang="en-US" sz="1200" b="0" smtClean="0"/>
          </a:p>
        </p:txBody>
      </p:sp>
    </p:spTree>
    <p:extLst>
      <p:ext uri="{BB962C8B-B14F-4D97-AF65-F5344CB8AC3E}">
        <p14:creationId xmlns:p14="http://schemas.microsoft.com/office/powerpoint/2010/main" val="1285706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802.11-22/1259r0</a:t>
            </a:r>
            <a:endParaRPr lang="en-US"/>
          </a:p>
        </p:txBody>
      </p:sp>
      <p:sp>
        <p:nvSpPr>
          <p:cNvPr id="5" name="Date Placeholder 4"/>
          <p:cNvSpPr>
            <a:spLocks noGrp="1"/>
          </p:cNvSpPr>
          <p:nvPr>
            <p:ph type="dt" idx="11"/>
          </p:nvPr>
        </p:nvSpPr>
        <p:spPr/>
        <p:txBody>
          <a:bodyPr/>
          <a:lstStyle/>
          <a:p>
            <a:pPr>
              <a:defRPr/>
            </a:pPr>
            <a:r>
              <a:rPr lang="en-US" smtClean="0"/>
              <a:t>September 2022</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2D9A1103-2536-4E94-B60E-B659F7EE337B}" type="slidenum">
              <a:rPr lang="en-US" altLang="en-US" smtClean="0"/>
              <a:pPr>
                <a:defRPr/>
              </a:pPr>
              <a:t>9</a:t>
            </a:fld>
            <a:endParaRPr lang="en-US" altLang="en-US"/>
          </a:p>
        </p:txBody>
      </p:sp>
    </p:spTree>
    <p:extLst>
      <p:ext uri="{BB962C8B-B14F-4D97-AF65-F5344CB8AC3E}">
        <p14:creationId xmlns:p14="http://schemas.microsoft.com/office/powerpoint/2010/main" val="29421844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112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CD4C97C-430B-4DE0-B545-3CA4670B771D}" type="slidenum">
              <a:rPr lang="en-US" altLang="en-US" sz="1200" b="0" smtClean="0"/>
              <a:pPr/>
              <a:t>12</a:t>
            </a:fld>
            <a:endParaRPr lang="en-US" altLang="en-US" sz="1200" b="0" smtClean="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40423384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153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75B0DED2-0745-4492-93DC-CF57A113D64D}" type="slidenum">
              <a:rPr lang="en-US" altLang="en-US" sz="1200" b="0" smtClean="0"/>
              <a:pPr/>
              <a:t>13</a:t>
            </a:fld>
            <a:endParaRPr lang="en-US" altLang="en-US" sz="1200" b="0" smtClean="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3438436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133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01BBC25-ED73-458E-BF60-86A10D037771}" type="slidenum">
              <a:rPr lang="en-US" altLang="en-US" sz="1200" b="0" smtClean="0"/>
              <a:pPr/>
              <a:t>14</a:t>
            </a:fld>
            <a:endParaRPr lang="en-US" altLang="en-US" sz="1200" b="0" smtClean="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3840949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79085C0-3381-47EE-9F50-DF48E4D023A3}" type="slidenum">
              <a:rPr lang="en-US" altLang="en-US"/>
              <a:pPr>
                <a:defRPr/>
              </a:pPr>
              <a:t>‹#›</a:t>
            </a:fld>
            <a:endParaRPr lang="en-US" altLang="en-US"/>
          </a:p>
        </p:txBody>
      </p:sp>
    </p:spTree>
    <p:extLst>
      <p:ext uri="{BB962C8B-B14F-4D97-AF65-F5344CB8AC3E}">
        <p14:creationId xmlns:p14="http://schemas.microsoft.com/office/powerpoint/2010/main" val="1451293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CB2CE8D-115D-4F2F-B206-231B14B530EB}" type="slidenum">
              <a:rPr lang="en-US" altLang="en-US"/>
              <a:pPr>
                <a:defRPr/>
              </a:pPr>
              <a:t>‹#›</a:t>
            </a:fld>
            <a:endParaRPr lang="en-US" altLang="en-US"/>
          </a:p>
        </p:txBody>
      </p:sp>
    </p:spTree>
    <p:extLst>
      <p:ext uri="{BB962C8B-B14F-4D97-AF65-F5344CB8AC3E}">
        <p14:creationId xmlns:p14="http://schemas.microsoft.com/office/powerpoint/2010/main" val="2200373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E0C9EBD9-E76E-4B5D-971B-99429F15E579}" type="slidenum">
              <a:rPr lang="en-US" altLang="en-US"/>
              <a:pPr>
                <a:defRPr/>
              </a:pPr>
              <a:t>‹#›</a:t>
            </a:fld>
            <a:endParaRPr lang="en-US" altLang="en-US"/>
          </a:p>
        </p:txBody>
      </p:sp>
    </p:spTree>
    <p:extLst>
      <p:ext uri="{BB962C8B-B14F-4D97-AF65-F5344CB8AC3E}">
        <p14:creationId xmlns:p14="http://schemas.microsoft.com/office/powerpoint/2010/main" val="1229344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E452F00-EBCF-49EE-8542-CFF8BDCC98F7}" type="slidenum">
              <a:rPr lang="en-US" altLang="en-US"/>
              <a:pPr>
                <a:defRPr/>
              </a:pPr>
              <a:t>‹#›</a:t>
            </a:fld>
            <a:endParaRPr lang="en-US" altLang="en-US"/>
          </a:p>
        </p:txBody>
      </p:sp>
    </p:spTree>
    <p:extLst>
      <p:ext uri="{BB962C8B-B14F-4D97-AF65-F5344CB8AC3E}">
        <p14:creationId xmlns:p14="http://schemas.microsoft.com/office/powerpoint/2010/main" val="3729054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F4CCFB4-BC65-47A7-914B-C33319914B17}" type="slidenum">
              <a:rPr lang="en-US" altLang="en-US"/>
              <a:pPr>
                <a:defRPr/>
              </a:pPr>
              <a:t>‹#›</a:t>
            </a:fld>
            <a:endParaRPr lang="en-US" altLang="en-US"/>
          </a:p>
        </p:txBody>
      </p:sp>
    </p:spTree>
    <p:extLst>
      <p:ext uri="{BB962C8B-B14F-4D97-AF65-F5344CB8AC3E}">
        <p14:creationId xmlns:p14="http://schemas.microsoft.com/office/powerpoint/2010/main" val="762956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AC724EA5-9331-4011-A2DD-DD49816F7ECC}" type="slidenum">
              <a:rPr lang="en-US" altLang="en-US"/>
              <a:pPr>
                <a:defRPr/>
              </a:pPr>
              <a:t>‹#›</a:t>
            </a:fld>
            <a:endParaRPr lang="en-US" altLang="en-US"/>
          </a:p>
        </p:txBody>
      </p:sp>
    </p:spTree>
    <p:extLst>
      <p:ext uri="{BB962C8B-B14F-4D97-AF65-F5344CB8AC3E}">
        <p14:creationId xmlns:p14="http://schemas.microsoft.com/office/powerpoint/2010/main" val="2213710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EA6D9B1-BFFB-4C6F-B12B-6589C4DB61A7}" type="slidenum">
              <a:rPr lang="en-US" altLang="en-US"/>
              <a:pPr>
                <a:defRPr/>
              </a:pPr>
              <a:t>‹#›</a:t>
            </a:fld>
            <a:endParaRPr lang="en-US" altLang="en-US"/>
          </a:p>
        </p:txBody>
      </p:sp>
    </p:spTree>
    <p:extLst>
      <p:ext uri="{BB962C8B-B14F-4D97-AF65-F5344CB8AC3E}">
        <p14:creationId xmlns:p14="http://schemas.microsoft.com/office/powerpoint/2010/main" val="2088764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September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9A0D8ED-1B4F-4E96-91C8-02912D24A1C7}" type="slidenum">
              <a:rPr lang="en-US" altLang="en-US"/>
              <a:pPr>
                <a:defRPr/>
              </a:pPr>
              <a:t>‹#›</a:t>
            </a:fld>
            <a:endParaRPr lang="en-US" altLang="en-US"/>
          </a:p>
        </p:txBody>
      </p:sp>
    </p:spTree>
    <p:extLst>
      <p:ext uri="{BB962C8B-B14F-4D97-AF65-F5344CB8AC3E}">
        <p14:creationId xmlns:p14="http://schemas.microsoft.com/office/powerpoint/2010/main" val="2956606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September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E13C6B4C-0E86-4691-A72D-38AF6E635232}" type="slidenum">
              <a:rPr lang="en-US" altLang="en-US"/>
              <a:pPr>
                <a:defRPr/>
              </a:pPr>
              <a:t>‹#›</a:t>
            </a:fld>
            <a:endParaRPr lang="en-US" altLang="en-US"/>
          </a:p>
        </p:txBody>
      </p:sp>
    </p:spTree>
    <p:extLst>
      <p:ext uri="{BB962C8B-B14F-4D97-AF65-F5344CB8AC3E}">
        <p14:creationId xmlns:p14="http://schemas.microsoft.com/office/powerpoint/2010/main" val="40145579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September 2022</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9" name="Slide Number Placeholder 5"/>
          <p:cNvSpPr>
            <a:spLocks noGrp="1"/>
          </p:cNvSpPr>
          <p:nvPr>
            <p:ph type="sldNum" sz="quarter" idx="12"/>
          </p:nvPr>
        </p:nvSpPr>
        <p:spPr/>
        <p:txBody>
          <a:bodyPr/>
          <a:lstStyle>
            <a:lvl1pPr>
              <a:defRPr/>
            </a:lvl1pPr>
          </a:lstStyle>
          <a:p>
            <a:pPr>
              <a:defRPr/>
            </a:pPr>
            <a:fld id="{5BB0A934-5EAC-4A76-B595-37B871897AB7}" type="slidenum">
              <a:rPr lang="en-US" altLang="en-US"/>
              <a:pPr>
                <a:defRPr/>
              </a:pPr>
              <a:t>‹#›</a:t>
            </a:fld>
            <a:endParaRPr lang="en-US" altLang="en-US"/>
          </a:p>
        </p:txBody>
      </p:sp>
    </p:spTree>
    <p:extLst>
      <p:ext uri="{BB962C8B-B14F-4D97-AF65-F5344CB8AC3E}">
        <p14:creationId xmlns:p14="http://schemas.microsoft.com/office/powerpoint/2010/main" val="5343468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September 2022</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5" name="Slide Number Placeholder 5"/>
          <p:cNvSpPr>
            <a:spLocks noGrp="1"/>
          </p:cNvSpPr>
          <p:nvPr>
            <p:ph type="sldNum" sz="quarter" idx="12"/>
          </p:nvPr>
        </p:nvSpPr>
        <p:spPr/>
        <p:txBody>
          <a:bodyPr/>
          <a:lstStyle>
            <a:lvl1pPr>
              <a:defRPr/>
            </a:lvl1pPr>
          </a:lstStyle>
          <a:p>
            <a:pPr>
              <a:defRPr/>
            </a:pPr>
            <a:fld id="{234E2FE0-CFEF-4B8B-AE17-B496D949FD2B}" type="slidenum">
              <a:rPr lang="en-US" altLang="en-US"/>
              <a:pPr>
                <a:defRPr/>
              </a:pPr>
              <a:t>‹#›</a:t>
            </a:fld>
            <a:endParaRPr lang="en-US" altLang="en-US"/>
          </a:p>
        </p:txBody>
      </p:sp>
    </p:spTree>
    <p:extLst>
      <p:ext uri="{BB962C8B-B14F-4D97-AF65-F5344CB8AC3E}">
        <p14:creationId xmlns:p14="http://schemas.microsoft.com/office/powerpoint/2010/main" val="2982636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913"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itle 9"/>
          <p:cNvSpPr>
            <a:spLocks noGrp="1"/>
          </p:cNvSpPr>
          <p:nvPr>
            <p:ph type="title"/>
          </p:nvPr>
        </p:nvSpPr>
        <p:spPr/>
        <p:txBody>
          <a:bodyPr/>
          <a:lstStyle/>
          <a:p>
            <a:r>
              <a:rPr lang="en-US" smtClean="0"/>
              <a:t>Click to edit Master title style</a:t>
            </a:r>
            <a:endParaRPr lang="en-GB"/>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2022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p:txBody>
          <a:bodyPr/>
          <a:lstStyle>
            <a:lvl1pPr>
              <a:defRPr/>
            </a:lvl1pPr>
          </a:lstStyle>
          <a:p>
            <a:pPr>
              <a:defRPr/>
            </a:pPr>
            <a:r>
              <a:rPr lang="en-US" altLang="en-US"/>
              <a:t>Slide </a:t>
            </a:r>
            <a:fld id="{9F1BB7FC-E6BE-4B32-9E02-3FB83AD7B7EB}" type="slidenum">
              <a:rPr lang="en-US" altLang="en-US"/>
              <a:pPr>
                <a:defRPr/>
              </a:pPr>
              <a:t>‹#›</a:t>
            </a:fld>
            <a:endParaRPr lang="en-US" altLang="en-US"/>
          </a:p>
        </p:txBody>
      </p:sp>
    </p:spTree>
    <p:extLst>
      <p:ext uri="{BB962C8B-B14F-4D97-AF65-F5344CB8AC3E}">
        <p14:creationId xmlns:p14="http://schemas.microsoft.com/office/powerpoint/2010/main" val="41566231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September 2022</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4" name="Slide Number Placeholder 5"/>
          <p:cNvSpPr>
            <a:spLocks noGrp="1"/>
          </p:cNvSpPr>
          <p:nvPr>
            <p:ph type="sldNum" sz="quarter" idx="12"/>
          </p:nvPr>
        </p:nvSpPr>
        <p:spPr/>
        <p:txBody>
          <a:bodyPr/>
          <a:lstStyle>
            <a:lvl1pPr>
              <a:defRPr/>
            </a:lvl1pPr>
          </a:lstStyle>
          <a:p>
            <a:pPr>
              <a:defRPr/>
            </a:pPr>
            <a:fld id="{5F0B3E9C-1E6F-4B2E-A4AB-0EDE8C4E41AA}" type="slidenum">
              <a:rPr lang="en-US" altLang="en-US"/>
              <a:pPr>
                <a:defRPr/>
              </a:pPr>
              <a:t>‹#›</a:t>
            </a:fld>
            <a:endParaRPr lang="en-US" altLang="en-US"/>
          </a:p>
        </p:txBody>
      </p:sp>
    </p:spTree>
    <p:extLst>
      <p:ext uri="{BB962C8B-B14F-4D97-AF65-F5344CB8AC3E}">
        <p14:creationId xmlns:p14="http://schemas.microsoft.com/office/powerpoint/2010/main" val="37447034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September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3EEF58FC-A2BE-41A2-9F5D-6EC747F09625}" type="slidenum">
              <a:rPr lang="en-US" altLang="en-US"/>
              <a:pPr>
                <a:defRPr/>
              </a:pPr>
              <a:t>‹#›</a:t>
            </a:fld>
            <a:endParaRPr lang="en-US" altLang="en-US"/>
          </a:p>
        </p:txBody>
      </p:sp>
    </p:spTree>
    <p:extLst>
      <p:ext uri="{BB962C8B-B14F-4D97-AF65-F5344CB8AC3E}">
        <p14:creationId xmlns:p14="http://schemas.microsoft.com/office/powerpoint/2010/main" val="22130748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September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47868516-E3AE-4FDC-8239-E4FEAD1E9285}" type="slidenum">
              <a:rPr lang="en-US" altLang="en-US"/>
              <a:pPr>
                <a:defRPr/>
              </a:pPr>
              <a:t>‹#›</a:t>
            </a:fld>
            <a:endParaRPr lang="en-US" altLang="en-US"/>
          </a:p>
        </p:txBody>
      </p:sp>
    </p:spTree>
    <p:extLst>
      <p:ext uri="{BB962C8B-B14F-4D97-AF65-F5344CB8AC3E}">
        <p14:creationId xmlns:p14="http://schemas.microsoft.com/office/powerpoint/2010/main" val="29114847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293D0141-215E-4C0D-B007-BA5A2E532855}" type="slidenum">
              <a:rPr lang="en-US" altLang="en-US"/>
              <a:pPr>
                <a:defRPr/>
              </a:pPr>
              <a:t>‹#›</a:t>
            </a:fld>
            <a:endParaRPr lang="en-US" altLang="en-US"/>
          </a:p>
        </p:txBody>
      </p:sp>
    </p:spTree>
    <p:extLst>
      <p:ext uri="{BB962C8B-B14F-4D97-AF65-F5344CB8AC3E}">
        <p14:creationId xmlns:p14="http://schemas.microsoft.com/office/powerpoint/2010/main" val="22177834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BB73F91-DF1D-47FC-8010-79129E5E93E2}" type="slidenum">
              <a:rPr lang="en-US" altLang="en-US"/>
              <a:pPr>
                <a:defRPr/>
              </a:pPr>
              <a:t>‹#›</a:t>
            </a:fld>
            <a:endParaRPr lang="en-US" altLang="en-US"/>
          </a:p>
        </p:txBody>
      </p:sp>
    </p:spTree>
    <p:extLst>
      <p:ext uri="{BB962C8B-B14F-4D97-AF65-F5344CB8AC3E}">
        <p14:creationId xmlns:p14="http://schemas.microsoft.com/office/powerpoint/2010/main" val="135687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B30CF-F2D6-4DCF-BCED-DDF2CDD89A08}" type="slidenum">
              <a:rPr lang="en-US" altLang="en-US"/>
              <a:pPr>
                <a:defRPr/>
              </a:pPr>
              <a:t>‹#›</a:t>
            </a:fld>
            <a:endParaRPr lang="en-US" altLang="en-US"/>
          </a:p>
        </p:txBody>
      </p:sp>
    </p:spTree>
    <p:extLst>
      <p:ext uri="{BB962C8B-B14F-4D97-AF65-F5344CB8AC3E}">
        <p14:creationId xmlns:p14="http://schemas.microsoft.com/office/powerpoint/2010/main" val="2779063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54F178E-4310-4203-9E86-A96D9C0B4099}" type="slidenum">
              <a:rPr lang="en-US" altLang="en-US"/>
              <a:pPr>
                <a:defRPr/>
              </a:pPr>
              <a:t>‹#›</a:t>
            </a:fld>
            <a:endParaRPr lang="en-US" altLang="en-US"/>
          </a:p>
        </p:txBody>
      </p:sp>
    </p:spTree>
    <p:extLst>
      <p:ext uri="{BB962C8B-B14F-4D97-AF65-F5344CB8AC3E}">
        <p14:creationId xmlns:p14="http://schemas.microsoft.com/office/powerpoint/2010/main" val="65806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2022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92D9858C-CB20-4C45-A07A-9CB8B962AA8F}" type="slidenum">
              <a:rPr lang="en-US" altLang="en-US"/>
              <a:pPr>
                <a:defRPr/>
              </a:pPr>
              <a:t>‹#›</a:t>
            </a:fld>
            <a:endParaRPr lang="en-US" altLang="en-US"/>
          </a:p>
        </p:txBody>
      </p:sp>
    </p:spTree>
    <p:extLst>
      <p:ext uri="{BB962C8B-B14F-4D97-AF65-F5344CB8AC3E}">
        <p14:creationId xmlns:p14="http://schemas.microsoft.com/office/powerpoint/2010/main" val="146001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2022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2699701F-5DA5-4E9E-BD4E-4A3D2F04CB4F}" type="slidenum">
              <a:rPr lang="en-US" altLang="en-US"/>
              <a:pPr>
                <a:defRPr/>
              </a:pPr>
              <a:t>‹#›</a:t>
            </a:fld>
            <a:endParaRPr lang="en-US" altLang="en-US"/>
          </a:p>
        </p:txBody>
      </p:sp>
    </p:spTree>
    <p:extLst>
      <p:ext uri="{BB962C8B-B14F-4D97-AF65-F5344CB8AC3E}">
        <p14:creationId xmlns:p14="http://schemas.microsoft.com/office/powerpoint/2010/main" val="247070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2022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560A47D0-DF26-4855-9A6A-4E10AD0BCC9D}" type="slidenum">
              <a:rPr lang="en-US" altLang="en-US"/>
              <a:pPr>
                <a:defRPr/>
              </a:pPr>
              <a:t>‹#›</a:t>
            </a:fld>
            <a:endParaRPr lang="en-US" altLang="en-US"/>
          </a:p>
        </p:txBody>
      </p:sp>
    </p:spTree>
    <p:extLst>
      <p:ext uri="{BB962C8B-B14F-4D97-AF65-F5344CB8AC3E}">
        <p14:creationId xmlns:p14="http://schemas.microsoft.com/office/powerpoint/2010/main" val="3509830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93FA6F65-AA9D-4312-ABC0-D5E96B7825C6}" type="slidenum">
              <a:rPr lang="en-US" altLang="en-US"/>
              <a:pPr>
                <a:defRPr/>
              </a:pPr>
              <a:t>‹#›</a:t>
            </a:fld>
            <a:endParaRPr lang="en-US" altLang="en-US"/>
          </a:p>
        </p:txBody>
      </p:sp>
    </p:spTree>
    <p:extLst>
      <p:ext uri="{BB962C8B-B14F-4D97-AF65-F5344CB8AC3E}">
        <p14:creationId xmlns:p14="http://schemas.microsoft.com/office/powerpoint/2010/main" val="817433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A5F514D-F93A-422D-9B44-58C80C24DE18}" type="slidenum">
              <a:rPr lang="en-US" altLang="en-US"/>
              <a:pPr>
                <a:defRPr/>
              </a:pPr>
              <a:t>‹#›</a:t>
            </a:fld>
            <a:endParaRPr lang="en-US" altLang="en-US"/>
          </a:p>
        </p:txBody>
      </p:sp>
    </p:spTree>
    <p:extLst>
      <p:ext uri="{BB962C8B-B14F-4D97-AF65-F5344CB8AC3E}">
        <p14:creationId xmlns:p14="http://schemas.microsoft.com/office/powerpoint/2010/main" val="1095531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8688"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pPr>
              <a:defRPr/>
            </a:pPr>
            <a:r>
              <a:rPr lang="en-US" smtClean="0"/>
              <a:t>September 2022</a:t>
            </a:r>
            <a:endParaRPr lang="en-US" dirty="0"/>
          </a:p>
        </p:txBody>
      </p:sp>
      <p:sp>
        <p:nvSpPr>
          <p:cNvPr id="1029" name="Rectangle 5"/>
          <p:cNvSpPr>
            <a:spLocks noGrp="1" noChangeArrowheads="1"/>
          </p:cNvSpPr>
          <p:nvPr>
            <p:ph type="ftr" sz="quarter" idx="3"/>
          </p:nvPr>
        </p:nvSpPr>
        <p:spPr bwMode="auto">
          <a:xfrm>
            <a:off x="9224963" y="6475413"/>
            <a:ext cx="21669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Dorothy Stanley, HP Enterprise</a:t>
            </a:r>
          </a:p>
        </p:txBody>
      </p:sp>
      <p:sp>
        <p:nvSpPr>
          <p:cNvPr id="1030" name="Rectangle 6"/>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ltLang="en-US"/>
              <a:t>Slide </a:t>
            </a:r>
            <a:fld id="{4C1057FC-BFCB-4B3B-B599-E51ADEC40872}" type="slidenum">
              <a:rPr lang="en-US" altLang="en-US"/>
              <a:pPr>
                <a:defRPr/>
              </a:pPr>
              <a:t>‹#›</a:t>
            </a:fld>
            <a:endParaRPr lang="en-US" altLang="en-US"/>
          </a:p>
        </p:txBody>
      </p:sp>
      <p:sp>
        <p:nvSpPr>
          <p:cNvPr id="1031" name="Rectangle 7"/>
          <p:cNvSpPr>
            <a:spLocks noChangeArrowheads="1"/>
          </p:cNvSpPr>
          <p:nvPr/>
        </p:nvSpPr>
        <p:spPr bwMode="auto">
          <a:xfrm>
            <a:off x="7861707"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smtClean="0"/>
              <a:t>doc.: IEEE 802.11-22/1259r0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9144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92689" r:id="rId1"/>
    <p:sldLayoutId id="2147492712" r:id="rId2"/>
    <p:sldLayoutId id="2147492690" r:id="rId3"/>
    <p:sldLayoutId id="2147492691" r:id="rId4"/>
    <p:sldLayoutId id="2147492692" r:id="rId5"/>
    <p:sldLayoutId id="2147492693" r:id="rId6"/>
    <p:sldLayoutId id="2147492694" r:id="rId7"/>
    <p:sldLayoutId id="2147492695" r:id="rId8"/>
    <p:sldLayoutId id="2147492696" r:id="rId9"/>
    <p:sldLayoutId id="2147492697" r:id="rId10"/>
    <p:sldLayoutId id="2147492698" r:id="rId11"/>
    <p:sldLayoutId id="2147492699" r:id="rId12"/>
    <p:sldLayoutId id="2147492700" r:id="rId1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mtClean="0"/>
              <a:t>September 2022</a:t>
            </a:r>
            <a:endParaRPr lang="en-US"/>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Dorothy Stanley, HP Enterprise</a:t>
            </a:r>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1BAF2FFA-A583-4E8E-8EA0-A989558849B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92701" r:id="rId1"/>
    <p:sldLayoutId id="2147492702" r:id="rId2"/>
    <p:sldLayoutId id="2147492703" r:id="rId3"/>
    <p:sldLayoutId id="2147492704" r:id="rId4"/>
    <p:sldLayoutId id="2147492705" r:id="rId5"/>
    <p:sldLayoutId id="2147492706" r:id="rId6"/>
    <p:sldLayoutId id="2147492707" r:id="rId7"/>
    <p:sldLayoutId id="2147492708" r:id="rId8"/>
    <p:sldLayoutId id="2147492709" r:id="rId9"/>
    <p:sldLayoutId id="2147492710" r:id="rId10"/>
    <p:sldLayoutId id="214749271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about/corporate/election/index.html" TargetMode="External"/><Relationship Id="rId2" Type="http://schemas.openxmlformats.org/officeDocument/2006/relationships/hyperlink" Target="https://www.iso.org/obp/ui/#iso:std:iso-iec-ieee:8802:-11:ed-3:v1:en"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about/sasb/patcom/patents.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s://mentor.ieee.org/802.11/dcn/15/11-15-1489-16-0000-register-of-loa-requests.docx" TargetMode="External"/><Relationship Id="rId4" Type="http://schemas.openxmlformats.org/officeDocument/2006/relationships/hyperlink" Target="https://mentor.ieee.org/802.11/dcn/15/11-15-1489-12-0000-register-of-loa-requests.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www.techstreet.com/ieee/standards/ieee-p802-11az?gateway_code=ieee&amp;vendor_id=7226&amp;product_id=2038172" TargetMode="External"/><Relationship Id="rId3" Type="http://schemas.openxmlformats.org/officeDocument/2006/relationships/hyperlink" Target="http://www.techstreet.com/ieeegate.html" TargetMode="External"/><Relationship Id="rId7" Type="http://schemas.openxmlformats.org/officeDocument/2006/relationships/hyperlink" Target="https://www.techstreet.com/ieee/standards/ieee-802-11ay-2021?gateway_code=ieee&amp;vendor_id=6142&amp;product_id=2023419" TargetMode="External"/><Relationship Id="rId2" Type="http://schemas.openxmlformats.org/officeDocument/2006/relationships/notesSlide" Target="../notesSlides/notesSlide12.xml"/><Relationship Id="rId1" Type="http://schemas.openxmlformats.org/officeDocument/2006/relationships/slideLayout" Target="../slideLayouts/slideLayout12.xml"/><Relationship Id="rId6" Type="http://schemas.openxmlformats.org/officeDocument/2006/relationships/hyperlink" Target="https://www.techstreet.com/ieee/standards/ieee-802-11ax-2021?gateway_code=ieee&amp;vendor_id=7180&amp;product_id=2019792" TargetMode="External"/><Relationship Id="rId11" Type="http://schemas.openxmlformats.org/officeDocument/2006/relationships/hyperlink" Target="https://www.techstreet.com/ieee/standards/ieee-p802-11bd?product_id=2251332" TargetMode="External"/><Relationship Id="rId5" Type="http://schemas.openxmlformats.org/officeDocument/2006/relationships/hyperlink" Target="https://www.techstreet.com/standards/ieee-p802-11?product_id=2009234" TargetMode="External"/><Relationship Id="rId10" Type="http://schemas.openxmlformats.org/officeDocument/2006/relationships/hyperlink" Target="https://www.techstreet.com/ieee/standards/ieee-p802-11bc?product_id=2241694" TargetMode="External"/><Relationship Id="rId4" Type="http://schemas.openxmlformats.org/officeDocument/2006/relationships/hyperlink" Target="https://ieeexplore.ieee.org/browse/standards/get-program/page/series?id=68" TargetMode="External"/><Relationship Id="rId9" Type="http://schemas.openxmlformats.org/officeDocument/2006/relationships/hyperlink" Target="http://www.techstreet.com/ieee/products/vendor_id/6896"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urldefense.com/v3/__https:/www.linkedin.com/feed/update/urn:li:activity:6975781964800786432__;!!NpxR!lnWG-5AJrp64mPwlJXUKvdDbYZhZiwbJzuvaJIuo3ygX3umof_45fTqHwrXg7jQp0ZIHo1LohMDwL1zE$"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linkedin.com/company/ieee802" TargetMode="External"/><Relationship Id="rId2" Type="http://schemas.openxmlformats.org/officeDocument/2006/relationships/hyperlink" Target="https://twitter.com/ieee802" TargetMode="External"/><Relationship Id="rId1" Type="http://schemas.openxmlformats.org/officeDocument/2006/relationships/slideLayout" Target="../slideLayouts/slideLayout2.xml"/><Relationship Id="rId5" Type="http://schemas.openxmlformats.org/officeDocument/2006/relationships/hyperlink" Target="mailto:jdambrosia@ieee.org" TargetMode="External"/><Relationship Id="rId4" Type="http://schemas.openxmlformats.org/officeDocument/2006/relationships/hyperlink" Target="https://standards.ieee.org/featured/802/index.html"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www.computer.org/education/standards-activities-board-webinars" TargetMode="External"/><Relationship Id="rId3" Type="http://schemas.openxmlformats.org/officeDocument/2006/relationships/hyperlink" Target="https://innovationatwork.ieee.org/events/techtalk-panel-802/" TargetMode="External"/><Relationship Id="rId7" Type="http://schemas.openxmlformats.org/officeDocument/2006/relationships/hyperlink" Target="https://mentor.ieee.org/802.11/dcn/22/11-22-0921-02-coex-ieee-802-tech-talk.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event.on24.com/wcc/r/3773476/C7EC868EDBF1E02388284EEFF677072F?partnerref=IAWLPpanel802" TargetMode="External"/><Relationship Id="rId5" Type="http://schemas.openxmlformats.org/officeDocument/2006/relationships/hyperlink" Target="https://event.on24.com/eventRegistration/EventLobbyServlet?target=reg20.jsp&amp;partnerref=IAWLPpanel802&amp;eventid=3135616&amp;sessionid=1&amp;key=92CA29BB5CCF0F70A2640FCC1C0CB830&amp;regTag=&amp;V2=false&amp;sourcepage=register" TargetMode="External"/><Relationship Id="rId4" Type="http://schemas.openxmlformats.org/officeDocument/2006/relationships/hyperlink" Target="https://wcc.on24.com/webcast/present?e=2716854&amp;k=93F8DB94EE7850D2A7C4ACDD5E36D416"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08/11-08-0762-12-0000-motion-templates.doc" TargetMode="External"/><Relationship Id="rId5" Type="http://schemas.openxmlformats.org/officeDocument/2006/relationships/hyperlink" Target="https://mentor.ieee.org/802.11/dcn/18/11-18-1410-00-00ax-lb233-cr-spatial-reuse.docx" TargetMode="External"/><Relationship Id="rId4" Type="http://schemas.openxmlformats.org/officeDocument/2006/relationships/hyperlink" Target="https://mentor.ieee.org/802.11/dcn/18/11-18-0669-04-000m-revmd-mac-comments-assigned-to-hamilton.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5/11-15-0355"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mentor.ieee.org/802.11/dcn/11/11-11-0270" TargetMode="External"/><Relationship Id="rId5" Type="http://schemas.openxmlformats.org/officeDocument/2006/relationships/hyperlink" Target="https://mentor.ieee.org/802.11/dcn/09/11-09-1034" TargetMode="External"/><Relationship Id="rId4" Type="http://schemas.openxmlformats.org/officeDocument/2006/relationships/hyperlink" Target="https://mentor.ieee.org/802.11/dcn/09/11-09-0533"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8" Type="http://schemas.openxmlformats.org/officeDocument/2006/relationships/hyperlink" Target="https://standards.ieee.org/news/2018/ieee-802_11-extremely-high-throughput-study-group.html" TargetMode="External"/><Relationship Id="rId3" Type="http://schemas.openxmlformats.org/officeDocument/2006/relationships/hyperlink" Target="http://standards.ieee.org/news/2018/standard_increased_high_bandwidth_wlan_china.html" TargetMode="External"/><Relationship Id="rId7" Type="http://schemas.openxmlformats.org/officeDocument/2006/relationships/hyperlink" Target="https://standards.ieee.org/news/2018/ieee-802_11aq-standard-amendment-wlan.html"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s://beyondstandards.ieee.org/general-news/ieee-802-11-launches-standards-amendment-project-for-light-communications-lifi/" TargetMode="External"/><Relationship Id="rId5" Type="http://schemas.openxmlformats.org/officeDocument/2006/relationships/hyperlink" Target="http://standards.ieee.org/news/2018/ieee_802_11ak-2018.html" TargetMode="External"/><Relationship Id="rId4" Type="http://schemas.openxmlformats.org/officeDocument/2006/relationships/hyperlink" Target="http://standards.ieee.org/news/2018/ieee_802-11_study_groups.html"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beyondstandards.ieee.org/networking/ieee-p802-11be-to-enable-extremely-high-throughput-eht-and-low-latency-for-wi-fi/"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hyperlink" Target="https://beyondstandards.ieee.org/networking/ieee-802-11bf-aims-to-enable-a-new-application-of-wlan-technology-wlan-sensing/" TargetMode="External"/><Relationship Id="rId4" Type="http://schemas.openxmlformats.org/officeDocument/2006/relationships/hyperlink" Target="http://standards.ieee.org/news/2019/5g-indoor-hotspot-and-dense-urban-deployments.html"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beyondstandards.ieee.org/networking/ieee-802-11bf-aims-to-enable-a-new-application-of-wlan-technology-wlan-sensing/"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s://beyondstandards.ieee.org/data-privacy-and-ease-of-use-in-wireless-network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altLang="en-US" dirty="0" smtClean="0"/>
              <a:t>September 2022 802.11 Session</a:t>
            </a:r>
            <a:br>
              <a:rPr lang="en-US" altLang="en-US" dirty="0" smtClean="0"/>
            </a:br>
            <a:r>
              <a:rPr lang="en-US" altLang="en-US" dirty="0" smtClean="0"/>
              <a:t>WG Chair’s Supplementary Material</a:t>
            </a:r>
          </a:p>
        </p:txBody>
      </p:sp>
      <p:sp>
        <p:nvSpPr>
          <p:cNvPr id="6147" name="Rectangle 6"/>
          <p:cNvSpPr>
            <a:spLocks noGrp="1" noChangeArrowheads="1"/>
          </p:cNvSpPr>
          <p:nvPr>
            <p:ph type="body" idx="1"/>
          </p:nvPr>
        </p:nvSpPr>
        <p:spPr>
          <a:xfrm>
            <a:off x="2209800" y="2057400"/>
            <a:ext cx="7772400" cy="381000"/>
          </a:xfrm>
          <a:noFill/>
        </p:spPr>
        <p:txBody>
          <a:bodyPr/>
          <a:lstStyle/>
          <a:p>
            <a:pPr algn="ctr">
              <a:lnSpc>
                <a:spcPct val="90000"/>
              </a:lnSpc>
              <a:buFontTx/>
              <a:buNone/>
            </a:pPr>
            <a:r>
              <a:rPr lang="en-US" altLang="en-US" sz="2000" dirty="0" smtClean="0"/>
              <a:t>Date:</a:t>
            </a:r>
            <a:r>
              <a:rPr lang="en-US" altLang="en-US" sz="2000" b="0" dirty="0" smtClean="0"/>
              <a:t> 2022-09-14</a:t>
            </a:r>
          </a:p>
        </p:txBody>
      </p:sp>
      <p:graphicFrame>
        <p:nvGraphicFramePr>
          <p:cNvPr id="6148" name="Object 11"/>
          <p:cNvGraphicFramePr>
            <a:graphicFrameLocks noChangeAspect="1"/>
          </p:cNvGraphicFramePr>
          <p:nvPr/>
        </p:nvGraphicFramePr>
        <p:xfrm>
          <a:off x="2054225" y="3206750"/>
          <a:ext cx="7731125" cy="2587625"/>
        </p:xfrm>
        <a:graphic>
          <a:graphicData uri="http://schemas.openxmlformats.org/presentationml/2006/ole">
            <mc:AlternateContent xmlns:mc="http://schemas.openxmlformats.org/markup-compatibility/2006">
              <mc:Choice xmlns:v="urn:schemas-microsoft-com:vml" Requires="v">
                <p:oleObj spid="_x0000_s6265" name="Document" r:id="rId4" imgW="8286150" imgH="2778876" progId="Word.Document.8">
                  <p:embed/>
                </p:oleObj>
              </mc:Choice>
              <mc:Fallback>
                <p:oleObj name="Document" r:id="rId4" imgW="8286150" imgH="2778876"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4225" y="3206750"/>
                        <a:ext cx="7731125" cy="2587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49" name="Rectangle 12"/>
          <p:cNvSpPr>
            <a:spLocks noChangeArrowheads="1"/>
          </p:cNvSpPr>
          <p:nvPr/>
        </p:nvSpPr>
        <p:spPr bwMode="auto">
          <a:xfrm>
            <a:off x="2057400" y="2743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615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615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615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537A1A52-A35D-4CFF-A34A-6C09ED14E63A}" type="slidenum">
              <a:rPr lang="en-US" altLang="en-US" sz="1200" b="0" smtClean="0"/>
              <a:pPr>
                <a:spcBef>
                  <a:spcPct val="0"/>
                </a:spcBef>
                <a:buFontTx/>
                <a:buNone/>
              </a:pPr>
              <a:t>1</a:t>
            </a:fld>
            <a:endParaRPr lang="en-US" altLang="en-US" sz="1200" b="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r>
              <a:rPr lang="en-US" dirty="0" smtClean="0"/>
              <a:t>ISO/IEC/IEEE 8802-11:2022 </a:t>
            </a:r>
            <a:r>
              <a:rPr lang="en-US" dirty="0" smtClean="0"/>
              <a:t>is now PUBLISHED</a:t>
            </a:r>
          </a:p>
          <a:p>
            <a:pPr lvl="1"/>
            <a:r>
              <a:rPr lang="en-US" dirty="0" smtClean="0"/>
              <a:t>See </a:t>
            </a:r>
            <a:r>
              <a:rPr lang="en-US" dirty="0">
                <a:hlinkClick r:id="rId2"/>
              </a:rPr>
              <a:t>https://www.iso.org/obp/ui/#iso:std:iso-iec-ieee:8802:-</a:t>
            </a:r>
            <a:r>
              <a:rPr lang="en-US" dirty="0" smtClean="0">
                <a:hlinkClick r:id="rId2"/>
              </a:rPr>
              <a:t>11:ed-3:v1:en</a:t>
            </a:r>
            <a:r>
              <a:rPr lang="en-US" dirty="0" smtClean="0"/>
              <a:t> </a:t>
            </a:r>
          </a:p>
          <a:p>
            <a:pPr lvl="1"/>
            <a:r>
              <a:rPr lang="en-US" dirty="0" smtClean="0"/>
              <a:t>Thank you to all who worked on 802.11-2020 and the comment resolutions supporting ISO/IEC adoption!</a:t>
            </a:r>
          </a:p>
          <a:p>
            <a:r>
              <a:rPr lang="en-US" dirty="0" smtClean="0"/>
              <a:t>IEEE-SA Elections are now underway</a:t>
            </a:r>
          </a:p>
          <a:p>
            <a:pPr lvl="1"/>
            <a:r>
              <a:rPr lang="en-US" dirty="0"/>
              <a:t>See </a:t>
            </a:r>
            <a:r>
              <a:rPr lang="en-US" dirty="0">
                <a:hlinkClick r:id="rId3"/>
              </a:rPr>
              <a:t>https://</a:t>
            </a:r>
            <a:r>
              <a:rPr lang="en-US" dirty="0" smtClean="0">
                <a:hlinkClick r:id="rId3"/>
              </a:rPr>
              <a:t>www.ieee.org/about/corporate/election/index.html</a:t>
            </a:r>
            <a:r>
              <a:rPr lang="en-US" dirty="0" smtClean="0"/>
              <a:t> </a:t>
            </a:r>
            <a:r>
              <a:rPr lang="en-US" dirty="0"/>
              <a:t/>
            </a:r>
            <a:br>
              <a:rPr lang="en-US" dirty="0"/>
            </a:br>
            <a:r>
              <a:rPr lang="en-US" dirty="0"/>
              <a:t/>
            </a:r>
            <a:br>
              <a:rPr lang="en-US" dirty="0"/>
            </a:br>
            <a:endParaRPr lang="en-US" dirty="0"/>
          </a:p>
        </p:txBody>
      </p:sp>
      <p:sp>
        <p:nvSpPr>
          <p:cNvPr id="20483" name="Title 1"/>
          <p:cNvSpPr>
            <a:spLocks noGrp="1"/>
          </p:cNvSpPr>
          <p:nvPr>
            <p:ph type="title"/>
          </p:nvPr>
        </p:nvSpPr>
        <p:spPr/>
        <p:txBody>
          <a:bodyPr/>
          <a:lstStyle/>
          <a:p>
            <a:r>
              <a:rPr lang="en-GB" altLang="en-US" dirty="0" smtClean="0"/>
              <a:t>W2.5 Announcements </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F6CF2F6-756D-4BD6-9522-A1957932ACE4}" type="slidenum">
              <a:rPr lang="en-US" altLang="en-US" sz="1200" b="0" smtClean="0"/>
              <a:pPr>
                <a:spcBef>
                  <a:spcPct val="0"/>
                </a:spcBef>
                <a:buFontTx/>
                <a:buNone/>
              </a:pPr>
              <a:t>10</a:t>
            </a:fld>
            <a:endParaRPr lang="en-US" altLang="en-US" sz="1200" b="0" smtClean="0"/>
          </a:p>
        </p:txBody>
      </p:sp>
    </p:spTree>
    <p:extLst>
      <p:ext uri="{BB962C8B-B14F-4D97-AF65-F5344CB8AC3E}">
        <p14:creationId xmlns:p14="http://schemas.microsoft.com/office/powerpoint/2010/main" val="18063299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smtClean="0"/>
              <a:t>FRIday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smtClean="0"/>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C8E10CE-D294-4C89-ACFF-F5F1BFD75B0A}" type="slidenum">
              <a:rPr lang="en-US" altLang="en-US" sz="1200" b="0" smtClean="0"/>
              <a:pPr>
                <a:spcBef>
                  <a:spcPct val="0"/>
                </a:spcBef>
                <a:buFontTx/>
                <a:buNone/>
              </a:pPr>
              <a:t>11</a:t>
            </a:fld>
            <a:endParaRPr lang="en-US" altLang="en-US" sz="1200" b="0" smtClean="0"/>
          </a:p>
        </p:txBody>
      </p:sp>
    </p:spTree>
    <p:extLst>
      <p:ext uri="{BB962C8B-B14F-4D97-AF65-F5344CB8AC3E}">
        <p14:creationId xmlns:p14="http://schemas.microsoft.com/office/powerpoint/2010/main" val="28635456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0244" name="Content Placeholder 2"/>
          <p:cNvSpPr>
            <a:spLocks noGrp="1"/>
          </p:cNvSpPr>
          <p:nvPr>
            <p:ph idx="1"/>
          </p:nvPr>
        </p:nvSpPr>
        <p:spPr/>
        <p:txBody>
          <a:bodyPr/>
          <a:lstStyle/>
          <a:p>
            <a:r>
              <a:rPr lang="en-US" altLang="en-US" smtClean="0"/>
              <a:t>All participants in IEEE-SA activities are expected to adhere to the core principles underlying the:</a:t>
            </a:r>
          </a:p>
          <a:p>
            <a:pPr lvl="1">
              <a:buFont typeface="Arial" panose="020B0604020202020204" pitchFamily="34" charset="0"/>
              <a:buChar char="•"/>
            </a:pPr>
            <a:r>
              <a:rPr lang="en-US" altLang="en-US" sz="1800" smtClean="0">
                <a:hlinkClick r:id="rId3"/>
              </a:rPr>
              <a:t>IEEE Code of Ethics</a:t>
            </a:r>
            <a:endParaRPr lang="en-US" altLang="en-US" sz="1800" smtClean="0"/>
          </a:p>
          <a:p>
            <a:pPr lvl="1">
              <a:buFont typeface="Arial" panose="020B0604020202020204" pitchFamily="34" charset="0"/>
              <a:buChar char="•"/>
            </a:pPr>
            <a:r>
              <a:rPr lang="en-US" altLang="en-US" sz="1800" smtClean="0">
                <a:hlinkClick r:id="rId4"/>
              </a:rPr>
              <a:t>IEEE Code of Conduct</a:t>
            </a:r>
            <a:endParaRPr lang="en-US" altLang="en-US" sz="1800" smtClean="0"/>
          </a:p>
          <a:p>
            <a:r>
              <a:rPr lang="en-US" altLang="en-US" smtClean="0"/>
              <a:t>The core principles of the IEEE Codes of Ethics &amp; Conduct are to:</a:t>
            </a:r>
          </a:p>
          <a:p>
            <a:pPr lvl="1">
              <a:buFont typeface="Arial" panose="020B0604020202020204" pitchFamily="34" charset="0"/>
              <a:buChar char="•"/>
            </a:pPr>
            <a:r>
              <a:rPr lang="en-US" altLang="en-US" sz="1800" i="1" smtClean="0"/>
              <a:t>Uphold the highest standards of integrity, responsible behavior, and ethical and professional conduct</a:t>
            </a:r>
          </a:p>
          <a:p>
            <a:pPr lvl="1">
              <a:buFont typeface="Arial" panose="020B0604020202020204" pitchFamily="34" charset="0"/>
              <a:buChar char="•"/>
            </a:pPr>
            <a:r>
              <a:rPr lang="en-US" altLang="en-US" sz="1800" i="1" smtClean="0"/>
              <a:t>Treat people fairly and with respect, to not engage in harassment, discrimination, or retaliation, and to protect people's privacy.</a:t>
            </a:r>
          </a:p>
          <a:p>
            <a:pPr lvl="1">
              <a:buFont typeface="Arial" panose="020B0604020202020204" pitchFamily="34" charset="0"/>
              <a:buChar char="•"/>
            </a:pPr>
            <a:r>
              <a:rPr lang="en-US" altLang="en-US" sz="1800" i="1" smtClean="0"/>
              <a:t>Avoid injuring others, their property, reputation, or employment by false or malicious action</a:t>
            </a:r>
          </a:p>
          <a:p>
            <a:r>
              <a:rPr lang="en-US" altLang="en-US" smtClean="0"/>
              <a:t>The most recent versions of these Codes are available at</a:t>
            </a:r>
          </a:p>
          <a:p>
            <a:pPr lvl="1">
              <a:buFont typeface="Arial" panose="020B0604020202020204" pitchFamily="34" charset="0"/>
              <a:buChar char="•"/>
            </a:pPr>
            <a:r>
              <a:rPr lang="en-US" altLang="en-US" sz="1800" smtClean="0">
                <a:hlinkClick r:id="rId5"/>
              </a:rPr>
              <a:t>http://www.ieee.org/about/corporate/governance</a:t>
            </a:r>
            <a:endParaRPr lang="en-US" altLang="en-US" sz="1800" smtClean="0"/>
          </a:p>
          <a:p>
            <a:endParaRPr lang="en-GB" altLang="en-US" smtClean="0"/>
          </a:p>
        </p:txBody>
      </p:sp>
      <p:sp>
        <p:nvSpPr>
          <p:cNvPr id="10245" name="Title 3"/>
          <p:cNvSpPr>
            <a:spLocks noGrp="1"/>
          </p:cNvSpPr>
          <p:nvPr>
            <p:ph type="title"/>
          </p:nvPr>
        </p:nvSpPr>
        <p:spPr/>
        <p:txBody>
          <a:bodyPr/>
          <a:lstStyle/>
          <a:p>
            <a:r>
              <a:rPr lang="en-US" altLang="en-US" dirty="0" smtClean="0"/>
              <a:t>F2.1 Participant behavior in IEEE-SA activities is guided</a:t>
            </a:r>
            <a:br>
              <a:rPr lang="en-US" altLang="en-US" dirty="0" smtClean="0"/>
            </a:br>
            <a:r>
              <a:rPr lang="en-US" altLang="en-US" dirty="0" smtClean="0"/>
              <a:t>by the IEEE Codes of Ethics &amp; Conduct</a:t>
            </a:r>
            <a:endParaRPr lang="en-GB" altLang="en-US" dirty="0" smtClean="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F0C35308-AF0D-484D-A97E-DBB48FF90B69}" type="slidenum">
              <a:rPr lang="en-US" altLang="en-US" sz="1200" b="0" smtClean="0"/>
              <a:pPr>
                <a:spcBef>
                  <a:spcPct val="0"/>
                </a:spcBef>
                <a:buFontTx/>
                <a:buNone/>
              </a:pPr>
              <a:t>12</a:t>
            </a:fld>
            <a:endParaRPr lang="en-US" altLang="en-US" sz="1200" b="0" smtClean="0"/>
          </a:p>
        </p:txBody>
      </p:sp>
    </p:spTree>
    <p:extLst>
      <p:ext uri="{BB962C8B-B14F-4D97-AF65-F5344CB8AC3E}">
        <p14:creationId xmlns:p14="http://schemas.microsoft.com/office/powerpoint/2010/main" val="40275639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smtClean="0"/>
              <a:t>The </a:t>
            </a:r>
            <a:r>
              <a:rPr lang="en-US" altLang="en-US" dirty="0" smtClean="0">
                <a:hlinkClick r:id="rId3"/>
              </a:rPr>
              <a:t>IEEE-SA Standards Board Bylaws </a:t>
            </a:r>
            <a:r>
              <a:rPr lang="en-US" altLang="en-US" dirty="0" smtClean="0"/>
              <a:t>(clause 5.2.1.3) specifies that “</a:t>
            </a:r>
            <a:r>
              <a:rPr lang="en-US" altLang="en-US" i="1" dirty="0" smtClean="0"/>
              <a:t>the standards development process shall not be dominated by any single interest category, individual, or organization</a:t>
            </a:r>
            <a:r>
              <a:rPr lang="en-US" altLang="en-US" dirty="0" smtClean="0"/>
              <a:t>”</a:t>
            </a:r>
          </a:p>
          <a:p>
            <a:pPr lvl="1">
              <a:buFont typeface="Arial" panose="020B0604020202020204" pitchFamily="34" charset="0"/>
              <a:buChar char="•"/>
            </a:pPr>
            <a:r>
              <a:rPr lang="en-US" altLang="en-US" sz="1800" dirty="0" smtClean="0"/>
              <a:t>This means no participant may exercise “</a:t>
            </a:r>
            <a:r>
              <a:rPr lang="en-US" altLang="en-US" sz="1800" i="1" dirty="0" smtClean="0"/>
              <a:t>authority, leadership, or influence by reason of superior leverage, strength, or representation to the exclusion of fair and equitable consideration of other viewpoints</a:t>
            </a:r>
            <a:r>
              <a:rPr lang="en-US" altLang="en-US" sz="1800" dirty="0" smtClean="0"/>
              <a:t>” or “</a:t>
            </a:r>
            <a:r>
              <a:rPr lang="en-US" altLang="en-US" sz="1800" i="1" dirty="0" smtClean="0"/>
              <a:t>to hinder the progress of the standards development activity</a:t>
            </a:r>
            <a:r>
              <a:rPr lang="en-US" altLang="en-US" sz="1800" dirty="0" smtClean="0"/>
              <a:t>”</a:t>
            </a:r>
          </a:p>
          <a:p>
            <a:r>
              <a:rPr lang="en-US" altLang="en-US" dirty="0" smtClean="0"/>
              <a:t>This rule applies equally to those participating in a standards development project and to that project’s leadership group</a:t>
            </a:r>
          </a:p>
          <a:p>
            <a:r>
              <a:rPr lang="en-US" altLang="en-US" dirty="0" smtClean="0"/>
              <a:t>Any person who reasonably suspects that dominance is occurring in a standards development project is encouraged to bring the issue to the attention of the Standards Committee or the project’s IEEE-SA Program Manager</a:t>
            </a:r>
          </a:p>
          <a:p>
            <a:endParaRPr lang="en-US" altLang="en-US" dirty="0" smtClean="0"/>
          </a:p>
        </p:txBody>
      </p:sp>
      <p:sp>
        <p:nvSpPr>
          <p:cNvPr id="14339" name="Rectangle 1"/>
          <p:cNvSpPr>
            <a:spLocks noGrp="1" noChangeArrowheads="1"/>
          </p:cNvSpPr>
          <p:nvPr>
            <p:ph type="title"/>
          </p:nvPr>
        </p:nvSpPr>
        <p:spPr/>
        <p:txBody>
          <a:bodyPr lIns="90000" tIns="46800" rIns="90000" bIns="46800"/>
          <a:lstStyle/>
          <a:p>
            <a:r>
              <a:rPr lang="en-US" altLang="en-US" dirty="0" smtClean="0"/>
              <a:t>F2.1 IEEE-SA standards activities shall allow the fair &amp;</a:t>
            </a:r>
            <a:br>
              <a:rPr lang="en-US" altLang="en-US" dirty="0" smtClean="0"/>
            </a:br>
            <a:r>
              <a:rPr lang="en-US" altLang="en-US" dirty="0" smtClean="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D139C87-CBAD-4AD3-AAB6-B7C6DAE13FEC}" type="slidenum">
              <a:rPr lang="en-US" altLang="en-US" sz="1200" b="0" smtClean="0"/>
              <a:pPr>
                <a:spcBef>
                  <a:spcPct val="0"/>
                </a:spcBef>
                <a:buFontTx/>
                <a:buNone/>
              </a:pPr>
              <a:t>13</a:t>
            </a:fld>
            <a:endParaRPr lang="en-US" altLang="en-US" sz="1200" b="0" smtClean="0"/>
          </a:p>
        </p:txBody>
      </p:sp>
    </p:spTree>
    <p:extLst>
      <p:ext uri="{BB962C8B-B14F-4D97-AF65-F5344CB8AC3E}">
        <p14:creationId xmlns:p14="http://schemas.microsoft.com/office/powerpoint/2010/main" val="2938603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smtClean="0"/>
              <a:t>The </a:t>
            </a:r>
            <a:r>
              <a:rPr lang="en-US" altLang="en-US" sz="2000" smtClean="0">
                <a:hlinkClick r:id="rId3"/>
              </a:rPr>
              <a:t>IEEE-SA Standards Board Bylaws </a:t>
            </a:r>
            <a:r>
              <a:rPr lang="en-US" altLang="en-US" sz="2000" smtClean="0"/>
              <a:t>require that “participants in the IEEE standards development individual process shall act based on their qualifications and experience”</a:t>
            </a:r>
          </a:p>
          <a:p>
            <a:r>
              <a:rPr lang="en-US" altLang="en-US" sz="2000" smtClean="0"/>
              <a:t>This means participants:</a:t>
            </a:r>
          </a:p>
          <a:p>
            <a:pPr lvl="1">
              <a:buFont typeface="Arial" panose="020B0604020202020204" pitchFamily="34"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buFont typeface="Arial" panose="020B0604020202020204" pitchFamily="34"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r>
              <a:rPr lang="en-US" altLang="en-US" sz="2000" smtClean="0"/>
              <a:t>By participating in standards activities using the “</a:t>
            </a:r>
            <a:r>
              <a:rPr lang="en-US" altLang="en-US" sz="2000" i="1" smtClean="0"/>
              <a:t>individual process</a:t>
            </a:r>
            <a:r>
              <a:rPr lang="en-US" altLang="en-US" sz="2000" smtClean="0"/>
              <a:t>”, you are deemed to accept these requirements; if you are unable to satisfy these requirements then you shall immediately cease any participation</a:t>
            </a:r>
          </a:p>
          <a:p>
            <a:endParaRPr lang="en-US" altLang="en-US" smtClean="0"/>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smtClean="0"/>
              <a:t>F2.1 Participants in the IEEE-SA “individual process” shall</a:t>
            </a:r>
            <a:br>
              <a:rPr lang="en-US" altLang="en-US" dirty="0" smtClean="0"/>
            </a:br>
            <a:r>
              <a:rPr lang="en-US" altLang="en-US" dirty="0" smtClean="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AB70BD5C-7D23-4E8F-B2D7-38CCDBE90359}" type="slidenum">
              <a:rPr lang="en-US" altLang="en-US" sz="1200" b="0" smtClean="0"/>
              <a:pPr>
                <a:spcBef>
                  <a:spcPct val="0"/>
                </a:spcBef>
                <a:buFontTx/>
                <a:buNone/>
              </a:pPr>
              <a:t>14</a:t>
            </a:fld>
            <a:endParaRPr lang="en-US" altLang="en-US" sz="1200" b="0" smtClean="0"/>
          </a:p>
        </p:txBody>
      </p:sp>
    </p:spTree>
    <p:extLst>
      <p:ext uri="{BB962C8B-B14F-4D97-AF65-F5344CB8AC3E}">
        <p14:creationId xmlns:p14="http://schemas.microsoft.com/office/powerpoint/2010/main" val="6138873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smtClean="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r>
              <a:rPr lang="en-US" altLang="en-US" sz="3200" dirty="0" smtClean="0">
                <a:latin typeface="Calibri" panose="020F0502020204030204" pitchFamily="34" charset="0"/>
                <a:cs typeface="Calibri" panose="020F0502020204030204" pitchFamily="34" charset="0"/>
              </a:rPr>
              <a:t/>
            </a:r>
            <a:br>
              <a:rPr lang="en-US" altLang="en-US" sz="3200" dirty="0" smtClean="0">
                <a:latin typeface="Calibri" panose="020F0502020204030204" pitchFamily="34" charset="0"/>
                <a:cs typeface="Calibri" panose="020F0502020204030204" pitchFamily="34" charset="0"/>
              </a:rPr>
            </a:br>
            <a:endParaRPr lang="en-US" altLang="en-US" sz="3200" dirty="0" smtClean="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F</a:t>
            </a:r>
            <a:r>
              <a:rPr lang="en-US" altLang="en-US" u="sng" dirty="0" smtClean="0">
                <a:solidFill>
                  <a:schemeClr val="tx1"/>
                </a:solidFill>
                <a:latin typeface="Calibri" panose="020F0502020204030204" pitchFamily="34" charset="0"/>
                <a:cs typeface="Calibri" panose="020F0502020204030204" pitchFamily="34" charset="0"/>
              </a:rPr>
              <a:t>2.2 – Call for potentially essential patents</a:t>
            </a:r>
            <a:endParaRPr lang="en-US" altLang="en-US" u="sng" dirty="0" smtClean="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FC202659-C26D-4262-B9E3-00934FE85A0C}" type="slidenum">
              <a:rPr lang="en-US" altLang="en-US" sz="1200" b="0" smtClean="0"/>
              <a:pPr>
                <a:spcBef>
                  <a:spcPct val="0"/>
                </a:spcBef>
                <a:buFontTx/>
                <a:buNone/>
              </a:pPr>
              <a:t>15</a:t>
            </a:fld>
            <a:endParaRPr lang="en-US" altLang="en-US" sz="1200" b="0" smtClean="0"/>
          </a:p>
        </p:txBody>
      </p:sp>
    </p:spTree>
    <p:extLst>
      <p:ext uri="{BB962C8B-B14F-4D97-AF65-F5344CB8AC3E}">
        <p14:creationId xmlns:p14="http://schemas.microsoft.com/office/powerpoint/2010/main" val="20797844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F</a:t>
            </a:r>
            <a:r>
              <a:rPr lang="en-GB" dirty="0" smtClean="0"/>
              <a:t>2.3 Meeting Decorum</a:t>
            </a:r>
            <a:endParaRPr lang="en-GB" dirty="0"/>
          </a:p>
        </p:txBody>
      </p:sp>
      <p:sp>
        <p:nvSpPr>
          <p:cNvPr id="3" name="Content Placeholder 2"/>
          <p:cNvSpPr>
            <a:spLocks noGrp="1"/>
          </p:cNvSpPr>
          <p:nvPr>
            <p:ph idx="1"/>
          </p:nvPr>
        </p:nvSpPr>
        <p:spPr>
          <a:xfrm>
            <a:off x="733425" y="2624847"/>
            <a:ext cx="10515600" cy="3850565"/>
          </a:xfrm>
        </p:spPr>
        <p:txBody>
          <a:bodyPr/>
          <a:lstStyle/>
          <a:p>
            <a:pPr lvl="0"/>
            <a:r>
              <a:rPr lang="en-GB" dirty="0" smtClean="0"/>
              <a:t>Please observe proper decorum in meetings; No Photography </a:t>
            </a:r>
            <a:r>
              <a:rPr lang="en-GB" dirty="0"/>
              <a:t>or recording </a:t>
            </a:r>
            <a:endParaRPr lang="en-GB" dirty="0" smtClean="0"/>
          </a:p>
          <a:p>
            <a:pPr lvl="0"/>
            <a:r>
              <a:rPr lang="en-GB" dirty="0" smtClean="0"/>
              <a:t>Press </a:t>
            </a:r>
            <a:r>
              <a:rPr lang="en-GB" dirty="0"/>
              <a:t>(i.e., anyone reporting publicly on this meeting) are to announce their presence </a:t>
            </a:r>
            <a:r>
              <a:rPr lang="en-GB" dirty="0" smtClean="0"/>
              <a:t>(Jan 2019 IEEE-SA </a:t>
            </a:r>
            <a:r>
              <a:rPr lang="en-GB" dirty="0"/>
              <a:t>Standards Board Ops Manual </a:t>
            </a:r>
            <a:r>
              <a:rPr lang="en-GB" dirty="0" smtClean="0"/>
              <a:t>5.3.3.2)</a:t>
            </a:r>
            <a:endParaRPr lang="en-GB" sz="1400" dirty="0"/>
          </a:p>
          <a:p>
            <a:pPr lvl="0"/>
            <a:r>
              <a:rPr lang="en-GB" dirty="0"/>
              <a:t>Laptop speakers, cell phone / tablet ringers </a:t>
            </a:r>
            <a:r>
              <a:rPr lang="en-GB" dirty="0" smtClean="0"/>
              <a:t>off</a:t>
            </a:r>
          </a:p>
          <a:p>
            <a:pPr lvl="0"/>
            <a:r>
              <a:rPr lang="en-GB" dirty="0" smtClean="0"/>
              <a:t>Mute when not speaking (teleconference)</a:t>
            </a:r>
          </a:p>
          <a:p>
            <a:pPr lvl="0"/>
            <a:r>
              <a:rPr lang="en-GB" dirty="0" smtClean="0"/>
              <a:t>Use “no audio” in </a:t>
            </a:r>
            <a:r>
              <a:rPr lang="en-GB" dirty="0" err="1" smtClean="0"/>
              <a:t>Webex</a:t>
            </a:r>
            <a:r>
              <a:rPr lang="en-GB" dirty="0" smtClean="0"/>
              <a:t> when joining mixed mode meeting in person</a:t>
            </a:r>
          </a:p>
          <a:p>
            <a:r>
              <a:rPr lang="en-US" dirty="0" smtClean="0"/>
              <a:t>Use </a:t>
            </a:r>
            <a:r>
              <a:rPr lang="en-US" dirty="0"/>
              <a:t>chat window to </a:t>
            </a:r>
            <a:r>
              <a:rPr lang="en-US" dirty="0" smtClean="0"/>
              <a:t>enter the queue </a:t>
            </a:r>
            <a:r>
              <a:rPr lang="en-GB" dirty="0"/>
              <a:t>(teleconference)</a:t>
            </a:r>
          </a:p>
          <a:p>
            <a:pPr lvl="0"/>
            <a:r>
              <a:rPr lang="en-GB" dirty="0" smtClean="0"/>
              <a:t>Wear badges </a:t>
            </a:r>
            <a:r>
              <a:rPr lang="en-GB" dirty="0"/>
              <a:t>at all times in meeting </a:t>
            </a:r>
            <a:r>
              <a:rPr lang="en-GB" dirty="0" smtClean="0"/>
              <a:t>areas (face to face meetings)</a:t>
            </a:r>
            <a:endParaRPr lang="en-GB" sz="1400" dirty="0"/>
          </a:p>
          <a:p>
            <a:pPr lvl="1"/>
            <a:r>
              <a:rPr lang="en-GB" dirty="0"/>
              <a:t>Help the hotel security staff improve the general security of the meeting </a:t>
            </a:r>
            <a:r>
              <a:rPr lang="en-GB" dirty="0" smtClean="0"/>
              <a:t>rooms</a:t>
            </a:r>
          </a:p>
        </p:txBody>
      </p:sp>
      <p:sp>
        <p:nvSpPr>
          <p:cNvPr id="4" name="Date Placeholder 3"/>
          <p:cNvSpPr>
            <a:spLocks noGrp="1"/>
          </p:cNvSpPr>
          <p:nvPr>
            <p:ph type="dt" sz="half" idx="10"/>
          </p:nvPr>
        </p:nvSpPr>
        <p:spPr/>
        <p:txBody>
          <a:bodyPr/>
          <a:lstStyle/>
          <a:p>
            <a:pPr>
              <a:defRPr/>
            </a:pPr>
            <a:r>
              <a:rPr lang="en-US" smtClean="0"/>
              <a:t>September 2022</a:t>
            </a:r>
            <a:endParaRPr lang="en-US"/>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16</a:t>
            </a:fld>
            <a:endParaRPr lang="en-US"/>
          </a:p>
        </p:txBody>
      </p:sp>
    </p:spTree>
    <p:extLst>
      <p:ext uri="{BB962C8B-B14F-4D97-AF65-F5344CB8AC3E}">
        <p14:creationId xmlns:p14="http://schemas.microsoft.com/office/powerpoint/2010/main" val="28406423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FontTx/>
              <a:buNone/>
              <a:defRPr/>
            </a:pPr>
            <a:r>
              <a:rPr lang="en-GB" altLang="en-US" dirty="0" smtClean="0"/>
              <a:t>Planned next full WG11 Session: Mixed-mode November 13-18, 2022</a:t>
            </a:r>
          </a:p>
          <a:p>
            <a:pPr marL="0" indent="0">
              <a:buFontTx/>
              <a:buNone/>
              <a:defRPr/>
            </a:pPr>
            <a:r>
              <a:rPr lang="en-GB" altLang="en-US" dirty="0" smtClean="0"/>
              <a:t>Upcoming Chair Advisory Committee meetings </a:t>
            </a:r>
          </a:p>
          <a:p>
            <a:pPr marL="457200" lvl="1" indent="0">
              <a:buFontTx/>
              <a:buNone/>
              <a:defRPr/>
            </a:pPr>
            <a:r>
              <a:rPr lang="en-GB" altLang="en-US" dirty="0" smtClean="0"/>
              <a:t>CAC teleconference:  </a:t>
            </a:r>
            <a:r>
              <a:rPr lang="en-GB" altLang="en-US" b="1" dirty="0" smtClean="0"/>
              <a:t>Monday 2022-10-10 at 9 am Eastern</a:t>
            </a:r>
          </a:p>
          <a:p>
            <a:pPr lvl="1">
              <a:defRPr/>
            </a:pPr>
            <a:r>
              <a:rPr lang="en-GB" altLang="en-US" sz="1600" dirty="0" smtClean="0"/>
              <a:t>Initial objectives/agendas should be uploaded as mentor documents (.</a:t>
            </a:r>
            <a:r>
              <a:rPr lang="en-GB" altLang="en-US" sz="1600" dirty="0" err="1" smtClean="0"/>
              <a:t>ppt</a:t>
            </a:r>
            <a:r>
              <a:rPr lang="en-GB" altLang="en-US" sz="1600" dirty="0" smtClean="0"/>
              <a:t> format) or send to chair (.</a:t>
            </a:r>
            <a:r>
              <a:rPr lang="en-GB" altLang="en-US" sz="1600" dirty="0" err="1" smtClean="0"/>
              <a:t>xls</a:t>
            </a:r>
            <a:r>
              <a:rPr lang="en-GB" altLang="en-US" sz="1600" dirty="0" smtClean="0"/>
              <a:t> tab format) by June 8 to meet 30-day agenda submission deadline.</a:t>
            </a:r>
          </a:p>
          <a:p>
            <a:pPr marL="457200" lvl="1" indent="0">
              <a:buFontTx/>
              <a:buNone/>
              <a:defRPr/>
            </a:pPr>
            <a:r>
              <a:rPr lang="en-GB" altLang="en-US" dirty="0" smtClean="0"/>
              <a:t>CAC teleconference: </a:t>
            </a:r>
            <a:r>
              <a:rPr lang="en-GB" altLang="en-US" b="1" dirty="0"/>
              <a:t>Monday </a:t>
            </a:r>
            <a:r>
              <a:rPr lang="en-GB" altLang="en-US" b="1" dirty="0" smtClean="0"/>
              <a:t>2022-10-31 </a:t>
            </a:r>
            <a:r>
              <a:rPr lang="en-GB" altLang="en-US" b="1" dirty="0"/>
              <a:t>at 9 am Eastern </a:t>
            </a:r>
            <a:endParaRPr lang="en-GB" altLang="en-US" b="1" dirty="0" smtClean="0"/>
          </a:p>
          <a:p>
            <a:pPr marL="457200" lvl="1" indent="0">
              <a:buNone/>
              <a:defRPr/>
            </a:pPr>
            <a:r>
              <a:rPr lang="en-GB" altLang="en-US" dirty="0"/>
              <a:t>CAC teleconference: </a:t>
            </a:r>
            <a:r>
              <a:rPr lang="en-GB" altLang="en-US" b="1" dirty="0" smtClean="0"/>
              <a:t>Sunday 2022-11-13 at 6 pm Bangkok</a:t>
            </a:r>
            <a:r>
              <a:rPr lang="en-GB" altLang="en-US" dirty="0" smtClean="0"/>
              <a:t> </a:t>
            </a:r>
          </a:p>
          <a:p>
            <a:pPr lvl="1">
              <a:defRPr/>
            </a:pPr>
            <a:r>
              <a:rPr lang="en-GB" altLang="en-US" sz="1600" dirty="0"/>
              <a:t>Send snapshots to Robert Stacey before this teleconference.</a:t>
            </a:r>
          </a:p>
          <a:p>
            <a:pPr marL="0" indent="0">
              <a:buFontTx/>
              <a:buNone/>
              <a:defRPr/>
            </a:pPr>
            <a:endParaRPr lang="en-GB" altLang="en-US" sz="2000" dirty="0" smtClean="0"/>
          </a:p>
          <a:p>
            <a:pPr marL="0" indent="0">
              <a:buFontTx/>
              <a:buNone/>
              <a:defRPr/>
            </a:pPr>
            <a:r>
              <a:rPr lang="en-GB" altLang="en-US" sz="2000" dirty="0" smtClean="0"/>
              <a:t>The </a:t>
            </a:r>
            <a:r>
              <a:rPr lang="en-GB" altLang="en-US" sz="2000" dirty="0"/>
              <a:t>purpose of the CAC is to prepare session agendas, room requests/meeting times, and advise and support the chair re: responsibilities as an EC member. </a:t>
            </a:r>
            <a:endParaRPr lang="en-GB" altLang="en-US" sz="2000" dirty="0" smtClean="0"/>
          </a:p>
          <a:p>
            <a:pPr marL="0" indent="0">
              <a:buFontTx/>
              <a:buNone/>
              <a:defRPr/>
            </a:pPr>
            <a:r>
              <a:rPr lang="en-GB" altLang="en-US" sz="2000" dirty="0" smtClean="0"/>
              <a:t>Leaders </a:t>
            </a:r>
            <a:r>
              <a:rPr lang="en-GB" altLang="en-US" sz="2000" dirty="0"/>
              <a:t>of 802.11 subgroups (or their nominee) should </a:t>
            </a:r>
            <a:r>
              <a:rPr lang="en-GB" altLang="en-US" sz="2000" dirty="0" smtClean="0"/>
              <a:t>attend CAC </a:t>
            </a:r>
            <a:r>
              <a:rPr lang="en-GB" altLang="en-US" sz="2000" dirty="0"/>
              <a:t>meetings </a:t>
            </a:r>
          </a:p>
        </p:txBody>
      </p:sp>
      <p:sp>
        <p:nvSpPr>
          <p:cNvPr id="20483" name="Title 1"/>
          <p:cNvSpPr>
            <a:spLocks noGrp="1"/>
          </p:cNvSpPr>
          <p:nvPr>
            <p:ph type="title"/>
          </p:nvPr>
        </p:nvSpPr>
        <p:spPr/>
        <p:txBody>
          <a:bodyPr/>
          <a:lstStyle/>
          <a:p>
            <a:r>
              <a:rPr lang="en-GB" altLang="en-US" dirty="0"/>
              <a:t>F</a:t>
            </a:r>
            <a:r>
              <a:rPr lang="en-GB" altLang="en-US" dirty="0" smtClean="0"/>
              <a:t>2.4 Next session and CAC meetings announcements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F6CF2F6-756D-4BD6-9522-A1957932ACE4}" type="slidenum">
              <a:rPr lang="en-US" altLang="en-US" sz="1200" b="0" smtClean="0"/>
              <a:pPr>
                <a:spcBef>
                  <a:spcPct val="0"/>
                </a:spcBef>
                <a:buFontTx/>
                <a:buNone/>
              </a:pPr>
              <a:t>17</a:t>
            </a:fld>
            <a:endParaRPr lang="en-US" altLang="en-US" sz="1200" b="0" smtClean="0"/>
          </a:p>
        </p:txBody>
      </p:sp>
    </p:spTree>
    <p:extLst>
      <p:ext uri="{BB962C8B-B14F-4D97-AF65-F5344CB8AC3E}">
        <p14:creationId xmlns:p14="http://schemas.microsoft.com/office/powerpoint/2010/main" val="8938827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914400" y="1884363"/>
            <a:ext cx="10363200" cy="4591050"/>
          </a:xfrm>
        </p:spPr>
        <p:txBody>
          <a:bodyPr/>
          <a:lstStyle/>
          <a:p>
            <a:pPr marL="0" indent="0">
              <a:buFontTx/>
              <a:buNone/>
              <a:defRPr/>
            </a:pPr>
            <a:r>
              <a:rPr lang="en-GB" altLang="en-US" dirty="0" smtClean="0"/>
              <a:t>IEEE </a:t>
            </a:r>
            <a:r>
              <a:rPr lang="en-GB" altLang="en-US" dirty="0" err="1" smtClean="0"/>
              <a:t>PatCom</a:t>
            </a:r>
            <a:r>
              <a:rPr lang="en-GB" altLang="en-US" dirty="0" smtClean="0"/>
              <a:t> LOA Listing for </a:t>
            </a:r>
            <a:r>
              <a:rPr lang="en-GB" altLang="en-US" dirty="0"/>
              <a:t>802.11 is </a:t>
            </a:r>
            <a:r>
              <a:rPr lang="en-GB" altLang="en-US" dirty="0" smtClean="0">
                <a:hlinkClick r:id="rId3"/>
              </a:rPr>
              <a:t>https</a:t>
            </a:r>
            <a:r>
              <a:rPr lang="en-GB" altLang="en-US" dirty="0">
                <a:hlinkClick r:id="rId3"/>
              </a:rPr>
              <a:t>://</a:t>
            </a:r>
            <a:r>
              <a:rPr lang="en-GB" altLang="en-US" dirty="0" smtClean="0">
                <a:hlinkClick r:id="rId3"/>
              </a:rPr>
              <a:t>standards.ieee.org/about/sasb/patcom/patents.html</a:t>
            </a:r>
            <a:r>
              <a:rPr lang="en-GB" altLang="en-US" dirty="0" smtClean="0"/>
              <a:t> </a:t>
            </a:r>
          </a:p>
          <a:p>
            <a:pPr marL="0" indent="0">
              <a:buFontTx/>
              <a:buNone/>
              <a:defRPr/>
            </a:pPr>
            <a:endParaRPr lang="en-GB" altLang="en-US" dirty="0"/>
          </a:p>
          <a:p>
            <a:pPr marL="0" indent="0">
              <a:buFontTx/>
              <a:buNone/>
              <a:defRPr/>
            </a:pPr>
            <a:r>
              <a:rPr lang="en-GB" altLang="en-US" dirty="0" smtClean="0"/>
              <a:t>Open </a:t>
            </a:r>
            <a:r>
              <a:rPr lang="en-GB" altLang="en-US" dirty="0" err="1"/>
              <a:t>LoA</a:t>
            </a:r>
            <a:r>
              <a:rPr lang="en-GB" altLang="en-US" dirty="0"/>
              <a:t> requests (i.e., those that the WG chair is </a:t>
            </a:r>
            <a:r>
              <a:rPr lang="en-GB" altLang="en-US" dirty="0" smtClean="0"/>
              <a:t>pursuing) : </a:t>
            </a:r>
            <a:br>
              <a:rPr lang="en-GB" altLang="en-US" dirty="0" smtClean="0"/>
            </a:br>
            <a:r>
              <a:rPr lang="en-GB" altLang="en-US" dirty="0" smtClean="0"/>
              <a:t>	</a:t>
            </a:r>
            <a:r>
              <a:rPr lang="en-US" altLang="en-US" dirty="0"/>
              <a:t>	</a:t>
            </a:r>
            <a:r>
              <a:rPr lang="en-GB" dirty="0"/>
              <a:t>Communication Systems LLC</a:t>
            </a:r>
            <a:endParaRPr lang="en-US" altLang="en-US" dirty="0" smtClean="0"/>
          </a:p>
          <a:p>
            <a:pPr marL="0" indent="0">
              <a:buFontTx/>
              <a:buNone/>
              <a:defRPr/>
            </a:pPr>
            <a:endParaRPr lang="en-US" altLang="en-US" dirty="0" smtClean="0"/>
          </a:p>
          <a:p>
            <a:pPr marL="0" indent="0">
              <a:buFontTx/>
              <a:buNone/>
              <a:defRPr/>
            </a:pPr>
            <a:r>
              <a:rPr lang="en-US" altLang="en-US" dirty="0" smtClean="0"/>
              <a:t>Detailed status is here (updated 2021-03-15):</a:t>
            </a:r>
          </a:p>
          <a:p>
            <a:pPr marL="0" indent="0">
              <a:buFontTx/>
              <a:buNone/>
              <a:defRPr/>
            </a:pPr>
            <a:r>
              <a:rPr lang="en-GB" altLang="en-US" dirty="0">
                <a:hlinkClick r:id="rId4"/>
              </a:rPr>
              <a:t>https://</a:t>
            </a:r>
            <a:r>
              <a:rPr lang="en-GB" altLang="en-US" dirty="0" smtClean="0">
                <a:hlinkClick r:id="rId5"/>
              </a:rPr>
              <a:t>mentor.ieee.org/802.11/dcn/15/11-15-1489-16-0000-register-of-loa-requests.docx </a:t>
            </a:r>
            <a:r>
              <a:rPr lang="en-GB" altLang="en-US" dirty="0" smtClean="0"/>
              <a:t/>
            </a:r>
            <a:br>
              <a:rPr lang="en-GB" altLang="en-US" dirty="0" smtClean="0"/>
            </a:br>
            <a:endParaRPr lang="en-GB" altLang="en-US" dirty="0"/>
          </a:p>
          <a:p>
            <a:pPr marL="0" indent="0">
              <a:buFontTx/>
              <a:buNone/>
              <a:defRPr/>
            </a:pPr>
            <a:r>
              <a:rPr lang="en-GB" altLang="en-US" dirty="0" smtClean="0"/>
              <a:t>Recent changes:  Added </a:t>
            </a:r>
            <a:r>
              <a:rPr lang="en-GB" altLang="en-US" dirty="0" err="1" smtClean="0"/>
              <a:t>LoA</a:t>
            </a:r>
            <a:r>
              <a:rPr lang="en-GB" altLang="en-US" dirty="0" smtClean="0"/>
              <a:t> request/receipt (SK Telecom)</a:t>
            </a:r>
            <a:endParaRPr lang="en-GB" altLang="en-US" dirty="0"/>
          </a:p>
          <a:p>
            <a:pPr marL="0" indent="0">
              <a:buFontTx/>
              <a:buNone/>
              <a:defRPr/>
            </a:pPr>
            <a:endParaRPr lang="en-GB" altLang="en-US" dirty="0"/>
          </a:p>
          <a:p>
            <a:pPr marL="0" indent="0">
              <a:buFontTx/>
              <a:buNone/>
              <a:defRPr/>
            </a:pPr>
            <a:endParaRPr lang="en-US" altLang="en-US" dirty="0"/>
          </a:p>
          <a:p>
            <a:pPr>
              <a:defRPr/>
            </a:pPr>
            <a:endParaRPr lang="en-US" altLang="en-US" dirty="0" smtClean="0"/>
          </a:p>
          <a:p>
            <a:pPr>
              <a:defRPr/>
            </a:pPr>
            <a:endParaRPr lang="en-GB" altLang="en-US" dirty="0" smtClean="0"/>
          </a:p>
        </p:txBody>
      </p:sp>
      <p:sp>
        <p:nvSpPr>
          <p:cNvPr id="2" name="Title 1"/>
          <p:cNvSpPr>
            <a:spLocks noGrp="1"/>
          </p:cNvSpPr>
          <p:nvPr>
            <p:ph type="title"/>
          </p:nvPr>
        </p:nvSpPr>
        <p:spPr/>
        <p:txBody>
          <a:bodyPr/>
          <a:lstStyle/>
          <a:p>
            <a:r>
              <a:rPr lang="en-GB" altLang="en-US" dirty="0"/>
              <a:t>F</a:t>
            </a:r>
            <a:r>
              <a:rPr lang="en-GB" altLang="en-US" dirty="0" smtClean="0"/>
              <a:t>2.7 Requests for Letters of Assurance</a:t>
            </a:r>
          </a:p>
        </p:txBody>
      </p:sp>
      <p:sp>
        <p:nvSpPr>
          <p:cNvPr id="2150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2150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151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E48A2CBB-EAFC-4AF2-B466-6188D5A64AA2}" type="slidenum">
              <a:rPr lang="en-US" altLang="en-US" sz="1200" b="0" smtClean="0"/>
              <a:pPr>
                <a:spcBef>
                  <a:spcPct val="0"/>
                </a:spcBef>
                <a:buFontTx/>
                <a:buNone/>
              </a:pPr>
              <a:t>18</a:t>
            </a:fld>
            <a:endParaRPr lang="en-US" altLang="en-US" sz="1200" b="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2355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355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CAA92838-553F-49FF-853F-6642DE0950DA}" type="slidenum">
              <a:rPr lang="en-US" altLang="en-US" sz="1200" b="0" smtClean="0"/>
              <a:pPr>
                <a:spcBef>
                  <a:spcPct val="0"/>
                </a:spcBef>
                <a:buFontTx/>
                <a:buNone/>
              </a:pPr>
              <a:t>19</a:t>
            </a:fld>
            <a:endParaRPr lang="en-US" altLang="en-US" sz="1200" b="0" smtClean="0"/>
          </a:p>
        </p:txBody>
      </p:sp>
      <p:sp>
        <p:nvSpPr>
          <p:cNvPr id="23557" name="Rectangle 2"/>
          <p:cNvSpPr>
            <a:spLocks noGrp="1" noChangeArrowheads="1"/>
          </p:cNvSpPr>
          <p:nvPr>
            <p:ph type="title"/>
          </p:nvPr>
        </p:nvSpPr>
        <p:spPr>
          <a:xfrm>
            <a:off x="1524000" y="720725"/>
            <a:ext cx="8534400" cy="446088"/>
          </a:xfrm>
        </p:spPr>
        <p:txBody>
          <a:bodyPr/>
          <a:lstStyle/>
          <a:p>
            <a:r>
              <a:rPr lang="en-US" altLang="en-US" dirty="0"/>
              <a:t>F</a:t>
            </a:r>
            <a:r>
              <a:rPr lang="en-US" altLang="en-US" dirty="0" smtClean="0"/>
              <a:t>2.8 Drafts for Sale by IEEE– as of </a:t>
            </a:r>
            <a:r>
              <a:rPr lang="en-US" altLang="en-US" dirty="0" smtClean="0"/>
              <a:t>2022-09-14</a:t>
            </a:r>
            <a:endParaRPr lang="en-US" altLang="en-US" dirty="0" smtClean="0"/>
          </a:p>
        </p:txBody>
      </p:sp>
      <p:graphicFrame>
        <p:nvGraphicFramePr>
          <p:cNvPr id="77901" name="Group 77"/>
          <p:cNvGraphicFramePr>
            <a:graphicFrameLocks noGrp="1"/>
          </p:cNvGraphicFramePr>
          <p:nvPr>
            <p:ph idx="1"/>
            <p:extLst>
              <p:ext uri="{D42A27DB-BD31-4B8C-83A1-F6EECF244321}">
                <p14:modId xmlns:p14="http://schemas.microsoft.com/office/powerpoint/2010/main" val="2083760900"/>
              </p:ext>
            </p:extLst>
          </p:nvPr>
        </p:nvGraphicFramePr>
        <p:xfrm>
          <a:off x="1316038" y="1341438"/>
          <a:ext cx="9661525" cy="2919476"/>
        </p:xfrm>
        <a:graphic>
          <a:graphicData uri="http://schemas.openxmlformats.org/drawingml/2006/table">
            <a:tbl>
              <a:tblPr/>
              <a:tblGrid>
                <a:gridCol w="2880839"/>
                <a:gridCol w="1752312"/>
                <a:gridCol w="1599937"/>
                <a:gridCol w="1828500"/>
                <a:gridCol w="1599937"/>
              </a:tblGrid>
              <a:tr h="57295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Publication</a:t>
                      </a: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Published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err="1" smtClean="0">
                          <a:ln>
                            <a:noFill/>
                          </a:ln>
                          <a:solidFill>
                            <a:schemeClr val="tx1"/>
                          </a:solidFill>
                          <a:effectLst/>
                          <a:latin typeface="Times New Roman" pitchFamily="18" charset="0"/>
                          <a:hlinkClick r:id="rId3"/>
                        </a:rPr>
                        <a:t>TechStreet</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Draft in Members Area</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4"/>
                        </a:rPr>
                        <a:t>Get 802</a:t>
                      </a:r>
                      <a:r>
                        <a:rPr kumimoji="0" lang="en-US" sz="1600" b="1" i="0" u="none" strike="noStrike" cap="none" normalizeH="0" baseline="0" dirty="0" smtClean="0">
                          <a:ln>
                            <a:noFill/>
                          </a:ln>
                          <a:solidFill>
                            <a:schemeClr val="tx1"/>
                          </a:solidFill>
                          <a:effectLst/>
                          <a:latin typeface="Times New Roman" pitchFamily="18" charset="0"/>
                        </a:rPr>
                        <a: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Published by ISO?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hlinkClick r:id="rId5"/>
                        </a:rPr>
                        <a:t>IEEE </a:t>
                      </a:r>
                      <a:r>
                        <a:rPr kumimoji="0" lang="en-US" sz="1600" b="1" i="0" u="none" strike="noStrike" cap="none" normalizeH="0" baseline="0" dirty="0" err="1" smtClean="0">
                          <a:ln>
                            <a:noFill/>
                          </a:ln>
                          <a:solidFill>
                            <a:schemeClr val="tx1"/>
                          </a:solidFill>
                          <a:effectLst/>
                          <a:latin typeface="Times New Roman" pitchFamily="18" charset="0"/>
                          <a:hlinkClick r:id="rId5"/>
                        </a:rPr>
                        <a:t>Std</a:t>
                      </a:r>
                      <a:r>
                        <a:rPr kumimoji="0" lang="en-US" sz="1600" b="1" i="0" u="none" strike="noStrike" cap="none" normalizeH="0" baseline="0" dirty="0" smtClean="0">
                          <a:ln>
                            <a:noFill/>
                          </a:ln>
                          <a:solidFill>
                            <a:schemeClr val="tx1"/>
                          </a:solidFill>
                          <a:effectLst/>
                          <a:latin typeface="Times New Roman" pitchFamily="18" charset="0"/>
                          <a:hlinkClick r:id="rId5"/>
                        </a:rPr>
                        <a:t> 802.11-2020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$800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6"/>
                        </a:rPr>
                        <a:t>IEEE </a:t>
                      </a:r>
                      <a:r>
                        <a:rPr kumimoji="0" lang="en-US" sz="1600" b="1" i="0" u="none" strike="noStrike" cap="none" normalizeH="0" baseline="0" dirty="0" err="1" smtClean="0">
                          <a:ln>
                            <a:noFill/>
                          </a:ln>
                          <a:solidFill>
                            <a:schemeClr val="tx1"/>
                          </a:solidFill>
                          <a:effectLst/>
                          <a:latin typeface="Times New Roman" pitchFamily="18" charset="0"/>
                          <a:hlinkClick r:id="rId6"/>
                        </a:rPr>
                        <a:t>Std</a:t>
                      </a:r>
                      <a:r>
                        <a:rPr kumimoji="0" lang="en-US" sz="1600" b="1" i="0" u="none" strike="noStrike" cap="none" normalizeH="0" baseline="0" dirty="0" smtClean="0">
                          <a:ln>
                            <a:noFill/>
                          </a:ln>
                          <a:solidFill>
                            <a:schemeClr val="tx1"/>
                          </a:solidFill>
                          <a:effectLst/>
                          <a:latin typeface="Times New Roman" pitchFamily="18" charset="0"/>
                          <a:hlinkClick r:id="rId6"/>
                        </a:rPr>
                        <a:t> 802.11ax-2021</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7"/>
                        </a:rPr>
                        <a:t>IEEE </a:t>
                      </a:r>
                      <a:r>
                        <a:rPr kumimoji="0" lang="en-US" sz="1600" b="1" i="0" u="none" strike="noStrike" cap="none" normalizeH="0" baseline="0" dirty="0" err="1" smtClean="0">
                          <a:ln>
                            <a:noFill/>
                          </a:ln>
                          <a:solidFill>
                            <a:schemeClr val="tx1"/>
                          </a:solidFill>
                          <a:effectLst/>
                          <a:latin typeface="Times New Roman" pitchFamily="18" charset="0"/>
                          <a:hlinkClick r:id="rId7"/>
                        </a:rPr>
                        <a:t>Std</a:t>
                      </a:r>
                      <a:r>
                        <a:rPr kumimoji="0" lang="en-US" sz="1600" b="1" i="0" u="none" strike="noStrike" cap="none" normalizeH="0" baseline="0" dirty="0" smtClean="0">
                          <a:ln>
                            <a:noFill/>
                          </a:ln>
                          <a:solidFill>
                            <a:schemeClr val="tx1"/>
                          </a:solidFill>
                          <a:effectLst/>
                          <a:latin typeface="Times New Roman" pitchFamily="18" charset="0"/>
                          <a:hlinkClick r:id="rId7"/>
                        </a:rPr>
                        <a:t> 802.11ay-2021</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8"/>
                        </a:rPr>
                        <a:t>IEEE P802.11az D5.0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$184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D6.0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9"/>
                        </a:rPr>
                        <a:t>IEEE P802.11ba-2021</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$160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10"/>
                        </a:rPr>
                        <a:t>IEEE P802.11bc D3.0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$114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D4.0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hlinkClick r:id="rId11"/>
                        </a:rPr>
                        <a:t>IEEE P802.11bd D6.0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$152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D6.0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p:txBody>
          <a:bodyPr/>
          <a:lstStyle/>
          <a:p>
            <a:r>
              <a:rPr lang="en-GB" altLang="en-US" sz="2800" b="0" dirty="0" smtClean="0"/>
              <a:t>This report provides the WG chair’s supplementary material related to attending the September 2022 802.11 WG session.</a:t>
            </a:r>
          </a:p>
          <a:p>
            <a:endParaRPr lang="en-GB" altLang="en-US" sz="2800" b="0" dirty="0" smtClean="0"/>
          </a:p>
          <a:p>
            <a:r>
              <a:rPr lang="en-GB" altLang="en-US" sz="2800" b="0" dirty="0" smtClean="0"/>
              <a:t>Refer to the agenda: </a:t>
            </a:r>
            <a:r>
              <a:rPr lang="en-GB" altLang="en-US" sz="2800" b="0" dirty="0" smtClean="0"/>
              <a:t>11-22/1257r&lt;latest</a:t>
            </a:r>
            <a:r>
              <a:rPr lang="en-GB" altLang="en-US" sz="2800" b="0" dirty="0" smtClean="0"/>
              <a:t>&gt;</a:t>
            </a:r>
          </a:p>
          <a:p>
            <a:endParaRPr lang="en-US" altLang="en-US" sz="2800" b="0" dirty="0"/>
          </a:p>
          <a:p>
            <a:endParaRPr lang="en-US" altLang="en-US" sz="2800" b="0" dirty="0" smtClean="0"/>
          </a:p>
          <a:p>
            <a:pPr lvl="1"/>
            <a:endParaRPr lang="en-GB" altLang="en-US" dirty="0" smtClean="0"/>
          </a:p>
        </p:txBody>
      </p:sp>
      <p:sp>
        <p:nvSpPr>
          <p:cNvPr id="8195" name="Title 1"/>
          <p:cNvSpPr>
            <a:spLocks noGrp="1"/>
          </p:cNvSpPr>
          <p:nvPr>
            <p:ph type="title"/>
          </p:nvPr>
        </p:nvSpPr>
        <p:spPr/>
        <p:txBody>
          <a:bodyPr/>
          <a:lstStyle/>
          <a:p>
            <a:r>
              <a:rPr lang="en-GB" altLang="en-US" smtClean="0"/>
              <a:t>Introduction</a:t>
            </a:r>
            <a:endParaRPr lang="en-US" altLang="en-US" smtClean="0"/>
          </a:p>
        </p:txBody>
      </p:sp>
      <p:sp>
        <p:nvSpPr>
          <p:cNvPr id="81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81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81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057E32FA-55A0-4C44-9A4E-56B54D55D8DE}"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1511057"/>
            <a:ext cx="9448800" cy="762000"/>
          </a:xfrm>
          <a:prstGeom prst="rect">
            <a:avLst/>
          </a:prstGeom>
          <a:solidFill>
            <a:srgbClr val="92D050"/>
          </a:solidFill>
        </p:spPr>
        <p:txBody>
          <a:bodyPr wrap="square" rtlCol="0">
            <a:spAutoFit/>
          </a:bodyPr>
          <a:lstStyle/>
          <a:p>
            <a:endParaRPr lang="en-GB" dirty="0"/>
          </a:p>
        </p:txBody>
      </p:sp>
      <p:sp>
        <p:nvSpPr>
          <p:cNvPr id="30722" name="Content Placeholder 5"/>
          <p:cNvSpPr>
            <a:spLocks noGrp="1"/>
          </p:cNvSpPr>
          <p:nvPr>
            <p:ph idx="1"/>
          </p:nvPr>
        </p:nvSpPr>
        <p:spPr>
          <a:xfrm>
            <a:off x="762000" y="1523999"/>
            <a:ext cx="10363200" cy="4951413"/>
          </a:xfrm>
        </p:spPr>
        <p:txBody>
          <a:bodyPr/>
          <a:lstStyle/>
          <a:p>
            <a:pPr>
              <a:defRPr/>
            </a:pPr>
            <a:r>
              <a:rPr lang="en-GB" altLang="en-US" sz="2200" dirty="0" smtClean="0"/>
              <a:t>Published 2022 July</a:t>
            </a:r>
            <a:r>
              <a:rPr lang="en-GB" altLang="en-US" sz="2200" dirty="0" smtClean="0"/>
              <a:t>: </a:t>
            </a:r>
            <a:r>
              <a:rPr lang="en-GB" altLang="en-US" sz="2200" dirty="0"/>
              <a:t>IEEE </a:t>
            </a:r>
            <a:r>
              <a:rPr lang="en-GB" altLang="en-US" sz="2200" dirty="0" err="1"/>
              <a:t>Std</a:t>
            </a:r>
            <a:r>
              <a:rPr lang="en-GB" altLang="en-US" sz="2200" dirty="0"/>
              <a:t> </a:t>
            </a:r>
            <a:r>
              <a:rPr lang="en-GB" altLang="en-US" sz="2200" dirty="0" smtClean="0"/>
              <a:t>802.11-2020 as ISO/IEC/IEEE 8802-11:2022</a:t>
            </a:r>
            <a:endParaRPr lang="en-GB" altLang="en-US" sz="2200" dirty="0" smtClean="0"/>
          </a:p>
          <a:p>
            <a:pPr lvl="1">
              <a:defRPr/>
            </a:pPr>
            <a:r>
              <a:rPr lang="en-US" altLang="en-US" dirty="0"/>
              <a:t>IEEE </a:t>
            </a:r>
            <a:r>
              <a:rPr lang="en-US" altLang="en-US" dirty="0" err="1"/>
              <a:t>Std</a:t>
            </a:r>
            <a:r>
              <a:rPr lang="en-US" altLang="en-US" dirty="0"/>
              <a:t> 802.11-2020 sent for adoption under the PSDO on March 22, 2021</a:t>
            </a:r>
          </a:p>
          <a:p>
            <a:pPr>
              <a:defRPr/>
            </a:pPr>
            <a:r>
              <a:rPr lang="en-US" altLang="en-US" sz="2200" dirty="0"/>
              <a:t>Submitted under the PSDO: 802.11ax-2021 (June 1, 2021), 802.11ay-2021 (July 30, 2021), 802.11ba-2021 (pending)</a:t>
            </a:r>
          </a:p>
          <a:p>
            <a:pPr>
              <a:defRPr/>
            </a:pPr>
            <a:r>
              <a:rPr lang="en-GB" altLang="en-US" sz="2200" dirty="0" smtClean="0"/>
              <a:t>Ballots/Comment </a:t>
            </a:r>
            <a:r>
              <a:rPr lang="en-GB" altLang="en-US" sz="2200" dirty="0" smtClean="0"/>
              <a:t>responses</a:t>
            </a:r>
            <a:r>
              <a:rPr lang="en-GB" altLang="en-US" sz="2200" dirty="0" smtClean="0"/>
              <a:t>: 802.11ax-2021</a:t>
            </a:r>
          </a:p>
          <a:p>
            <a:pPr>
              <a:defRPr/>
            </a:pPr>
            <a:endParaRPr lang="en-GB" altLang="en-US" sz="2200" dirty="0" smtClean="0"/>
          </a:p>
          <a:p>
            <a:pPr>
              <a:defRPr/>
            </a:pPr>
            <a:r>
              <a:rPr lang="en-GB" altLang="en-US" sz="2200" dirty="0" smtClean="0"/>
              <a:t>Drafts </a:t>
            </a:r>
            <a:r>
              <a:rPr lang="en-GB" altLang="en-US" sz="2200" dirty="0" smtClean="0"/>
              <a:t>are sent to JTC1/SC6 during SA ballot to solicit comments.  Approved drafts may also be sent during working group ballot. Any comments received from ISO are processed by the comment resolution committee. All drafts are liaised subject to EC approval</a:t>
            </a:r>
          </a:p>
          <a:p>
            <a:pPr lvl="1">
              <a:defRPr/>
            </a:pPr>
            <a:r>
              <a:rPr lang="en-US" altLang="en-US" sz="1800" dirty="0" smtClean="0"/>
              <a:t>IEEE </a:t>
            </a:r>
            <a:r>
              <a:rPr lang="en-US" altLang="en-US" sz="1800" dirty="0" smtClean="0"/>
              <a:t>P802.11az D4.0 sent for information April 8, 2022</a:t>
            </a:r>
          </a:p>
          <a:p>
            <a:pPr lvl="1">
              <a:defRPr/>
            </a:pPr>
            <a:r>
              <a:rPr lang="en-US" altLang="en-US" sz="1800" dirty="0" smtClean="0"/>
              <a:t>IEEE P802.11bd D4.0 sent for information June 20, 2022</a:t>
            </a:r>
          </a:p>
          <a:p>
            <a:pPr marL="457200" lvl="1" indent="0">
              <a:buFontTx/>
              <a:buNone/>
              <a:defRPr/>
            </a:pPr>
            <a:endParaRPr lang="en-US" altLang="en-US" dirty="0" smtClean="0"/>
          </a:p>
          <a:p>
            <a:pPr lvl="1">
              <a:defRPr/>
            </a:pPr>
            <a:endParaRPr lang="en-US" altLang="en-US" dirty="0" smtClean="0"/>
          </a:p>
          <a:p>
            <a:pPr lvl="1">
              <a:defRPr/>
            </a:pPr>
            <a:endParaRPr lang="en-GB" altLang="en-US" dirty="0" smtClean="0"/>
          </a:p>
        </p:txBody>
      </p:sp>
      <p:sp>
        <p:nvSpPr>
          <p:cNvPr id="25603" name="Rectangle 2"/>
          <p:cNvSpPr>
            <a:spLocks noGrp="1" noChangeArrowheads="1"/>
          </p:cNvSpPr>
          <p:nvPr>
            <p:ph type="title"/>
          </p:nvPr>
        </p:nvSpPr>
        <p:spPr/>
        <p:txBody>
          <a:bodyPr/>
          <a:lstStyle/>
          <a:p>
            <a:r>
              <a:rPr lang="en-AU" altLang="en-US" dirty="0"/>
              <a:t>F</a:t>
            </a:r>
            <a:r>
              <a:rPr lang="en-AU" altLang="en-US" dirty="0" smtClean="0"/>
              <a:t>2.9 ISO/IEC JTC1/SC6</a:t>
            </a:r>
          </a:p>
        </p:txBody>
      </p:sp>
      <p:sp>
        <p:nvSpPr>
          <p:cNvPr id="2560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2560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560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7571E5E6-EE1D-4426-BF90-533615C0F26F}" type="slidenum">
              <a:rPr lang="en-US" altLang="en-US" sz="1200" b="0" smtClean="0"/>
              <a:pPr>
                <a:spcBef>
                  <a:spcPct val="0"/>
                </a:spcBef>
                <a:buFontTx/>
                <a:buNone/>
              </a:pPr>
              <a:t>20</a:t>
            </a:fld>
            <a:endParaRPr lang="en-US" altLang="en-US" sz="1200" b="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F</a:t>
            </a:r>
            <a:r>
              <a:rPr lang="en-AU" altLang="en-US" dirty="0" smtClean="0"/>
              <a:t>2.10 </a:t>
            </a:r>
            <a:r>
              <a:rPr lang="en-AU" altLang="en-US" dirty="0" smtClean="0"/>
              <a:t>Social media, </a:t>
            </a:r>
            <a:r>
              <a:rPr lang="en-AU" altLang="en-US" dirty="0" smtClean="0"/>
              <a:t>Blog posts</a:t>
            </a:r>
            <a:endParaRPr lang="en-AU" altLang="en-US" dirty="0" smtClean="0"/>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graphicFrame>
        <p:nvGraphicFramePr>
          <p:cNvPr id="2" name="Table 1"/>
          <p:cNvGraphicFramePr>
            <a:graphicFrameLocks noGrp="1"/>
          </p:cNvGraphicFramePr>
          <p:nvPr>
            <p:extLst>
              <p:ext uri="{D42A27DB-BD31-4B8C-83A1-F6EECF244321}">
                <p14:modId xmlns:p14="http://schemas.microsoft.com/office/powerpoint/2010/main" val="1729141821"/>
              </p:ext>
            </p:extLst>
          </p:nvPr>
        </p:nvGraphicFramePr>
        <p:xfrm>
          <a:off x="304800" y="2057400"/>
          <a:ext cx="11266487" cy="3001074"/>
        </p:xfrm>
        <a:graphic>
          <a:graphicData uri="http://schemas.openxmlformats.org/drawingml/2006/table">
            <a:tbl>
              <a:tblPr/>
              <a:tblGrid>
                <a:gridCol w="1234684"/>
                <a:gridCol w="1543354"/>
                <a:gridCol w="2392199"/>
                <a:gridCol w="6096250"/>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Target/Published </a:t>
                      </a:r>
                      <a:r>
                        <a:rPr kumimoji="0" lang="en-GB" altLang="en-US" sz="20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76364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AIML TIG</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TIG </a:t>
                      </a: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In progress</a:t>
                      </a:r>
                      <a:endPar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3"/>
                        </a:rPr>
                        <a:t>social media post</a:t>
                      </a:r>
                      <a:r>
                        <a:rPr kumimoji="0" lang="en-US"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completed. Blog planned.</a:t>
                      </a:r>
                      <a:endPar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983099">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AMP TIG</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TIG </a:t>
                      </a: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In progress</a:t>
                      </a:r>
                      <a:endPar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social media post planned 2022-09-21. Blog planned.</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609600">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UHR SG</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SG </a:t>
                      </a: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In progress</a:t>
                      </a:r>
                      <a:endPar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social media post planned 2022-09-25. Additional blogs, webinar, </a:t>
                      </a: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etc</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planned.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7E87C61-9D05-4F8F-A195-EFAF310F9DE3}"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3"/>
          <p:cNvSpPr>
            <a:spLocks noGrp="1"/>
          </p:cNvSpPr>
          <p:nvPr>
            <p:ph type="title"/>
          </p:nvPr>
        </p:nvSpPr>
        <p:spPr>
          <a:xfrm>
            <a:off x="914400" y="609600"/>
            <a:ext cx="10363200" cy="766763"/>
          </a:xfrm>
        </p:spPr>
        <p:txBody>
          <a:bodyPr/>
          <a:lstStyle/>
          <a:p>
            <a:r>
              <a:rPr lang="en-US" altLang="en-US" sz="2800" dirty="0"/>
              <a:t>F</a:t>
            </a:r>
            <a:r>
              <a:rPr lang="en-US" altLang="en-US" sz="2800" dirty="0" smtClean="0"/>
              <a:t>2.11 IEEE 802 Public Visibility Standing Committee</a:t>
            </a:r>
          </a:p>
        </p:txBody>
      </p:sp>
      <p:sp>
        <p:nvSpPr>
          <p:cNvPr id="29699" name="Content Placeholder 4"/>
          <p:cNvSpPr>
            <a:spLocks noGrp="1"/>
          </p:cNvSpPr>
          <p:nvPr>
            <p:ph idx="1"/>
          </p:nvPr>
        </p:nvSpPr>
        <p:spPr>
          <a:xfrm>
            <a:off x="312738" y="1358900"/>
            <a:ext cx="5408612" cy="3448050"/>
          </a:xfrm>
        </p:spPr>
        <p:txBody>
          <a:bodyPr/>
          <a:lstStyle/>
          <a:p>
            <a:pPr>
              <a:buFont typeface="Wingdings" panose="05000000000000000000" pitchFamily="2" charset="2"/>
              <a:buChar char="Ø"/>
            </a:pPr>
            <a:r>
              <a:rPr lang="en-US" altLang="en-US" sz="2000" smtClean="0">
                <a:latin typeface="Calibri" panose="020F0502020204030204" pitchFamily="34" charset="0"/>
                <a:cs typeface="Calibri" panose="020F0502020204030204" pitchFamily="34" charset="0"/>
              </a:rPr>
              <a:t>Scope </a:t>
            </a:r>
          </a:p>
          <a:p>
            <a:pPr lvl="1">
              <a:buFont typeface="Wingdings" panose="05000000000000000000" pitchFamily="2" charset="2"/>
              <a:buChar char="Ø"/>
            </a:pPr>
            <a:r>
              <a:rPr lang="en-US" altLang="en-US" smtClean="0">
                <a:latin typeface="Calibri" panose="020F0502020204030204" pitchFamily="34" charset="0"/>
                <a:cs typeface="Calibri" panose="020F0502020204030204" pitchFamily="34" charset="0"/>
              </a:rPr>
              <a:t>To raise industry awareness in timely fashion of IEEE 802 WG / TAG activities </a:t>
            </a:r>
          </a:p>
          <a:p>
            <a:pPr lvl="1">
              <a:spcBef>
                <a:spcPts val="900"/>
              </a:spcBef>
              <a:buFont typeface="Wingdings" panose="05000000000000000000" pitchFamily="2" charset="2"/>
              <a:buChar char="Ø"/>
            </a:pPr>
            <a:r>
              <a:rPr lang="en-US" altLang="en-US" smtClean="0">
                <a:latin typeface="Calibri" panose="020F0502020204030204" pitchFamily="34" charset="0"/>
                <a:cs typeface="Calibri" panose="020F0502020204030204" pitchFamily="34" charset="0"/>
              </a:rPr>
              <a:t>Develop social media content based on IEEE 802 WG / TAG activities </a:t>
            </a:r>
          </a:p>
          <a:p>
            <a:pPr lvl="2">
              <a:spcBef>
                <a:spcPts val="900"/>
              </a:spcBef>
              <a:buFont typeface="Wingdings" panose="05000000000000000000" pitchFamily="2" charset="2"/>
              <a:buChar char="Ø"/>
            </a:pPr>
            <a:r>
              <a:rPr lang="en-US" altLang="en-US" sz="1600" smtClean="0">
                <a:latin typeface="Calibri" panose="020F0502020204030204" pitchFamily="34" charset="0"/>
                <a:cs typeface="Calibri" panose="020F0502020204030204" pitchFamily="34" charset="0"/>
              </a:rPr>
              <a:t>Twitter - </a:t>
            </a:r>
            <a:r>
              <a:rPr lang="en-US" altLang="en-US" sz="1600" smtClean="0">
                <a:latin typeface="Calibri" panose="020F0502020204030204" pitchFamily="34" charset="0"/>
                <a:cs typeface="Calibri" panose="020F0502020204030204" pitchFamily="34" charset="0"/>
                <a:hlinkClick r:id="rId2"/>
              </a:rPr>
              <a:t>https://twitter.com/ieee802</a:t>
            </a:r>
            <a:endParaRPr lang="en-US" altLang="en-US" sz="1600" smtClean="0">
              <a:latin typeface="Calibri" panose="020F0502020204030204" pitchFamily="34" charset="0"/>
              <a:cs typeface="Calibri" panose="020F0502020204030204" pitchFamily="34" charset="0"/>
            </a:endParaRPr>
          </a:p>
          <a:p>
            <a:pPr lvl="2">
              <a:buFont typeface="Wingdings" panose="05000000000000000000" pitchFamily="2" charset="2"/>
              <a:buChar char="Ø"/>
            </a:pPr>
            <a:r>
              <a:rPr lang="en-US" altLang="en-US" sz="1600" smtClean="0">
                <a:latin typeface="Calibri" panose="020F0502020204030204" pitchFamily="34" charset="0"/>
                <a:cs typeface="Calibri" panose="020F0502020204030204" pitchFamily="34" charset="0"/>
              </a:rPr>
              <a:t>LinkedIn – </a:t>
            </a:r>
            <a:r>
              <a:rPr lang="en-US" altLang="en-US" sz="1600" smtClean="0">
                <a:latin typeface="Calibri" panose="020F0502020204030204" pitchFamily="34" charset="0"/>
                <a:cs typeface="Calibri" panose="020F0502020204030204" pitchFamily="34" charset="0"/>
                <a:hlinkClick r:id="rId3"/>
              </a:rPr>
              <a:t>https://www.linkedin.com/company/ieee802</a:t>
            </a:r>
            <a:r>
              <a:rPr lang="en-US" altLang="en-US" sz="1600" smtClean="0">
                <a:latin typeface="Calibri" panose="020F0502020204030204" pitchFamily="34" charset="0"/>
                <a:cs typeface="Calibri" panose="020F0502020204030204" pitchFamily="34" charset="0"/>
              </a:rPr>
              <a:t> </a:t>
            </a:r>
          </a:p>
          <a:p>
            <a:pPr lvl="2">
              <a:buFont typeface="Wingdings" panose="05000000000000000000" pitchFamily="2" charset="2"/>
              <a:buChar char="Ø"/>
            </a:pPr>
            <a:r>
              <a:rPr lang="en-US" altLang="en-US" sz="1600" smtClean="0">
                <a:latin typeface="Calibri" panose="020F0502020204030204" pitchFamily="34" charset="0"/>
                <a:cs typeface="Calibri" panose="020F0502020204030204" pitchFamily="34" charset="0"/>
              </a:rPr>
              <a:t>IEEE-SA 802  - </a:t>
            </a:r>
            <a:r>
              <a:rPr lang="en-US" altLang="en-US" sz="1200" smtClean="0">
                <a:hlinkClick r:id="rId4"/>
              </a:rPr>
              <a:t>https://standards.ieee.org/featured/802/index.html</a:t>
            </a:r>
            <a:endParaRPr lang="en-US" altLang="en-US" sz="1200" smtClean="0"/>
          </a:p>
          <a:p>
            <a:endParaRPr lang="en-US" altLang="en-US" smtClean="0"/>
          </a:p>
        </p:txBody>
      </p:sp>
      <p:sp>
        <p:nvSpPr>
          <p:cNvPr id="7" name="TextBox 6">
            <a:extLst>
              <a:ext uri="{FF2B5EF4-FFF2-40B4-BE49-F238E27FC236}"/>
            </a:extLst>
          </p:cNvPr>
          <p:cNvSpPr txBox="1"/>
          <p:nvPr/>
        </p:nvSpPr>
        <p:spPr>
          <a:xfrm>
            <a:off x="6740525" y="1501775"/>
            <a:ext cx="4703763" cy="4608513"/>
          </a:xfrm>
          <a:prstGeom prst="rect">
            <a:avLst/>
          </a:prstGeom>
          <a:solidFill>
            <a:srgbClr val="006799"/>
          </a:solidFill>
        </p:spPr>
        <p:txBody>
          <a:bodyPr>
            <a:spAutoFit/>
          </a:bodyPr>
          <a:lstStyle/>
          <a:p>
            <a:pPr marL="339725" indent="-339725">
              <a:spcBef>
                <a:spcPts val="12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Content examples – </a:t>
            </a:r>
          </a:p>
          <a:p>
            <a:pPr marL="739775" lvl="1" indent="-277813">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Meeting announcements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PARs to be considered</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Tutorials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[802.3] Call-for-Interests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New Task Force formations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Study Group formations</a:t>
            </a:r>
          </a:p>
          <a:p>
            <a:pPr marL="342900" indent="-342900">
              <a:spcBef>
                <a:spcPts val="9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Other 802 related material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Press Releases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White Paper publications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Approval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Publication</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IEEE Educational Activities Tech Talks </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Other 802 approved news </a:t>
            </a:r>
            <a:endParaRPr lang="en-US" sz="2000" dirty="0">
              <a:solidFill>
                <a:schemeClr val="bg1"/>
              </a:solidFill>
              <a:latin typeface="Calibri" panose="020F0502020204030204" pitchFamily="34" charset="0"/>
              <a:cs typeface="Calibri" panose="020F0502020204030204" pitchFamily="34" charset="0"/>
            </a:endParaRPr>
          </a:p>
        </p:txBody>
      </p:sp>
      <p:sp>
        <p:nvSpPr>
          <p:cNvPr id="29701" name="TextBox 7"/>
          <p:cNvSpPr txBox="1">
            <a:spLocks noChangeArrowheads="1"/>
          </p:cNvSpPr>
          <p:nvPr/>
        </p:nvSpPr>
        <p:spPr bwMode="auto">
          <a:xfrm>
            <a:off x="609600" y="4876800"/>
            <a:ext cx="51752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a:t>Contact </a:t>
            </a:r>
            <a:r>
              <a:rPr lang="en-US" altLang="en-US">
                <a:hlinkClick r:id="rId5"/>
              </a:rPr>
              <a:t>John D’Ambrosia </a:t>
            </a:r>
            <a:r>
              <a:rPr lang="en-US" altLang="en-US"/>
              <a:t>(Chair, PVSC) if interested in helping develop content or support the PVSC</a:t>
            </a:r>
          </a:p>
        </p:txBody>
      </p:sp>
      <p:sp>
        <p:nvSpPr>
          <p:cNvPr id="2970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2970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970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957DFB13-D4F1-469A-83E4-09108AC2ADB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AU" altLang="en-US" dirty="0"/>
              <a:t>F</a:t>
            </a:r>
            <a:r>
              <a:rPr lang="en-AU" altLang="en-US" dirty="0" smtClean="0"/>
              <a:t>2.11 802.11 Public Visibility Events</a:t>
            </a:r>
          </a:p>
        </p:txBody>
      </p:sp>
      <p:sp>
        <p:nvSpPr>
          <p:cNvPr id="3072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3072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072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8A482C05-BFE9-45F6-BCA0-2DA4444FEF78}" type="slidenum">
              <a:rPr lang="en-US" altLang="en-US" sz="1200" b="0" smtClean="0"/>
              <a:pPr>
                <a:spcBef>
                  <a:spcPct val="0"/>
                </a:spcBef>
                <a:buFontTx/>
                <a:buNone/>
              </a:pPr>
              <a:t>23</a:t>
            </a:fld>
            <a:endParaRPr lang="en-US" altLang="en-US" sz="1200" b="0" smtClean="0"/>
          </a:p>
        </p:txBody>
      </p:sp>
      <p:sp>
        <p:nvSpPr>
          <p:cNvPr id="7" name="Content Placeholder 1"/>
          <p:cNvSpPr>
            <a:spLocks noGrp="1"/>
          </p:cNvSpPr>
          <p:nvPr>
            <p:ph idx="1"/>
          </p:nvPr>
        </p:nvSpPr>
        <p:spPr>
          <a:xfrm>
            <a:off x="533400" y="1786569"/>
            <a:ext cx="11125200" cy="4722813"/>
          </a:xfrm>
        </p:spPr>
        <p:txBody>
          <a:bodyPr/>
          <a:lstStyle/>
          <a:p>
            <a:pPr>
              <a:defRPr/>
            </a:pPr>
            <a:r>
              <a:rPr lang="en-US" dirty="0" smtClean="0"/>
              <a:t>Tech Talks: </a:t>
            </a:r>
            <a:r>
              <a:rPr lang="en-US" dirty="0">
                <a:hlinkClick r:id="rId3"/>
              </a:rPr>
              <a:t>https://innovationatwork.ieee.org/events/techtalk-panel-802</a:t>
            </a:r>
            <a:r>
              <a:rPr lang="en-US" dirty="0" smtClean="0">
                <a:hlinkClick r:id="rId3"/>
              </a:rPr>
              <a:t>/</a:t>
            </a:r>
            <a:endParaRPr lang="en-US" dirty="0" smtClean="0"/>
          </a:p>
          <a:p>
            <a:pPr lvl="1">
              <a:defRPr/>
            </a:pPr>
            <a:r>
              <a:rPr lang="en-US" altLang="en-US" dirty="0" smtClean="0">
                <a:hlinkClick r:id="rId4"/>
              </a:rPr>
              <a:t>2020-11-04 Tech talk on 802.11bf </a:t>
            </a:r>
            <a:r>
              <a:rPr lang="en-US" altLang="en-US" dirty="0">
                <a:hlinkClick r:id="rId4"/>
              </a:rPr>
              <a:t>and WLAN Sensing </a:t>
            </a:r>
            <a:r>
              <a:rPr lang="en-US" altLang="en-US" dirty="0"/>
              <a:t>, Tony Han, Claudio Da Silva</a:t>
            </a:r>
            <a:r>
              <a:rPr lang="en-US" dirty="0"/>
              <a:t>  </a:t>
            </a:r>
          </a:p>
          <a:p>
            <a:pPr lvl="1">
              <a:defRPr/>
            </a:pPr>
            <a:r>
              <a:rPr lang="en-US" dirty="0" smtClean="0">
                <a:hlinkClick r:id="rId5"/>
              </a:rPr>
              <a:t>2021-05-26  Tech talk on 802.11</a:t>
            </a:r>
            <a:r>
              <a:rPr lang="en-US" dirty="0" smtClean="0"/>
              <a:t>, </a:t>
            </a:r>
            <a:r>
              <a:rPr lang="en-US" dirty="0"/>
              <a:t>D. Stanley, P. </a:t>
            </a:r>
            <a:r>
              <a:rPr lang="en-US" dirty="0" smtClean="0"/>
              <a:t>Nikolich</a:t>
            </a:r>
          </a:p>
          <a:p>
            <a:pPr lvl="1">
              <a:defRPr/>
            </a:pPr>
            <a:r>
              <a:rPr lang="en-US" dirty="0" smtClean="0">
                <a:hlinkClick r:id="rId6"/>
              </a:rPr>
              <a:t>2022 June Tech talk on Coexistence</a:t>
            </a:r>
            <a:r>
              <a:rPr lang="en-US" dirty="0" smtClean="0"/>
              <a:t>, see </a:t>
            </a:r>
            <a:r>
              <a:rPr lang="en-US" dirty="0" smtClean="0">
                <a:hlinkClick r:id="rId7"/>
              </a:rPr>
              <a:t>11-22-0921</a:t>
            </a:r>
            <a:r>
              <a:rPr lang="en-US" dirty="0" smtClean="0"/>
              <a:t>, A. Myles</a:t>
            </a:r>
          </a:p>
          <a:p>
            <a:pPr lvl="1">
              <a:defRPr/>
            </a:pPr>
            <a:endParaRPr lang="en-US" dirty="0" smtClean="0"/>
          </a:p>
          <a:p>
            <a:pPr>
              <a:defRPr/>
            </a:pPr>
            <a:r>
              <a:rPr lang="en-US" dirty="0">
                <a:hlinkClick r:id="rId8"/>
              </a:rPr>
              <a:t>2021-01-20 January </a:t>
            </a:r>
            <a:r>
              <a:rPr lang="en-US" dirty="0" smtClean="0">
                <a:hlinkClick r:id="rId8"/>
              </a:rPr>
              <a:t>Computer Society Standards Activities Board Webinar Series </a:t>
            </a:r>
            <a:r>
              <a:rPr lang="en-US" dirty="0" smtClean="0"/>
              <a:t> 802 Wireless Standards: D. Stanley, P. Kinney, P. Nikolich</a:t>
            </a:r>
            <a:br>
              <a:rPr lang="en-US" dirty="0" smtClean="0"/>
            </a:br>
            <a:endParaRPr lang="en-US" dirty="0" smtClean="0"/>
          </a:p>
          <a:p>
            <a:pPr>
              <a:defRPr/>
            </a:pPr>
            <a:r>
              <a:rPr lang="en-US" dirty="0" smtClean="0"/>
              <a:t>See the indicated </a:t>
            </a:r>
            <a:r>
              <a:rPr lang="en-US" dirty="0"/>
              <a:t>links for recordings of the talks and webinar </a:t>
            </a:r>
          </a:p>
          <a:p>
            <a:pPr marL="0" indent="0">
              <a:buFontTx/>
              <a:buNone/>
              <a:defRPr/>
            </a:pPr>
            <a:r>
              <a:rPr lang="en-US" dirty="0" smtClean="0"/>
              <a:t> </a:t>
            </a:r>
            <a:endParaRPr lang="en-GB" dirty="0"/>
          </a:p>
          <a:p>
            <a:pPr marL="457200" lvl="1" indent="0">
              <a:buNone/>
              <a:defRPr/>
            </a:pPr>
            <a:endParaRPr lang="en-US" altLang="en-US" dirty="0" smtClean="0"/>
          </a:p>
          <a:p>
            <a:pPr lvl="1">
              <a:defRPr/>
            </a:pPr>
            <a:endParaRPr lang="en-GB" altLang="en-US" dirty="0" smtClean="0"/>
          </a:p>
          <a:p>
            <a:pPr marL="457200" lvl="1" indent="0">
              <a:buFontTx/>
              <a:buNone/>
              <a:defRPr/>
            </a:pPr>
            <a:endParaRPr lang="en-GB" altLang="en-US" dirty="0" smtClean="0"/>
          </a:p>
          <a:p>
            <a:pPr>
              <a:defRPr/>
            </a:pPr>
            <a:endParaRPr lang="en-GB" altLang="en-US" sz="2800" dirty="0" smtClean="0"/>
          </a:p>
          <a:p>
            <a:pPr>
              <a:defRPr/>
            </a:pPr>
            <a:endParaRPr lang="en-GB" altLang="en-US" sz="28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n-US" dirty="0"/>
              <a:t>F</a:t>
            </a:r>
            <a:r>
              <a:rPr lang="en-GB" altLang="en-US" dirty="0" smtClean="0"/>
              <a:t>7.1 802 Wireless Chairs meeting</a:t>
            </a:r>
          </a:p>
        </p:txBody>
      </p:sp>
      <p:sp>
        <p:nvSpPr>
          <p:cNvPr id="32771" name="Content Placeholder 2"/>
          <p:cNvSpPr>
            <a:spLocks noGrp="1"/>
          </p:cNvSpPr>
          <p:nvPr>
            <p:ph idx="1"/>
          </p:nvPr>
        </p:nvSpPr>
        <p:spPr>
          <a:xfrm>
            <a:off x="696913" y="1752600"/>
            <a:ext cx="10898187" cy="4659313"/>
          </a:xfrm>
        </p:spPr>
        <p:txBody>
          <a:bodyPr/>
          <a:lstStyle/>
          <a:p>
            <a:r>
              <a:rPr lang="en-GB" altLang="en-US" sz="2800" dirty="0" smtClean="0"/>
              <a:t>The wireless chairs meeting makes decisions related to the operation of the wireless interim meetings,  such as location and cost.</a:t>
            </a:r>
          </a:p>
          <a:p>
            <a:r>
              <a:rPr lang="en-GB" altLang="en-US" sz="2800" dirty="0" smtClean="0"/>
              <a:t>The meeting is open to all. If you are interested in these topics,  please attend.</a:t>
            </a:r>
          </a:p>
          <a:p>
            <a:r>
              <a:rPr lang="en-GB" altLang="en-US" sz="2800" dirty="0" smtClean="0"/>
              <a:t>The wireless chairs meeting  </a:t>
            </a:r>
          </a:p>
          <a:p>
            <a:pPr lvl="1"/>
            <a:r>
              <a:rPr lang="en-GB" altLang="en-US" dirty="0" smtClean="0"/>
              <a:t>At 4:00pm local time on the Sunday of 802 Plenary and Wireless Interim in-person sessions</a:t>
            </a:r>
          </a:p>
          <a:p>
            <a:pPr lvl="1"/>
            <a:r>
              <a:rPr lang="en-GB" altLang="en-US" dirty="0" smtClean="0"/>
              <a:t>As scheduled via teleconference for electronic sessions; </a:t>
            </a:r>
          </a:p>
          <a:p>
            <a:pPr lvl="1"/>
            <a:r>
              <a:rPr lang="en-GB" altLang="en-US" dirty="0" smtClean="0"/>
              <a:t>Next meetings: </a:t>
            </a:r>
            <a:r>
              <a:rPr lang="en-GB" altLang="en-US" b="1" dirty="0" smtClean="0"/>
              <a:t>Wednesday 2022-10-05 3PM Eastern, November 13 4PM Bangkok</a:t>
            </a:r>
            <a:r>
              <a:rPr lang="en-GB" altLang="en-US" dirty="0" smtClean="0"/>
              <a:t>, call details will be posted here: </a:t>
            </a:r>
            <a:r>
              <a:rPr lang="en-GB" altLang="en-US" dirty="0" smtClean="0">
                <a:hlinkClick r:id="rId3"/>
              </a:rPr>
              <a:t>http://ieee802.org/802tele_calendar.html</a:t>
            </a:r>
            <a:r>
              <a:rPr lang="en-GB" altLang="en-US" dirty="0" smtClean="0"/>
              <a:t> . </a:t>
            </a:r>
          </a:p>
        </p:txBody>
      </p:sp>
      <p:sp>
        <p:nvSpPr>
          <p:cNvPr id="3277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3277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277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58AAF72E-2640-4CB3-9C19-58B68B0D1C4C}"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r>
              <a:rPr lang="en-US" sz="3200" dirty="0" smtClean="0"/>
              <a:t>November 2022 in-person &amp; electronic </a:t>
            </a:r>
            <a:r>
              <a:rPr lang="en-US" sz="3200" dirty="0"/>
              <a:t>WG11 </a:t>
            </a:r>
            <a:r>
              <a:rPr lang="en-US" sz="3200" dirty="0" smtClean="0"/>
              <a:t>meeting </a:t>
            </a:r>
          </a:p>
          <a:p>
            <a:pPr lvl="1">
              <a:defRPr/>
            </a:pPr>
            <a:r>
              <a:rPr lang="en-US" sz="2800" dirty="0" smtClean="0"/>
              <a:t>802 Plenary session November 13-18, 2022</a:t>
            </a:r>
          </a:p>
          <a:p>
            <a:pPr>
              <a:defRPr/>
            </a:pPr>
            <a:r>
              <a:rPr lang="en-US" sz="3200" dirty="0" smtClean="0"/>
              <a:t>The meetings will count towards voting rights. Paid Registration is required.</a:t>
            </a:r>
          </a:p>
          <a:p>
            <a:pPr>
              <a:defRPr/>
            </a:pPr>
            <a:endParaRPr lang="en-GB" dirty="0"/>
          </a:p>
          <a:p>
            <a:pPr marL="0" indent="0">
              <a:buFontTx/>
              <a:buNone/>
              <a:defRPr/>
            </a:pPr>
            <a:r>
              <a:rPr lang="en-GB" dirty="0" smtClean="0"/>
              <a:t>For meeting information and registration links, see </a:t>
            </a:r>
            <a:r>
              <a:rPr lang="en-US" dirty="0" smtClean="0">
                <a:hlinkClick r:id="rId3"/>
              </a:rPr>
              <a:t>http://www.ieee802.org/11/Meetings/Meeting_Plan.html</a:t>
            </a:r>
            <a:endParaRPr lang="en-GB" dirty="0"/>
          </a:p>
        </p:txBody>
      </p:sp>
      <p:sp>
        <p:nvSpPr>
          <p:cNvPr id="33795" name="Title 1"/>
          <p:cNvSpPr>
            <a:spLocks noGrp="1"/>
          </p:cNvSpPr>
          <p:nvPr>
            <p:ph type="title"/>
          </p:nvPr>
        </p:nvSpPr>
        <p:spPr/>
        <p:txBody>
          <a:bodyPr/>
          <a:lstStyle/>
          <a:p>
            <a:r>
              <a:rPr lang="en-GB" altLang="en-US" dirty="0"/>
              <a:t>F</a:t>
            </a:r>
            <a:r>
              <a:rPr lang="en-GB" altLang="en-US" dirty="0" smtClean="0"/>
              <a:t>7.2 Planned Next Meeting – Interim</a:t>
            </a:r>
          </a:p>
        </p:txBody>
      </p:sp>
      <p:sp>
        <p:nvSpPr>
          <p:cNvPr id="337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337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37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6A8AC403-5BB0-4208-9DED-1450C6BBFC6C}"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n-US" dirty="0"/>
              <a:t>F</a:t>
            </a:r>
            <a:r>
              <a:rPr lang="en-GB" altLang="en-US" dirty="0" smtClean="0"/>
              <a:t>7.3 Announcements</a:t>
            </a:r>
          </a:p>
        </p:txBody>
      </p:sp>
      <p:sp>
        <p:nvSpPr>
          <p:cNvPr id="3584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3584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584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F7D4045-CD2F-4C7E-82D8-A2BAED27615D}"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1"/>
          <p:cNvSpPr>
            <a:spLocks noGrp="1"/>
          </p:cNvSpPr>
          <p:nvPr>
            <p:ph idx="1"/>
          </p:nvPr>
        </p:nvSpPr>
        <p:spPr/>
        <p:txBody>
          <a:bodyPr/>
          <a:lstStyle/>
          <a:p>
            <a:endParaRPr lang="en-GB" altLang="en-US" smtClean="0"/>
          </a:p>
        </p:txBody>
      </p:sp>
      <p:sp>
        <p:nvSpPr>
          <p:cNvPr id="37891" name="Title 2"/>
          <p:cNvSpPr>
            <a:spLocks noGrp="1"/>
          </p:cNvSpPr>
          <p:nvPr>
            <p:ph type="title"/>
          </p:nvPr>
        </p:nvSpPr>
        <p:spPr/>
        <p:txBody>
          <a:bodyPr/>
          <a:lstStyle/>
          <a:p>
            <a:r>
              <a:rPr lang="en-US" altLang="en-US" smtClean="0"/>
              <a:t>References and additional material</a:t>
            </a:r>
            <a:endParaRPr lang="en-GB" altLang="en-US" smtClean="0"/>
          </a:p>
        </p:txBody>
      </p:sp>
      <p:sp>
        <p:nvSpPr>
          <p:cNvPr id="3789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378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78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00890EC1-9541-4B94-AA7F-585D47D0A6EC}" type="slidenum">
              <a:rPr lang="en-US" altLang="en-US" sz="1200" b="0" smtClean="0"/>
              <a:pPr>
                <a:spcBef>
                  <a:spcPct val="0"/>
                </a:spcBef>
                <a:buFontTx/>
                <a:buNone/>
              </a:pPr>
              <a:t>27</a:t>
            </a:fld>
            <a:endParaRPr lang="en-US" altLang="en-US"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600200"/>
            <a:ext cx="11125200" cy="5059363"/>
          </a:xfrm>
        </p:spPr>
        <p:txBody>
          <a:bodyPr/>
          <a:lstStyle/>
          <a:p>
            <a:pPr>
              <a:defRPr/>
            </a:pPr>
            <a:r>
              <a:rPr lang="en-GB" altLang="en-US" sz="2800" dirty="0" smtClean="0"/>
              <a:t>Comment resolution resources </a:t>
            </a:r>
          </a:p>
          <a:p>
            <a:pPr lvl="1">
              <a:defRPr/>
            </a:pPr>
            <a:r>
              <a:rPr lang="en-GB" altLang="en-US" dirty="0" smtClean="0"/>
              <a:t>See </a:t>
            </a:r>
            <a:r>
              <a:rPr lang="en-GB" altLang="en-US" dirty="0" smtClean="0">
                <a:hlinkClick r:id="rId2"/>
              </a:rPr>
              <a:t>https://mentor.ieee.org/802.11/dcn/13/11-13-0230-05-0000-comment-resolution-tutorial.ppt</a:t>
            </a:r>
            <a:r>
              <a:rPr lang="en-GB" altLang="en-US" dirty="0" smtClean="0"/>
              <a:t> </a:t>
            </a:r>
          </a:p>
          <a:p>
            <a:pPr lvl="1">
              <a:defRPr/>
            </a:pPr>
            <a:r>
              <a:rPr lang="en-US" altLang="en-US" dirty="0"/>
              <a:t>See </a:t>
            </a:r>
            <a:r>
              <a:rPr lang="en-US" altLang="en-US" dirty="0">
                <a:hlinkClick r:id="rId3"/>
              </a:rPr>
              <a:t>https://</a:t>
            </a:r>
            <a:r>
              <a:rPr lang="en-US" altLang="en-US" dirty="0" smtClean="0">
                <a:hlinkClick r:id="rId3"/>
              </a:rPr>
              <a:t>mentor.ieee.org/802.11/dcn/11/11-11-1625-02-0000-comment-resolution-guide.doc</a:t>
            </a:r>
            <a:r>
              <a:rPr lang="en-US" altLang="en-US" dirty="0" smtClean="0"/>
              <a:t> </a:t>
            </a:r>
            <a:endParaRPr lang="en-GB" altLang="en-US" dirty="0" smtClean="0"/>
          </a:p>
          <a:p>
            <a:pPr>
              <a:defRPr/>
            </a:pPr>
            <a:r>
              <a:rPr lang="en-US" altLang="en-US" sz="2800" dirty="0" smtClean="0"/>
              <a:t>There are many examples of good practice for documentation of comment analysis and resolution; ensures there is a record of comment consideration and agreed resolution</a:t>
            </a:r>
          </a:p>
          <a:p>
            <a:pPr lvl="1">
              <a:defRPr/>
            </a:pPr>
            <a:r>
              <a:rPr lang="en-GB" altLang="en-US" dirty="0" smtClean="0">
                <a:hlinkClick r:id="rId4"/>
              </a:rPr>
              <a:t>https://mentor.ieee.org/802.11/dcn/18/11-18-0669-04-000m-revmd-mac-comments-assigned-to-hamilton.docx</a:t>
            </a:r>
            <a:endParaRPr lang="en-GB" altLang="en-US" dirty="0" smtClean="0"/>
          </a:p>
          <a:p>
            <a:pPr lvl="1">
              <a:defRPr/>
            </a:pPr>
            <a:r>
              <a:rPr lang="en-GB" altLang="en-US" dirty="0" smtClean="0">
                <a:hlinkClick r:id="rId5"/>
              </a:rPr>
              <a:t>https://mentor.ieee.org/802.11/dcn/18/11-18-1410-00-00ax-lb233-cr-spatial-reuse.docx</a:t>
            </a:r>
            <a:r>
              <a:rPr lang="en-GB" altLang="en-US" dirty="0" smtClean="0"/>
              <a:t> </a:t>
            </a:r>
          </a:p>
          <a:p>
            <a:pPr>
              <a:defRPr/>
            </a:pPr>
            <a:r>
              <a:rPr lang="en-US" altLang="en-US" sz="2800" dirty="0"/>
              <a:t>Motion </a:t>
            </a:r>
            <a:r>
              <a:rPr lang="en-US" altLang="en-US" sz="2800" dirty="0" smtClean="0"/>
              <a:t>templates (updated 2018): </a:t>
            </a:r>
          </a:p>
          <a:p>
            <a:pPr lvl="1">
              <a:defRPr/>
            </a:pPr>
            <a:r>
              <a:rPr lang="en-US" altLang="en-US" dirty="0" smtClean="0">
                <a:hlinkClick r:id="rId6"/>
              </a:rPr>
              <a:t>https</a:t>
            </a:r>
            <a:r>
              <a:rPr lang="en-US" altLang="en-US" dirty="0">
                <a:hlinkClick r:id="rId6"/>
              </a:rPr>
              <a:t>://</a:t>
            </a:r>
            <a:r>
              <a:rPr lang="en-US" altLang="en-US" dirty="0" smtClean="0">
                <a:hlinkClick r:id="rId6"/>
              </a:rPr>
              <a:t>mentor.ieee.org/802.11/dcn/08/11-08-0762-12-0000-motion-templates.doc</a:t>
            </a:r>
            <a:r>
              <a:rPr lang="en-US" altLang="en-US" dirty="0" smtClean="0"/>
              <a:t> </a:t>
            </a:r>
            <a:endParaRPr lang="en-GB" altLang="en-US" dirty="0" smtClean="0"/>
          </a:p>
          <a:p>
            <a:pPr lvl="1">
              <a:defRPr/>
            </a:pPr>
            <a:endParaRPr lang="en-GB" altLang="en-US" dirty="0" smtClean="0"/>
          </a:p>
          <a:p>
            <a:pPr lvl="1">
              <a:defRPr/>
            </a:pPr>
            <a:endParaRPr lang="en-GB" altLang="en-US" dirty="0" smtClean="0"/>
          </a:p>
          <a:p>
            <a:pPr marL="457200" lvl="1" indent="0">
              <a:buFontTx/>
              <a:buNone/>
              <a:defRPr/>
            </a:pPr>
            <a:endParaRPr lang="en-GB" altLang="en-US" dirty="0" smtClean="0"/>
          </a:p>
          <a:p>
            <a:pPr>
              <a:defRPr/>
            </a:pPr>
            <a:endParaRPr lang="en-GB" altLang="en-US" sz="2800" dirty="0" smtClean="0"/>
          </a:p>
          <a:p>
            <a:pPr>
              <a:defRPr/>
            </a:pPr>
            <a:endParaRPr lang="en-GB" altLang="en-US" sz="2800" dirty="0" smtClean="0"/>
          </a:p>
        </p:txBody>
      </p:sp>
      <p:sp>
        <p:nvSpPr>
          <p:cNvPr id="38915" name="Title 2"/>
          <p:cNvSpPr>
            <a:spLocks noGrp="1"/>
          </p:cNvSpPr>
          <p:nvPr>
            <p:ph type="title"/>
          </p:nvPr>
        </p:nvSpPr>
        <p:spPr/>
        <p:txBody>
          <a:bodyPr/>
          <a:lstStyle/>
          <a:p>
            <a:r>
              <a:rPr lang="en-GB" altLang="en-US" smtClean="0"/>
              <a:t>Comment Resolution Resources</a:t>
            </a:r>
          </a:p>
        </p:txBody>
      </p:sp>
      <p:sp>
        <p:nvSpPr>
          <p:cNvPr id="389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3891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891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F2A1321-B493-4544-92F5-961C6810A9D7}"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586287"/>
          </a:xfrm>
        </p:spPr>
        <p:txBody>
          <a:bodyPr/>
          <a:lstStyle/>
          <a:p>
            <a:pPr>
              <a:defRPr/>
            </a:pPr>
            <a:r>
              <a:rPr lang="en-GB" altLang="en-US" sz="2800" dirty="0" smtClean="0"/>
              <a:t>MIB development</a:t>
            </a:r>
          </a:p>
          <a:p>
            <a:pPr lvl="1">
              <a:defRPr/>
            </a:pPr>
            <a:r>
              <a:rPr lang="en-GB" altLang="en-US" sz="2400" dirty="0" smtClean="0"/>
              <a:t>See ARC MIB usage patterns: </a:t>
            </a:r>
            <a:r>
              <a:rPr lang="en-US" altLang="en-US" sz="2400" dirty="0">
                <a:hlinkClick r:id="rId3"/>
              </a:rPr>
              <a:t>https://</a:t>
            </a:r>
            <a:r>
              <a:rPr lang="en-US" altLang="en-US" sz="2400" dirty="0" smtClean="0">
                <a:hlinkClick r:id="rId3"/>
              </a:rPr>
              <a:t>mentor.ieee.org/802.11/dcn/15/11-15-0355</a:t>
            </a:r>
            <a:r>
              <a:rPr lang="en-US" altLang="en-US" sz="2400" dirty="0" smtClean="0"/>
              <a:t> </a:t>
            </a:r>
          </a:p>
          <a:p>
            <a:pPr lvl="1">
              <a:defRPr/>
            </a:pPr>
            <a:r>
              <a:rPr lang="en-GB" altLang="en-US" sz="2400" dirty="0" smtClean="0"/>
              <a:t>See ARC recommendations on MIB types and usage:  </a:t>
            </a:r>
            <a:r>
              <a:rPr lang="en-US" altLang="en-US" sz="2400" dirty="0" smtClean="0">
                <a:hlinkClick r:id="rId4"/>
              </a:rPr>
              <a:t>https</a:t>
            </a:r>
            <a:r>
              <a:rPr lang="en-US" altLang="en-US" sz="2400" dirty="0">
                <a:hlinkClick r:id="rId4"/>
              </a:rPr>
              <a:t>://</a:t>
            </a:r>
            <a:r>
              <a:rPr lang="en-US" altLang="en-US" sz="2400" dirty="0" smtClean="0">
                <a:hlinkClick r:id="rId4"/>
              </a:rPr>
              <a:t>mentor.ieee.org/802.11/dcn/09/11-09-0533</a:t>
            </a:r>
            <a:r>
              <a:rPr lang="en-US" altLang="en-US" sz="2400" dirty="0" smtClean="0"/>
              <a:t> </a:t>
            </a:r>
          </a:p>
          <a:p>
            <a:pPr>
              <a:defRPr/>
            </a:pPr>
            <a:r>
              <a:rPr lang="en-US" altLang="en-US" sz="2800" dirty="0" smtClean="0"/>
              <a:t>Style Guide</a:t>
            </a:r>
          </a:p>
          <a:p>
            <a:pPr lvl="1">
              <a:defRPr/>
            </a:pPr>
            <a:r>
              <a:rPr lang="en-US" altLang="en-US" sz="2400" dirty="0" smtClean="0"/>
              <a:t>See Editorial Style Guide: </a:t>
            </a:r>
            <a:r>
              <a:rPr lang="en-US" altLang="en-US" sz="2400" dirty="0">
                <a:hlinkClick r:id="rId5"/>
              </a:rPr>
              <a:t>https://</a:t>
            </a:r>
            <a:r>
              <a:rPr lang="en-US" altLang="en-US" sz="2400" dirty="0" smtClean="0">
                <a:hlinkClick r:id="rId5"/>
              </a:rPr>
              <a:t>mentor.ieee.org/802.11/dcn/09/11-09-1034</a:t>
            </a:r>
            <a:r>
              <a:rPr lang="en-US" altLang="en-US" sz="2400" dirty="0" smtClean="0"/>
              <a:t> </a:t>
            </a:r>
          </a:p>
          <a:p>
            <a:pPr>
              <a:defRPr/>
            </a:pPr>
            <a:r>
              <a:rPr lang="en-US" altLang="en-US" sz="2800" dirty="0" smtClean="0"/>
              <a:t>ANA Database</a:t>
            </a:r>
          </a:p>
          <a:p>
            <a:pPr lvl="1">
              <a:defRPr/>
            </a:pPr>
            <a:r>
              <a:rPr lang="en-US" altLang="en-US" sz="2400" dirty="0"/>
              <a:t>See </a:t>
            </a:r>
            <a:r>
              <a:rPr lang="en-US" altLang="en-US" sz="2400" dirty="0">
                <a:hlinkClick r:id="rId6"/>
              </a:rPr>
              <a:t>https://</a:t>
            </a:r>
            <a:r>
              <a:rPr lang="en-US" altLang="en-US" sz="2400" dirty="0" smtClean="0">
                <a:hlinkClick r:id="rId6"/>
              </a:rPr>
              <a:t>mentor.ieee.org/802.11/dcn/11/11-11-0270 </a:t>
            </a:r>
            <a:endParaRPr lang="en-GB" altLang="en-US" sz="2400" dirty="0" smtClean="0"/>
          </a:p>
          <a:p>
            <a:pPr lvl="1">
              <a:defRPr/>
            </a:pPr>
            <a:endParaRPr lang="en-GB" altLang="en-US" dirty="0" smtClean="0"/>
          </a:p>
          <a:p>
            <a:pPr marL="457200" lvl="1" indent="0">
              <a:buFontTx/>
              <a:buNone/>
              <a:defRPr/>
            </a:pPr>
            <a:endParaRPr lang="en-GB" altLang="en-US" dirty="0" smtClean="0"/>
          </a:p>
          <a:p>
            <a:pPr>
              <a:defRPr/>
            </a:pPr>
            <a:endParaRPr lang="en-GB" altLang="en-US" sz="2800" dirty="0" smtClean="0"/>
          </a:p>
          <a:p>
            <a:pPr>
              <a:defRPr/>
            </a:pPr>
            <a:endParaRPr lang="en-GB" altLang="en-US" sz="2800" dirty="0" smtClean="0"/>
          </a:p>
        </p:txBody>
      </p:sp>
      <p:sp>
        <p:nvSpPr>
          <p:cNvPr id="39939" name="Title 2"/>
          <p:cNvSpPr>
            <a:spLocks noGrp="1"/>
          </p:cNvSpPr>
          <p:nvPr>
            <p:ph type="title"/>
          </p:nvPr>
        </p:nvSpPr>
        <p:spPr/>
        <p:txBody>
          <a:bodyPr/>
          <a:lstStyle/>
          <a:p>
            <a:r>
              <a:rPr lang="en-GB" altLang="en-US" smtClean="0"/>
              <a:t>Amendment Development Resources</a:t>
            </a:r>
          </a:p>
        </p:txBody>
      </p:sp>
      <p:sp>
        <p:nvSpPr>
          <p:cNvPr id="399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399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99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ABD35DA0-4829-45D9-89D0-BBCF94EA83E7}"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smtClean="0"/>
              <a:t>WEDNESday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smtClean="0"/>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C8E10CE-D294-4C89-ACFF-F5F1BFD75B0A}"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smtClean="0"/>
              <a:t> Published IEEE Press Releases, Blogs</a:t>
            </a:r>
          </a:p>
        </p:txBody>
      </p:sp>
      <p:sp>
        <p:nvSpPr>
          <p:cNvPr id="4198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graphicFrame>
        <p:nvGraphicFramePr>
          <p:cNvPr id="2" name="Table 1"/>
          <p:cNvGraphicFramePr>
            <a:graphicFrameLocks noGrp="1"/>
          </p:cNvGraphicFramePr>
          <p:nvPr/>
        </p:nvGraphicFramePr>
        <p:xfrm>
          <a:off x="533400" y="1447800"/>
          <a:ext cx="10972800" cy="4932363"/>
        </p:xfrm>
        <a:graphic>
          <a:graphicData uri="http://schemas.openxmlformats.org/drawingml/2006/table">
            <a:tbl>
              <a:tblPr/>
              <a:tblGrid>
                <a:gridCol w="1393825"/>
                <a:gridCol w="1741488"/>
                <a:gridCol w="7837487"/>
              </a:tblGrid>
              <a:tr h="365181">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62557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TGaj</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3"/>
                        </a:rPr>
                        <a:t>http://standards.ieee.org/news/2018/standard_increased_high_bandwidth_wlan_china.html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tr>
              <a:tr h="38105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BCS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tr>
              <a:tr h="376296">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NGV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TGak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5"/>
                        </a:rPr>
                        <a:t>http://standards.ieee.org/news/2018/ieee_802_11ak-2018.html</a:t>
                      </a: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TGbb formation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6"/>
                        </a:rPr>
                        <a:t>https://beyondstandards.ieee.org/general-news/ieee-802-11-launches-standards-amendment-project-for-light-communications-lifi/</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TGaq</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Amendment publication</a:t>
                      </a:r>
                      <a:endPar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7"/>
                        </a:rPr>
                        <a:t>https://standards.ieee.org/news/2018/ieee-802_11aq-standard-amendment-wlan.html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EHT</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Study Group Formation</a:t>
                      </a:r>
                      <a:endPar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7144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RTA</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Topic Interest Group Formation</a:t>
                      </a:r>
                      <a:endPar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4203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4203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EED8B1E-FD9D-42BD-AC78-409F4C0FB5B0}"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AU" altLang="en-US" dirty="0" smtClean="0"/>
              <a:t>Published IEEE Press Releases, Blogs</a:t>
            </a:r>
          </a:p>
        </p:txBody>
      </p:sp>
      <p:sp>
        <p:nvSpPr>
          <p:cNvPr id="4403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gridCol w="1543354"/>
                <a:gridCol w="2392199"/>
                <a:gridCol w="6096250"/>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219748">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TGbe</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September 2019 </a:t>
                      </a:r>
                      <a:r>
                        <a:rPr lang="en-GB" sz="1800" b="1" u="sng" kern="1200" dirty="0" smtClean="0">
                          <a:solidFill>
                            <a:schemeClr val="tx1"/>
                          </a:solidFill>
                          <a:effectLst/>
                          <a:latin typeface="Calibri" panose="020F0502020204030204" pitchFamily="34" charset="0"/>
                          <a:ea typeface="+mn-ea"/>
                          <a:cs typeface="Calibri" panose="020F0502020204030204" pitchFamily="34" charset="0"/>
                          <a:hlinkClick r:id="rId3"/>
                        </a:rPr>
                        <a:t>https://beyondstandards.ieee.org/networking/ieee-p802-11be-to-enable-extremely-high-throughput-eht-and-low-latency-for-wi-fi/</a:t>
                      </a:r>
                      <a:r>
                        <a:rPr lang="en-GB" sz="1800" b="1" u="sng" kern="1200" dirty="0" smtClean="0">
                          <a:solidFill>
                            <a:schemeClr val="tx1"/>
                          </a:solidFill>
                          <a:effectLst/>
                          <a:latin typeface="Calibri" panose="020F0502020204030204" pitchFamily="34" charset="0"/>
                          <a:ea typeface="+mn-ea"/>
                          <a:cs typeface="Calibri" panose="020F0502020204030204" pitchFamily="34" charset="0"/>
                        </a:rPr>
                        <a:t> </a:t>
                      </a:r>
                      <a:endPar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AANI</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IMT-2020 Self Evaluation of 802.11ax </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December 2019</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4"/>
                        </a:rPr>
                        <a:t>http://standards.ieee.org/news/2019/5g-indoor-hotspot-and-dense-urban-deployments.html</a:t>
                      </a: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5"/>
                        </a:rPr>
                        <a:t>https://beyondstandards.ieee.org/networking/ieee-802-11bf-aims-to-enable-a-new-application-of-wlan-technology-wlan-sensing/</a:t>
                      </a: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bl>
          </a:graphicData>
        </a:graphic>
      </p:graphicFrame>
      <p:sp>
        <p:nvSpPr>
          <p:cNvPr id="4406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4406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2D5B9B0A-E50D-477D-B716-7E91ECBE6FAD}" type="slidenum">
              <a:rPr lang="en-US" altLang="en-US" sz="1200" b="0" smtClean="0"/>
              <a:pPr>
                <a:spcBef>
                  <a:spcPct val="0"/>
                </a:spcBef>
                <a:buFontTx/>
                <a:buNone/>
              </a:pPr>
              <a:t>31</a:t>
            </a:fld>
            <a:endParaRPr lang="en-US" altLang="en-US" sz="1200" b="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Published IEEE Press Releases, Blogs</a:t>
            </a:r>
            <a:endParaRPr lang="en-AU" altLang="en-US" dirty="0" smtClean="0"/>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gridCol w="1543354"/>
                <a:gridCol w="2392199"/>
                <a:gridCol w="6096250"/>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3"/>
                        </a:rPr>
                        <a:t>https://beyondstandards.ieee.org/networking/ieee-802-11bf-aims-to-enable-a-new-application-of-wlan-technology-wlan-sensing/</a:t>
                      </a:r>
                      <a:r>
                        <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TGbh</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TGbi</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7E87C61-9D05-4F8F-A195-EFAF310F9DE3}" type="slidenum">
              <a:rPr lang="en-US" altLang="en-US" sz="1200" b="0" smtClean="0"/>
              <a:pPr>
                <a:spcBef>
                  <a:spcPct val="0"/>
                </a:spcBef>
                <a:buFontTx/>
                <a:buNone/>
              </a:pPr>
              <a:t>32</a:t>
            </a:fld>
            <a:endParaRPr lang="en-US" altLang="en-US" sz="1200" b="0" smtClean="0"/>
          </a:p>
        </p:txBody>
      </p:sp>
    </p:spTree>
    <p:extLst>
      <p:ext uri="{BB962C8B-B14F-4D97-AF65-F5344CB8AC3E}">
        <p14:creationId xmlns:p14="http://schemas.microsoft.com/office/powerpoint/2010/main" val="16144090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0244" name="Content Placeholder 2"/>
          <p:cNvSpPr>
            <a:spLocks noGrp="1"/>
          </p:cNvSpPr>
          <p:nvPr>
            <p:ph idx="1"/>
          </p:nvPr>
        </p:nvSpPr>
        <p:spPr/>
        <p:txBody>
          <a:bodyPr/>
          <a:lstStyle/>
          <a:p>
            <a:r>
              <a:rPr lang="en-US" altLang="en-US" smtClean="0"/>
              <a:t>All participants in IEEE-SA activities are expected to adhere to the core principles underlying the:</a:t>
            </a:r>
          </a:p>
          <a:p>
            <a:pPr lvl="1">
              <a:buFont typeface="Arial" panose="020B0604020202020204" pitchFamily="34" charset="0"/>
              <a:buChar char="•"/>
            </a:pPr>
            <a:r>
              <a:rPr lang="en-US" altLang="en-US" sz="1800" smtClean="0">
                <a:hlinkClick r:id="rId3"/>
              </a:rPr>
              <a:t>IEEE Code of Ethics</a:t>
            </a:r>
            <a:endParaRPr lang="en-US" altLang="en-US" sz="1800" smtClean="0"/>
          </a:p>
          <a:p>
            <a:pPr lvl="1">
              <a:buFont typeface="Arial" panose="020B0604020202020204" pitchFamily="34" charset="0"/>
              <a:buChar char="•"/>
            </a:pPr>
            <a:r>
              <a:rPr lang="en-US" altLang="en-US" sz="1800" smtClean="0">
                <a:hlinkClick r:id="rId4"/>
              </a:rPr>
              <a:t>IEEE Code of Conduct</a:t>
            </a:r>
            <a:endParaRPr lang="en-US" altLang="en-US" sz="1800" smtClean="0"/>
          </a:p>
          <a:p>
            <a:r>
              <a:rPr lang="en-US" altLang="en-US" smtClean="0"/>
              <a:t>The core principles of the IEEE Codes of Ethics &amp; Conduct are to:</a:t>
            </a:r>
          </a:p>
          <a:p>
            <a:pPr lvl="1">
              <a:buFont typeface="Arial" panose="020B0604020202020204" pitchFamily="34" charset="0"/>
              <a:buChar char="•"/>
            </a:pPr>
            <a:r>
              <a:rPr lang="en-US" altLang="en-US" sz="1800" i="1" smtClean="0"/>
              <a:t>Uphold the highest standards of integrity, responsible behavior, and ethical and professional conduct</a:t>
            </a:r>
          </a:p>
          <a:p>
            <a:pPr lvl="1">
              <a:buFont typeface="Arial" panose="020B0604020202020204" pitchFamily="34" charset="0"/>
              <a:buChar char="•"/>
            </a:pPr>
            <a:r>
              <a:rPr lang="en-US" altLang="en-US" sz="1800" i="1" smtClean="0"/>
              <a:t>Treat people fairly and with respect, to not engage in harassment, discrimination, or retaliation, and to protect people's privacy.</a:t>
            </a:r>
          </a:p>
          <a:p>
            <a:pPr lvl="1">
              <a:buFont typeface="Arial" panose="020B0604020202020204" pitchFamily="34" charset="0"/>
              <a:buChar char="•"/>
            </a:pPr>
            <a:r>
              <a:rPr lang="en-US" altLang="en-US" sz="1800" i="1" smtClean="0"/>
              <a:t>Avoid injuring others, their property, reputation, or employment by false or malicious action</a:t>
            </a:r>
          </a:p>
          <a:p>
            <a:r>
              <a:rPr lang="en-US" altLang="en-US" smtClean="0"/>
              <a:t>The most recent versions of these Codes are available at</a:t>
            </a:r>
          </a:p>
          <a:p>
            <a:pPr lvl="1">
              <a:buFont typeface="Arial" panose="020B0604020202020204" pitchFamily="34" charset="0"/>
              <a:buChar char="•"/>
            </a:pPr>
            <a:r>
              <a:rPr lang="en-US" altLang="en-US" sz="1800" smtClean="0">
                <a:hlinkClick r:id="rId5"/>
              </a:rPr>
              <a:t>http://www.ieee.org/about/corporate/governance</a:t>
            </a:r>
            <a:endParaRPr lang="en-US" altLang="en-US" sz="1800" smtClean="0"/>
          </a:p>
          <a:p>
            <a:endParaRPr lang="en-GB" altLang="en-US" smtClean="0"/>
          </a:p>
        </p:txBody>
      </p:sp>
      <p:sp>
        <p:nvSpPr>
          <p:cNvPr id="10245" name="Title 3"/>
          <p:cNvSpPr>
            <a:spLocks noGrp="1"/>
          </p:cNvSpPr>
          <p:nvPr>
            <p:ph type="title"/>
          </p:nvPr>
        </p:nvSpPr>
        <p:spPr/>
        <p:txBody>
          <a:bodyPr/>
          <a:lstStyle/>
          <a:p>
            <a:r>
              <a:rPr lang="en-US" altLang="en-US" dirty="0"/>
              <a:t>W</a:t>
            </a:r>
            <a:r>
              <a:rPr lang="en-US" altLang="en-US" dirty="0" smtClean="0"/>
              <a:t>2.1 Participant behavior in IEEE-SA activities is guided</a:t>
            </a:r>
            <a:br>
              <a:rPr lang="en-US" altLang="en-US" dirty="0" smtClean="0"/>
            </a:br>
            <a:r>
              <a:rPr lang="en-US" altLang="en-US" dirty="0" smtClean="0"/>
              <a:t>by the IEEE Codes of Ethics &amp; Conduct</a:t>
            </a:r>
            <a:endParaRPr lang="en-GB" altLang="en-US" dirty="0" smtClean="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F0C35308-AF0D-484D-A97E-DBB48FF90B69}" type="slidenum">
              <a:rPr lang="en-US" altLang="en-US" sz="1200" b="0" smtClean="0"/>
              <a:pPr>
                <a:spcBef>
                  <a:spcPct val="0"/>
                </a:spcBef>
                <a:buFontTx/>
                <a:buNone/>
              </a:pPr>
              <a:t>4</a:t>
            </a:fld>
            <a:endParaRPr lang="en-US" altLang="en-US" sz="1200" b="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smtClean="0"/>
              <a:t>The </a:t>
            </a:r>
            <a:r>
              <a:rPr lang="en-US" altLang="en-US" sz="2000" smtClean="0">
                <a:hlinkClick r:id="rId3"/>
              </a:rPr>
              <a:t>IEEE-SA Standards Board Bylaws </a:t>
            </a:r>
            <a:r>
              <a:rPr lang="en-US" altLang="en-US" sz="2000" smtClean="0"/>
              <a:t>require that “participants in the IEEE standards development individual process shall act based on their qualifications and experience”</a:t>
            </a:r>
          </a:p>
          <a:p>
            <a:r>
              <a:rPr lang="en-US" altLang="en-US" sz="2000" smtClean="0"/>
              <a:t>This means participants:</a:t>
            </a:r>
          </a:p>
          <a:p>
            <a:pPr lvl="1">
              <a:buFont typeface="Arial" panose="020B0604020202020204" pitchFamily="34"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buFont typeface="Arial" panose="020B0604020202020204" pitchFamily="34"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r>
              <a:rPr lang="en-US" altLang="en-US" sz="2000" smtClean="0"/>
              <a:t>By participating in standards activities using the “</a:t>
            </a:r>
            <a:r>
              <a:rPr lang="en-US" altLang="en-US" sz="2000" i="1" smtClean="0"/>
              <a:t>individual process</a:t>
            </a:r>
            <a:r>
              <a:rPr lang="en-US" altLang="en-US" sz="2000" smtClean="0"/>
              <a:t>”, you are deemed to accept these requirements; if you are unable to satisfy these requirements then you shall immediately cease any participation</a:t>
            </a:r>
          </a:p>
          <a:p>
            <a:endParaRPr lang="en-US" altLang="en-US" smtClean="0"/>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W</a:t>
            </a:r>
            <a:r>
              <a:rPr lang="en-US" altLang="en-US" dirty="0" smtClean="0"/>
              <a:t>2.1 Participants in the IEEE-SA “individual process” shall</a:t>
            </a:r>
            <a:br>
              <a:rPr lang="en-US" altLang="en-US" dirty="0" smtClean="0"/>
            </a:br>
            <a:r>
              <a:rPr lang="en-US" altLang="en-US" dirty="0" smtClean="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AB70BD5C-7D23-4E8F-B2D7-38CCDBE90359}" type="slidenum">
              <a:rPr lang="en-US" altLang="en-US" sz="1200" b="0" smtClean="0"/>
              <a:pPr>
                <a:spcBef>
                  <a:spcPct val="0"/>
                </a:spcBef>
                <a:buFontTx/>
                <a:buNone/>
              </a:pPr>
              <a:t>5</a:t>
            </a:fld>
            <a:endParaRPr lang="en-US" altLang="en-US" sz="1200" b="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smtClean="0"/>
              <a:t>The </a:t>
            </a:r>
            <a:r>
              <a:rPr lang="en-US" altLang="en-US" dirty="0" smtClean="0">
                <a:hlinkClick r:id="rId3"/>
              </a:rPr>
              <a:t>IEEE-SA Standards Board Bylaws </a:t>
            </a:r>
            <a:r>
              <a:rPr lang="en-US" altLang="en-US" dirty="0" smtClean="0"/>
              <a:t>(clause 5.2.1.3) specifies that “</a:t>
            </a:r>
            <a:r>
              <a:rPr lang="en-US" altLang="en-US" i="1" dirty="0" smtClean="0"/>
              <a:t>the standards development process shall not be dominated by any single interest category, individual, or organization</a:t>
            </a:r>
            <a:r>
              <a:rPr lang="en-US" altLang="en-US" dirty="0" smtClean="0"/>
              <a:t>”</a:t>
            </a:r>
          </a:p>
          <a:p>
            <a:pPr lvl="1">
              <a:buFont typeface="Arial" panose="020B0604020202020204" pitchFamily="34" charset="0"/>
              <a:buChar char="•"/>
            </a:pPr>
            <a:r>
              <a:rPr lang="en-US" altLang="en-US" sz="1800" dirty="0" smtClean="0"/>
              <a:t>This means no participant may exercise “</a:t>
            </a:r>
            <a:r>
              <a:rPr lang="en-US" altLang="en-US" sz="1800" i="1" dirty="0" smtClean="0"/>
              <a:t>authority, leadership, or influence by reason of superior leverage, strength, or representation to the exclusion of fair and equitable consideration of other viewpoints</a:t>
            </a:r>
            <a:r>
              <a:rPr lang="en-US" altLang="en-US" sz="1800" dirty="0" smtClean="0"/>
              <a:t>” or “</a:t>
            </a:r>
            <a:r>
              <a:rPr lang="en-US" altLang="en-US" sz="1800" i="1" dirty="0" smtClean="0"/>
              <a:t>to hinder the progress of the standards development activity</a:t>
            </a:r>
            <a:r>
              <a:rPr lang="en-US" altLang="en-US" sz="1800" dirty="0" smtClean="0"/>
              <a:t>”</a:t>
            </a:r>
          </a:p>
          <a:p>
            <a:r>
              <a:rPr lang="en-US" altLang="en-US" dirty="0" smtClean="0"/>
              <a:t>This rule applies equally to those participating in a standards development project and to that project’s leadership group</a:t>
            </a:r>
          </a:p>
          <a:p>
            <a:r>
              <a:rPr lang="en-US" altLang="en-US" dirty="0" smtClean="0"/>
              <a:t>Any person who reasonably suspects that dominance is occurring in a standards development project is encouraged to bring the issue to the attention of the Standards Committee or the project’s IEEE-SA Program Manager</a:t>
            </a:r>
          </a:p>
          <a:p>
            <a:endParaRPr lang="en-US" altLang="en-US" dirty="0" smtClean="0"/>
          </a:p>
        </p:txBody>
      </p:sp>
      <p:sp>
        <p:nvSpPr>
          <p:cNvPr id="14339" name="Rectangle 1"/>
          <p:cNvSpPr>
            <a:spLocks noGrp="1" noChangeArrowheads="1"/>
          </p:cNvSpPr>
          <p:nvPr>
            <p:ph type="title"/>
          </p:nvPr>
        </p:nvSpPr>
        <p:spPr/>
        <p:txBody>
          <a:bodyPr lIns="90000" tIns="46800" rIns="90000" bIns="46800"/>
          <a:lstStyle/>
          <a:p>
            <a:r>
              <a:rPr lang="en-US" altLang="en-US" dirty="0"/>
              <a:t>W</a:t>
            </a:r>
            <a:r>
              <a:rPr lang="en-US" altLang="en-US" dirty="0" smtClean="0"/>
              <a:t>2.1 IEEE-SA standards activities shall allow the fair &amp;</a:t>
            </a:r>
            <a:br>
              <a:rPr lang="en-US" altLang="en-US" dirty="0" smtClean="0"/>
            </a:br>
            <a:r>
              <a:rPr lang="en-US" altLang="en-US" dirty="0" smtClean="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D139C87-CBAD-4AD3-AAB6-B7C6DAE13FEC}" type="slidenum">
              <a:rPr lang="en-US" altLang="en-US" sz="1200" b="0" smtClean="0"/>
              <a:pPr>
                <a:spcBef>
                  <a:spcPct val="0"/>
                </a:spcBef>
                <a:buFontTx/>
                <a:buNone/>
              </a:pPr>
              <a:t>6</a:t>
            </a:fld>
            <a:endParaRPr lang="en-US" altLang="en-US" sz="1200" b="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smtClean="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r>
              <a:rPr lang="en-US" altLang="en-US" sz="3200" dirty="0" smtClean="0">
                <a:latin typeface="Calibri" panose="020F0502020204030204" pitchFamily="34" charset="0"/>
                <a:cs typeface="Calibri" panose="020F0502020204030204" pitchFamily="34" charset="0"/>
              </a:rPr>
              <a:t/>
            </a:r>
            <a:br>
              <a:rPr lang="en-US" altLang="en-US" sz="3200" dirty="0" smtClean="0">
                <a:latin typeface="Calibri" panose="020F0502020204030204" pitchFamily="34" charset="0"/>
                <a:cs typeface="Calibri" panose="020F0502020204030204" pitchFamily="34" charset="0"/>
              </a:rPr>
            </a:br>
            <a:endParaRPr lang="en-US" altLang="en-US" sz="3200" dirty="0" smtClean="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smtClean="0">
                <a:solidFill>
                  <a:schemeClr val="tx1"/>
                </a:solidFill>
                <a:latin typeface="Calibri" panose="020F0502020204030204" pitchFamily="34" charset="0"/>
                <a:cs typeface="Calibri" panose="020F0502020204030204" pitchFamily="34" charset="0"/>
              </a:rPr>
              <a:t>W2.2 – Call for potentially essential patents</a:t>
            </a:r>
            <a:endParaRPr lang="en-US" altLang="en-US" u="sng" dirty="0" smtClean="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FC202659-C26D-4262-B9E3-00934FE85A0C}" type="slidenum">
              <a:rPr lang="en-US" altLang="en-US" sz="1200" b="0" smtClean="0"/>
              <a:pPr>
                <a:spcBef>
                  <a:spcPct val="0"/>
                </a:spcBef>
                <a:buFontTx/>
                <a:buNone/>
              </a:pPr>
              <a:t>7</a:t>
            </a:fld>
            <a:endParaRPr lang="en-US" altLang="en-US" sz="1200" b="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smtClean="0"/>
              <a:t>W2.3 Meeting Decorum</a:t>
            </a:r>
            <a:endParaRPr lang="en-GB" dirty="0"/>
          </a:p>
        </p:txBody>
      </p:sp>
      <p:sp>
        <p:nvSpPr>
          <p:cNvPr id="3" name="Content Placeholder 2"/>
          <p:cNvSpPr>
            <a:spLocks noGrp="1"/>
          </p:cNvSpPr>
          <p:nvPr>
            <p:ph idx="1"/>
          </p:nvPr>
        </p:nvSpPr>
        <p:spPr>
          <a:xfrm>
            <a:off x="733425" y="2624847"/>
            <a:ext cx="10515600" cy="3850565"/>
          </a:xfrm>
        </p:spPr>
        <p:txBody>
          <a:bodyPr/>
          <a:lstStyle/>
          <a:p>
            <a:pPr lvl="0"/>
            <a:r>
              <a:rPr lang="en-GB" dirty="0" smtClean="0"/>
              <a:t>Please observe proper decorum in meetings; No Photography </a:t>
            </a:r>
            <a:r>
              <a:rPr lang="en-GB" dirty="0"/>
              <a:t>or recording </a:t>
            </a:r>
            <a:endParaRPr lang="en-GB" dirty="0" smtClean="0"/>
          </a:p>
          <a:p>
            <a:pPr lvl="0"/>
            <a:r>
              <a:rPr lang="en-GB" dirty="0" smtClean="0"/>
              <a:t>Press </a:t>
            </a:r>
            <a:r>
              <a:rPr lang="en-GB" dirty="0"/>
              <a:t>(i.e., anyone reporting publicly on this meeting) are to announce their presence </a:t>
            </a:r>
            <a:r>
              <a:rPr lang="en-GB" dirty="0" smtClean="0"/>
              <a:t>(Jan 2019 IEEE-SA </a:t>
            </a:r>
            <a:r>
              <a:rPr lang="en-GB" dirty="0"/>
              <a:t>Standards Board Ops Manual </a:t>
            </a:r>
            <a:r>
              <a:rPr lang="en-GB" dirty="0" smtClean="0"/>
              <a:t>5.3.3.2)</a:t>
            </a:r>
            <a:endParaRPr lang="en-GB" sz="1400" dirty="0"/>
          </a:p>
          <a:p>
            <a:pPr lvl="0"/>
            <a:r>
              <a:rPr lang="en-GB" dirty="0"/>
              <a:t>Laptop speakers, cell phone / tablet ringers </a:t>
            </a:r>
            <a:r>
              <a:rPr lang="en-GB" dirty="0" smtClean="0"/>
              <a:t>off</a:t>
            </a:r>
          </a:p>
          <a:p>
            <a:pPr lvl="0"/>
            <a:r>
              <a:rPr lang="en-GB" dirty="0" smtClean="0"/>
              <a:t>Mute when not speaking (teleconference)</a:t>
            </a:r>
          </a:p>
          <a:p>
            <a:pPr lvl="0"/>
            <a:r>
              <a:rPr lang="en-GB" dirty="0" smtClean="0"/>
              <a:t>Use “no audio” in </a:t>
            </a:r>
            <a:r>
              <a:rPr lang="en-GB" dirty="0" err="1" smtClean="0"/>
              <a:t>Webex</a:t>
            </a:r>
            <a:r>
              <a:rPr lang="en-GB" dirty="0" smtClean="0"/>
              <a:t> when joining mixed mode meeting in person</a:t>
            </a:r>
          </a:p>
          <a:p>
            <a:r>
              <a:rPr lang="en-US" dirty="0" smtClean="0"/>
              <a:t>Use </a:t>
            </a:r>
            <a:r>
              <a:rPr lang="en-US" dirty="0"/>
              <a:t>chat window to </a:t>
            </a:r>
            <a:r>
              <a:rPr lang="en-US" dirty="0" smtClean="0"/>
              <a:t>enter the queue </a:t>
            </a:r>
            <a:r>
              <a:rPr lang="en-GB" dirty="0"/>
              <a:t>(teleconference)</a:t>
            </a:r>
          </a:p>
          <a:p>
            <a:pPr lvl="0"/>
            <a:r>
              <a:rPr lang="en-GB" dirty="0" smtClean="0"/>
              <a:t>Wear badges </a:t>
            </a:r>
            <a:r>
              <a:rPr lang="en-GB" dirty="0"/>
              <a:t>at all times in meeting </a:t>
            </a:r>
            <a:r>
              <a:rPr lang="en-GB" dirty="0" smtClean="0"/>
              <a:t>areas (face to face meetings)</a:t>
            </a:r>
            <a:endParaRPr lang="en-GB" sz="1400" dirty="0"/>
          </a:p>
          <a:p>
            <a:pPr lvl="1"/>
            <a:r>
              <a:rPr lang="en-GB" dirty="0"/>
              <a:t>Help the hotel security staff improve the general security of the meeting </a:t>
            </a:r>
            <a:r>
              <a:rPr lang="en-GB" dirty="0" smtClean="0"/>
              <a:t>rooms</a:t>
            </a:r>
          </a:p>
        </p:txBody>
      </p:sp>
      <p:sp>
        <p:nvSpPr>
          <p:cNvPr id="4" name="Date Placeholder 3"/>
          <p:cNvSpPr>
            <a:spLocks noGrp="1"/>
          </p:cNvSpPr>
          <p:nvPr>
            <p:ph type="dt" sz="half" idx="10"/>
          </p:nvPr>
        </p:nvSpPr>
        <p:spPr/>
        <p:txBody>
          <a:bodyPr/>
          <a:lstStyle/>
          <a:p>
            <a:pPr>
              <a:defRPr/>
            </a:pPr>
            <a:r>
              <a:rPr lang="en-US" smtClean="0"/>
              <a:t>September 2022</a:t>
            </a:r>
            <a:endParaRPr lang="en-US"/>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10749064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r>
              <a:rPr lang="en-US" sz="1600" dirty="0" smtClean="0"/>
              <a:t>Individual </a:t>
            </a:r>
            <a:r>
              <a:rPr lang="en-US" sz="1600" dirty="0"/>
              <a:t>experts who attend electronically for a specific </a:t>
            </a:r>
            <a:r>
              <a:rPr lang="en-US" sz="1600" dirty="0" smtClean="0"/>
              <a:t>purpose/presentation can </a:t>
            </a:r>
            <a:r>
              <a:rPr lang="en-US" sz="1600" dirty="0"/>
              <a:t>be designated as such by the WG Chair, and receive a registration fee waiver and limited attendance </a:t>
            </a:r>
            <a:r>
              <a:rPr lang="en-US" sz="1600" dirty="0" smtClean="0"/>
              <a:t>rights.</a:t>
            </a:r>
          </a:p>
          <a:p>
            <a:r>
              <a:rPr lang="en-US" sz="1600" dirty="0" smtClean="0"/>
              <a:t>See section 5 in </a:t>
            </a:r>
            <a:r>
              <a:rPr lang="en-US" sz="1600" dirty="0" smtClean="0">
                <a:hlinkClick r:id="rId3"/>
              </a:rPr>
              <a:t>https://mentor.ieee.org/802-ec/dcn/17/ec-17-0090-25-0PNP-ieee-802-lmsc-operations-manual.pdf</a:t>
            </a:r>
            <a:r>
              <a:rPr lang="en-US" sz="1600" dirty="0" smtClean="0"/>
              <a:t> ,</a:t>
            </a:r>
          </a:p>
          <a:p>
            <a:pPr lvl="1"/>
            <a:r>
              <a:rPr lang="en-US" sz="1200" i="1" dirty="0" smtClean="0"/>
              <a:t>The </a:t>
            </a:r>
            <a:r>
              <a:rPr lang="en-US" sz="1200" i="1" dirty="0"/>
              <a:t>Working Group Chair may designate specific individual experts who are allowed </a:t>
            </a:r>
            <a:r>
              <a:rPr lang="en-US" sz="1200" i="1" dirty="0" smtClean="0"/>
              <a:t>to participate </a:t>
            </a:r>
            <a:r>
              <a:rPr lang="en-US" sz="1200" i="1" dirty="0"/>
              <a:t>in Working Group discussions via electronic means during an in-person meeting </a:t>
            </a:r>
            <a:r>
              <a:rPr lang="en-US" sz="1200" i="1" dirty="0" smtClean="0"/>
              <a:t>for the </a:t>
            </a:r>
            <a:r>
              <a:rPr lang="en-US" sz="1200" i="1" dirty="0"/>
              <a:t>benefit of the group. These individuals are not considered to be attending the meeting and </a:t>
            </a:r>
            <a:r>
              <a:rPr lang="en-US" sz="1200" i="1" dirty="0" smtClean="0"/>
              <a:t>so they </a:t>
            </a:r>
            <a:r>
              <a:rPr lang="en-US" sz="1200" i="1" dirty="0"/>
              <a:t>are not required to pay meeting fees and they do not get participation credit. </a:t>
            </a:r>
            <a:r>
              <a:rPr lang="en-US" sz="1200" i="1" dirty="0" smtClean="0"/>
              <a:t>The participation </a:t>
            </a:r>
            <a:r>
              <a:rPr lang="en-US" sz="1200" i="1" dirty="0"/>
              <a:t>of these individuals should be limited to specific technical topics. Such </a:t>
            </a:r>
            <a:r>
              <a:rPr lang="en-US" sz="1200" i="1" dirty="0" smtClean="0"/>
              <a:t>participation shall </a:t>
            </a:r>
            <a:r>
              <a:rPr lang="en-US" sz="1200" i="1" dirty="0"/>
              <a:t>be documented in the minutes of the Working Group meeting.</a:t>
            </a:r>
            <a:r>
              <a:rPr lang="en-US" sz="1200" dirty="0"/>
              <a:t/>
            </a:r>
            <a:br>
              <a:rPr lang="en-US" sz="1200" dirty="0"/>
            </a:br>
            <a:endParaRPr lang="en-US" sz="1200" dirty="0"/>
          </a:p>
          <a:p>
            <a:r>
              <a:rPr lang="en-US" sz="1600" dirty="0" smtClean="0"/>
              <a:t>The individuals listed below are </a:t>
            </a:r>
            <a:r>
              <a:rPr lang="en-US" sz="1600" dirty="0"/>
              <a:t>hereby designated as specific individual experts on their respective topics and subject to the restrictions and benefits described in the 802 OM. </a:t>
            </a:r>
          </a:p>
          <a:p>
            <a:pPr lvl="1"/>
            <a:r>
              <a:rPr lang="en-GB" sz="1600" b="1" dirty="0" smtClean="0"/>
              <a:t>Jeff Bailey </a:t>
            </a:r>
            <a:r>
              <a:rPr lang="en-GB" sz="1600" b="1" dirty="0"/>
              <a:t>- </a:t>
            </a:r>
            <a:r>
              <a:rPr lang="en-GB" sz="1600" b="1" dirty="0" smtClean="0"/>
              <a:t>Carleton University (WNG)</a:t>
            </a:r>
            <a:endParaRPr lang="en-GB" sz="1600" b="1" dirty="0"/>
          </a:p>
          <a:p>
            <a:pPr lvl="1"/>
            <a:endParaRPr lang="en-US" sz="1200" dirty="0"/>
          </a:p>
          <a:p>
            <a:r>
              <a:rPr lang="en-US" sz="1600" dirty="0" smtClean="0"/>
              <a:t>For WNG, </a:t>
            </a:r>
            <a:r>
              <a:rPr lang="en-US" sz="1600" dirty="0"/>
              <a:t>attendance for each is limited to the WNG timeslot in which the respective presentation is scheduled. </a:t>
            </a:r>
            <a:r>
              <a:rPr lang="en-US" dirty="0"/>
              <a:t/>
            </a:r>
            <a:br>
              <a:rPr lang="en-US" dirty="0"/>
            </a:br>
            <a:endParaRPr lang="en-US" dirty="0"/>
          </a:p>
        </p:txBody>
      </p:sp>
      <p:sp>
        <p:nvSpPr>
          <p:cNvPr id="20483" name="Title 1"/>
          <p:cNvSpPr>
            <a:spLocks noGrp="1"/>
          </p:cNvSpPr>
          <p:nvPr>
            <p:ph type="title"/>
          </p:nvPr>
        </p:nvSpPr>
        <p:spPr/>
        <p:txBody>
          <a:bodyPr/>
          <a:lstStyle/>
          <a:p>
            <a:r>
              <a:rPr lang="en-GB" altLang="en-US" dirty="0"/>
              <a:t>W</a:t>
            </a:r>
            <a:r>
              <a:rPr lang="en-GB" altLang="en-US" dirty="0" smtClean="0"/>
              <a:t>2.4 2022 September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F6CF2F6-756D-4BD6-9522-A1957932ACE4}"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146514</TotalTime>
  <Words>2958</Words>
  <Application>Microsoft Office PowerPoint</Application>
  <PresentationFormat>Widescreen</PresentationFormat>
  <Paragraphs>500</Paragraphs>
  <Slides>32</Slides>
  <Notes>22</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32</vt:i4>
      </vt:variant>
    </vt:vector>
  </HeadingPairs>
  <TitlesOfParts>
    <vt:vector size="39" baseType="lpstr">
      <vt:lpstr>Arial</vt:lpstr>
      <vt:lpstr>Calibri</vt:lpstr>
      <vt:lpstr>Times New Roman</vt:lpstr>
      <vt:lpstr>Wingdings</vt:lpstr>
      <vt:lpstr>Default Design</vt:lpstr>
      <vt:lpstr>Custom Design</vt:lpstr>
      <vt:lpstr>Document</vt:lpstr>
      <vt:lpstr>September 2022 802.11 Session WG Chair’s Supplementary Material</vt:lpstr>
      <vt:lpstr>Introduction</vt:lpstr>
      <vt:lpstr>WEDNESday</vt:lpstr>
      <vt:lpstr>W2.1 Participant behavior in IEEE-SA activities is guided by the IEEE Codes of Ethics &amp; Conduct</vt:lpstr>
      <vt:lpstr>W2.1 Participants in the IEEE-SA “individual process” shall act independently of others, including employers</vt:lpstr>
      <vt:lpstr>W2.1 IEEE-SA standards activities shall allow the fair &amp; equitable consideration of all viewpoints</vt:lpstr>
      <vt:lpstr>W2.2 – Call for potentially essential patents</vt:lpstr>
      <vt:lpstr>W2.3 Meeting Decorum</vt:lpstr>
      <vt:lpstr>W2.4 2022 September Designation of Individual experts</vt:lpstr>
      <vt:lpstr>W2.5 Announcements </vt:lpstr>
      <vt:lpstr>FRIday</vt:lpstr>
      <vt:lpstr>F2.1 Participant behavior in IEEE-SA activities is guided by the IEEE Codes of Ethics &amp; Conduct</vt:lpstr>
      <vt:lpstr>F2.1 IEEE-SA standards activities shall allow the fair &amp; equitable consideration of all viewpoints</vt:lpstr>
      <vt:lpstr>F2.1 Participants in the IEEE-SA “individual process” shall act independently of others, including employers</vt:lpstr>
      <vt:lpstr>F2.2 – Call for potentially essential patents</vt:lpstr>
      <vt:lpstr>F2.3 Meeting Decorum</vt:lpstr>
      <vt:lpstr>F2.4 Next session and CAC meetings announcements</vt:lpstr>
      <vt:lpstr>F2.7 Requests for Letters of Assurance</vt:lpstr>
      <vt:lpstr>F2.8 Drafts for Sale by IEEE– as of 2022-09-14</vt:lpstr>
      <vt:lpstr>F2.9 ISO/IEC JTC1/SC6</vt:lpstr>
      <vt:lpstr>F2.10 Social media, Blog posts</vt:lpstr>
      <vt:lpstr>F2.11 IEEE 802 Public Visibility Standing Committee</vt:lpstr>
      <vt:lpstr>F2.11 802.11 Public Visibility Events</vt:lpstr>
      <vt:lpstr>F7.1 802 Wireless Chairs meeting</vt:lpstr>
      <vt:lpstr>F7.2 Planned Next Meeting – Interim</vt:lpstr>
      <vt:lpstr>F7.3 Announcements</vt:lpstr>
      <vt:lpstr>References and additional material</vt:lpstr>
      <vt:lpstr>Comment Resolution Resources</vt:lpstr>
      <vt:lpstr>Amendment Development Resources</vt:lpstr>
      <vt:lpstr> Published IEEE Press Releases, Blogs</vt:lpstr>
      <vt:lpstr>Published IEEE Press Releases, Blogs</vt:lpstr>
      <vt:lpstr>Published IEEE Press Releases, Blogs</vt:lpstr>
    </vt:vector>
  </TitlesOfParts>
  <Company>HP Enterprise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2022 Supplementary Material</dc:title>
  <dc:creator>dorothy.stanley@hpe.com</dc:creator>
  <cp:keywords>11-22-1259r0</cp:keywords>
  <cp:lastModifiedBy>Stanley, Dorothy</cp:lastModifiedBy>
  <cp:revision>2369</cp:revision>
  <cp:lastPrinted>1998-02-10T13:28:06Z</cp:lastPrinted>
  <dcterms:created xsi:type="dcterms:W3CDTF">1998-02-10T13:07:52Z</dcterms:created>
  <dcterms:modified xsi:type="dcterms:W3CDTF">2022-09-14T22:09:17Z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b3f456b0-8d21-4332-af32-054ca6c34419</vt:lpwstr>
  </property>
</Properties>
</file>