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522" r:id="rId3"/>
    <p:sldId id="523" r:id="rId4"/>
    <p:sldId id="524" r:id="rId5"/>
    <p:sldId id="525" r:id="rId6"/>
    <p:sldId id="526" r:id="rId7"/>
    <p:sldId id="527" r:id="rId8"/>
    <p:sldId id="528" r:id="rId9"/>
    <p:sldId id="529" r:id="rId10"/>
    <p:sldId id="530" r:id="rId11"/>
    <p:sldId id="531" r:id="rId12"/>
    <p:sldId id="430" r:id="rId13"/>
    <p:sldId id="378" r:id="rId14"/>
    <p:sldId id="374" r:id="rId15"/>
    <p:sldId id="422" r:id="rId16"/>
    <p:sldId id="496" r:id="rId17"/>
    <p:sldId id="398" r:id="rId18"/>
    <p:sldId id="379" r:id="rId19"/>
    <p:sldId id="383" r:id="rId20"/>
    <p:sldId id="466" r:id="rId21"/>
    <p:sldId id="546" r:id="rId22"/>
    <p:sldId id="547" r:id="rId23"/>
    <p:sldId id="548" r:id="rId24"/>
    <p:sldId id="549" r:id="rId25"/>
    <p:sldId id="489" r:id="rId26"/>
    <p:sldId id="458" r:id="rId27"/>
    <p:sldId id="532" r:id="rId28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0" autoAdjust="0"/>
    <p:restoredTop sz="92269" autoAdjust="0"/>
  </p:normalViewPr>
  <p:slideViewPr>
    <p:cSldViewPr>
      <p:cViewPr>
        <p:scale>
          <a:sx n="90" d="100"/>
          <a:sy n="90" d="100"/>
        </p:scale>
        <p:origin x="667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802.11-22-1258r2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22071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802.11-22-1258r2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60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41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8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08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1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7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6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802.11-22-1258r2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6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802.11-22-1258r2</a:t>
            </a:r>
            <a:endParaRPr lang="en-US" sz="1400" smtClean="0"/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802.11-22-1258r2</a:t>
            </a:r>
            <a:endParaRPr 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2022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604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802.11-22/1258r2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ocuments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5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/bp/StartPage" TargetMode="External"/><Relationship Id="rId4" Type="http://schemas.openxmlformats.org/officeDocument/2006/relationships/hyperlink" Target="https://ieee802.org/802tele_calendar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22/ec-22-0173" TargetMode="External"/><Relationship Id="rId3" Type="http://schemas.openxmlformats.org/officeDocument/2006/relationships/hyperlink" Target="https://mentor.ieee.org/802.11/dcn/22/11-22-1257" TargetMode="External"/><Relationship Id="rId7" Type="http://schemas.openxmlformats.org/officeDocument/2006/relationships/hyperlink" Target="https://mentor.ieee.org/802.11/dcn/22/11-22-1284" TargetMode="External"/><Relationship Id="rId12" Type="http://schemas.openxmlformats.org/officeDocument/2006/relationships/hyperlink" Target="https://mentor.ieee.org/802.11/dcn/22/11-22-096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274" TargetMode="External"/><Relationship Id="rId11" Type="http://schemas.openxmlformats.org/officeDocument/2006/relationships/hyperlink" Target="https://mentor.ieee.org/802.11/dcn/22/11-22-1286" TargetMode="External"/><Relationship Id="rId5" Type="http://schemas.openxmlformats.org/officeDocument/2006/relationships/hyperlink" Target="https://mentor.ieee.org/802.11/dcn/22/11-22-1285" TargetMode="External"/><Relationship Id="rId10" Type="http://schemas.openxmlformats.org/officeDocument/2006/relationships/hyperlink" Target="https://mentor.ieee.org/802.11/dcn/22/11-22-1297" TargetMode="External"/><Relationship Id="rId4" Type="http://schemas.openxmlformats.org/officeDocument/2006/relationships/hyperlink" Target="https://mentor.ieee.org/802.11/dcn/22/11-22-1258" TargetMode="External"/><Relationship Id="rId9" Type="http://schemas.openxmlformats.org/officeDocument/2006/relationships/hyperlink" Target="https://mentor.ieee.org/802.11/dcn/22/11-22-125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hyperlink" Target="https://mentor.ieee.org/802.18/documen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2022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2022-09-14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187923"/>
              </p:ext>
            </p:extLst>
          </p:nvPr>
        </p:nvGraphicFramePr>
        <p:xfrm>
          <a:off x="2052432" y="2343227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432" y="2343227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824315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https://www.ieee802.org/19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802.19 </a:t>
            </a:r>
            <a:r>
              <a:rPr lang="en-US" altLang="en-US" dirty="0"/>
              <a:t>documents: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mentor.ieee.org/802.19/documents</a:t>
            </a: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W2.6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57658"/>
              </p:ext>
            </p:extLst>
          </p:nvPr>
        </p:nvGraphicFramePr>
        <p:xfrm>
          <a:off x="533401" y="1719575"/>
          <a:ext cx="5181601" cy="193802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070600"/>
              </p:ext>
            </p:extLst>
          </p:nvPr>
        </p:nvGraphicFramePr>
        <p:xfrm>
          <a:off x="533401" y="4114800"/>
          <a:ext cx="5181600" cy="195358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AIML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AI/ML in 802.11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AMP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 Power for IoT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UHR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Ultra High Reliability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006489"/>
              </p:ext>
            </p:extLst>
          </p:nvPr>
        </p:nvGraphicFramePr>
        <p:xfrm>
          <a:off x="6248400" y="2133600"/>
          <a:ext cx="5744499" cy="3549005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Randomized MAC Addresses (RCM)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Data Privacy Protection (EDP)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Editor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P802.11-2020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GB" dirty="0"/>
              <a:t>W2.6</a:t>
            </a:r>
            <a:r>
              <a:rPr lang="en-US" dirty="0" smtClean="0"/>
              <a:t>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47979"/>
              </p:ext>
            </p:extLst>
          </p:nvPr>
        </p:nvGraphicFramePr>
        <p:xfrm>
          <a:off x="2954528" y="1447801"/>
          <a:ext cx="5656072" cy="3762318"/>
        </p:xfrm>
        <a:graphic>
          <a:graphicData uri="http://schemas.openxmlformats.org/drawingml/2006/table">
            <a:tbl>
              <a:tblPr/>
              <a:tblGrid>
                <a:gridCol w="2685446"/>
                <a:gridCol w="2970626"/>
              </a:tblGrid>
              <a:tr h="3816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 DEC 2025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21373" y="5612268"/>
            <a:ext cx="5192640" cy="646331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PAR Extension Requests in progress, on 2022 Sept </a:t>
            </a:r>
            <a:br>
              <a:rPr lang="en-US" sz="1800" dirty="0" smtClean="0"/>
            </a:br>
            <a:r>
              <a:rPr lang="en-US" sz="1800" dirty="0" err="1" smtClean="0"/>
              <a:t>NesCom</a:t>
            </a:r>
            <a:r>
              <a:rPr lang="en-US" sz="1800" dirty="0" smtClean="0"/>
              <a:t> agenda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GB" dirty="0"/>
              <a:t>W2.6 </a:t>
            </a:r>
            <a:r>
              <a:rPr lang="en-US" dirty="0" smtClean="0"/>
              <a:t>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GB" sz="2800" dirty="0"/>
              <a:t>W2.6</a:t>
            </a:r>
            <a:r>
              <a:rPr lang="en-US" sz="2800" dirty="0" smtClean="0"/>
              <a:t> </a:t>
            </a:r>
            <a:r>
              <a:rPr lang="en-US" sz="2800" dirty="0"/>
              <a:t>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5691144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473608"/>
              </p:ext>
            </p:extLst>
          </p:nvPr>
        </p:nvGraphicFramePr>
        <p:xfrm>
          <a:off x="152400" y="897598"/>
          <a:ext cx="11734800" cy="471072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QI,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Chao-Chun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Harry BIMS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Yujin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NOH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Yan ZHANG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Jason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Yuchen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GUO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 SILVA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AIML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Ming GAN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/>
                        <a:t>Liangxiao</a:t>
                      </a:r>
                      <a:r>
                        <a:rPr lang="en-GB" sz="1400" b="1" dirty="0" smtClean="0"/>
                        <a:t> XIN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dirty="0" err="1" smtClean="0"/>
                        <a:t>Zhisong</a:t>
                      </a:r>
                      <a:r>
                        <a:rPr lang="en-GB" sz="1400" b="1" dirty="0" smtClean="0"/>
                        <a:t> ZUO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UHR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r>
              <a:rPr lang="en-GB" sz="2400" dirty="0"/>
              <a:t>W2.6</a:t>
            </a:r>
            <a:r>
              <a:rPr lang="en-US" sz="2400" dirty="0" smtClean="0"/>
              <a:t>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4699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744639" y="710932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4184304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573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9144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9144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858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4575865" y="686091"/>
            <a:ext cx="2754440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7178991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7541801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891447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9205088" y="733396"/>
            <a:ext cx="1175220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10158785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0591800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911599" y="710932"/>
            <a:ext cx="1676400" cy="5218420"/>
            <a:chOff x="7391400" y="706218"/>
            <a:chExt cx="1676400" cy="5218420"/>
          </a:xfrm>
        </p:grpSpPr>
        <p:sp>
          <p:nvSpPr>
            <p:cNvPr id="52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11aq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Pre Association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Discovery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6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General Link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7550534" y="395570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11ah 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Sub 1 GHz</a:t>
              </a:r>
              <a:endParaRPr lang="en-US" sz="105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AutoShape 41"/>
            <p:cNvSpPr>
              <a:spLocks noChangeArrowheads="1"/>
            </p:cNvSpPr>
            <p:nvPr/>
          </p:nvSpPr>
          <p:spPr bwMode="auto">
            <a:xfrm>
              <a:off x="7556884" y="4537466"/>
              <a:ext cx="1301750" cy="51128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11aj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China millimeter </a:t>
              </a: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9" name="AutoShape 9"/>
            <p:cNvSpPr>
              <a:spLocks noChangeArrowheads="1"/>
            </p:cNvSpPr>
            <p:nvPr/>
          </p:nvSpPr>
          <p:spPr bwMode="auto">
            <a:xfrm>
              <a:off x="7524738" y="2460542"/>
              <a:ext cx="1294732" cy="6048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11ai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Initial Link </a:t>
              </a:r>
            </a:p>
            <a:p>
              <a:pPr algn="ctr"/>
              <a:r>
                <a:rPr lang="en-US" sz="11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Setup</a:t>
              </a:r>
              <a:endParaRPr lang="en-US" sz="11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60" name="Right Arrow 59"/>
          <p:cNvSpPr/>
          <p:nvPr/>
        </p:nvSpPr>
        <p:spPr bwMode="auto">
          <a:xfrm rot="10800000">
            <a:off x="2352404" y="3094275"/>
            <a:ext cx="392235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ight Arrow 11"/>
          <p:cNvSpPr/>
          <p:nvPr/>
        </p:nvSpPr>
        <p:spPr bwMode="auto">
          <a:xfrm>
            <a:off x="304800" y="2140857"/>
            <a:ext cx="533400" cy="324399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GB" dirty="0"/>
              <a:t>W2.6</a:t>
            </a:r>
            <a:r>
              <a:rPr lang="en-US" dirty="0" smtClean="0"/>
              <a:t>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3716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676400" y="3278187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8020990" y="3660948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8020990" y="42624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6701844" y="2895600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7999704" y="2896763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61563" y="3749664"/>
            <a:ext cx="906803" cy="541462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HT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69342" y="2132743"/>
            <a:ext cx="931174" cy="47692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REVme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5451392" y="2809138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BCS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6699985" y="374966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5431815" y="3796427"/>
            <a:ext cx="1007374" cy="56642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4238421" y="2570276"/>
            <a:ext cx="929946" cy="47772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802.11bi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EDP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4261563" y="3176669"/>
            <a:ext cx="906803" cy="480931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802.11bf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58" name="AutoShape 46"/>
          <p:cNvSpPr>
            <a:spLocks noChangeArrowheads="1"/>
          </p:cNvSpPr>
          <p:nvPr/>
        </p:nvSpPr>
        <p:spPr bwMode="auto">
          <a:xfrm>
            <a:off x="4253966" y="2026355"/>
            <a:ext cx="914400" cy="48824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802.11bh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RCM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>
            <a:off x="3056180" y="3698978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UHR Study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Group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60" name="AutoShape 46"/>
          <p:cNvSpPr>
            <a:spLocks noChangeArrowheads="1"/>
          </p:cNvSpPr>
          <p:nvPr/>
        </p:nvSpPr>
        <p:spPr bwMode="auto">
          <a:xfrm>
            <a:off x="3056180" y="28339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AIML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7" name="AutoShape 46"/>
          <p:cNvSpPr>
            <a:spLocks noChangeArrowheads="1"/>
          </p:cNvSpPr>
          <p:nvPr/>
        </p:nvSpPr>
        <p:spPr bwMode="auto">
          <a:xfrm>
            <a:off x="6752773" y="2149249"/>
            <a:ext cx="934864" cy="585856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COR 1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7" name="AutoShape 46"/>
          <p:cNvSpPr>
            <a:spLocks noChangeArrowheads="1"/>
          </p:cNvSpPr>
          <p:nvPr/>
        </p:nvSpPr>
        <p:spPr bwMode="auto">
          <a:xfrm>
            <a:off x="3048416" y="440332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AMP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/>
              <a:t>W2.6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602691"/>
              </p:ext>
            </p:extLst>
          </p:nvPr>
        </p:nvGraphicFramePr>
        <p:xfrm>
          <a:off x="750357" y="1524000"/>
          <a:ext cx="10908243" cy="4702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08-01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485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281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77.3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LB26</a:t>
                      </a:r>
                      <a:r>
                        <a:rPr lang="en-GB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TGbc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77.5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Rec2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 Rec2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TGaz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7956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W2.6 </a:t>
            </a:r>
            <a:r>
              <a:rPr lang="en-GB" dirty="0" smtClean="0"/>
              <a:t>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2022-09-12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316253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  <a:endParaRPr lang="en-GB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</a:rPr>
                        <a:t>453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background data</a:t>
            </a:r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September 2022.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US" sz="2800" b="0" dirty="0"/>
          </a:p>
          <a:p>
            <a:endParaRPr lang="en-US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B6C6270-9E8C-4725-8CBE-591A380DA8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45" y="674751"/>
            <a:ext cx="10615155" cy="58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9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886797-8C70-4EB1-8875-218F36C8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D96BD3-8C66-476D-BEED-D489DD0A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613AD6-2F43-41F2-BCA7-AB796FA2E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D33E547-9AB0-4100-842B-BEDE372A5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45" y="674751"/>
            <a:ext cx="10615155" cy="58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9867C0-DE16-40E2-8E50-D6A1A815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by affiliation</a:t>
            </a:r>
            <a:br>
              <a:rPr lang="en-US" dirty="0"/>
            </a:br>
            <a:r>
              <a:rPr lang="en-US" dirty="0"/>
              <a:t>(attended at least one meeting 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621AE5-EB5E-4CF0-A5F5-FC001544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A08059-8BA5-4ED7-89A0-1830D247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089981-0F8C-4894-9157-388EF44E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EA5D842B-E4AF-49D9-9A51-0EDFA5AA4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500" y="1752601"/>
            <a:ext cx="8642700" cy="4722812"/>
          </a:xfrm>
        </p:spPr>
      </p:pic>
    </p:spTree>
    <p:extLst>
      <p:ext uri="{BB962C8B-B14F-4D97-AF65-F5344CB8AC3E}">
        <p14:creationId xmlns:p14="http://schemas.microsoft.com/office/powerpoint/2010/main" val="187511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C18312-8B32-4EF3-A60E-0BAA89327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by subgroup (July to September)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20EB58-84BD-4A59-979A-CC5365F87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DB3660-8F54-485A-ADFF-470042F7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AE66F-EC38-468C-838B-30F3AE0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xmlns="" id="{32A48D4A-482C-43F1-BEF1-BF79956E6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600201"/>
            <a:ext cx="8881846" cy="4853494"/>
          </a:xfrm>
        </p:spPr>
      </p:pic>
    </p:spTree>
    <p:extLst>
      <p:ext uri="{BB962C8B-B14F-4D97-AF65-F5344CB8AC3E}">
        <p14:creationId xmlns:p14="http://schemas.microsoft.com/office/powerpoint/2010/main" val="23810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Additional Reference material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Dorothy Stanley, HP Enterprise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https://mentor.ieee.org/802.11/dcn/13/11-13-0230-05-0000-comment-resolution-tutorial.ppt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Other 802 WG meetings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</a:t>
            </a:r>
            <a:r>
              <a:rPr lang="en-US" dirty="0"/>
              <a:t>802 website: </a:t>
            </a:r>
            <a:r>
              <a:rPr lang="en-US" dirty="0">
                <a:hlinkClick r:id="rId3"/>
              </a:rPr>
              <a:t>https://www.ieee802.org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Includes links to all WG webpages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Consolidated calendar: </a:t>
            </a:r>
            <a:r>
              <a:rPr lang="en-US" dirty="0" smtClean="0">
                <a:hlinkClick r:id="rId4"/>
              </a:rPr>
              <a:t>https://ieee802.org/802tele_calendar.html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Documents: 802.11, 15, 18, 19, 24: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mentor.ieee.org/802/bp/StartPage</a:t>
            </a:r>
            <a:r>
              <a:rPr lang="en-US" dirty="0" smtClean="0"/>
              <a:t>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5" y="2624847"/>
            <a:ext cx="10515600" cy="3850565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pPr lvl="0"/>
            <a:r>
              <a:rPr lang="en-GB" dirty="0" smtClean="0"/>
              <a:t>Use “no audio” in </a:t>
            </a:r>
            <a:r>
              <a:rPr lang="en-GB" dirty="0" err="1" smtClean="0"/>
              <a:t>Webex</a:t>
            </a:r>
            <a:r>
              <a:rPr lang="en-GB" dirty="0" smtClean="0"/>
              <a:t> when joining mixed mode meeting in person</a:t>
            </a:r>
          </a:p>
          <a:p>
            <a:r>
              <a:rPr lang="en-US" dirty="0" smtClean="0"/>
              <a:t>Use </a:t>
            </a:r>
            <a:r>
              <a:rPr lang="en-US" dirty="0"/>
              <a:t>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</a:t>
            </a:r>
            <a:r>
              <a:rPr lang="en-GB" dirty="0" smtClean="0"/>
              <a:t>rooms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M2.2.1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29218" y="1903416"/>
            <a:ext cx="103632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response to prior email </a:t>
            </a:r>
            <a:r>
              <a:rPr lang="en-US" sz="2000" dirty="0"/>
              <a:t>r</a:t>
            </a:r>
            <a:r>
              <a:rPr lang="en-US" sz="2000" dirty="0" smtClean="0"/>
              <a:t>equest received from ETSI TC ITS for a copy of the most recent P802.11bd draft, a copy of the P802.11bd D5.0 draft standard with the required cover letter was sent.</a:t>
            </a:r>
            <a:endParaRPr lang="en-GB" sz="20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Recent and anticipated 802 EC actions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799100" y="1752600"/>
            <a:ext cx="10859500" cy="4343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July 2022</a:t>
            </a:r>
          </a:p>
          <a:p>
            <a:pPr marL="0" indent="0">
              <a:buNone/>
            </a:pPr>
            <a:r>
              <a:rPr lang="en-US" altLang="en-US" b="0" dirty="0" smtClean="0"/>
              <a:t>P802.11-2020 </a:t>
            </a:r>
            <a:r>
              <a:rPr lang="en-US" altLang="en-US" b="0" dirty="0" err="1" smtClean="0"/>
              <a:t>Cor</a:t>
            </a:r>
            <a:r>
              <a:rPr lang="en-US" altLang="en-US" b="0" dirty="0" smtClean="0"/>
              <a:t> 1 to </a:t>
            </a:r>
            <a:r>
              <a:rPr lang="en-US" altLang="en-US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October </a:t>
            </a:r>
            <a:r>
              <a:rPr lang="en-US" altLang="en-US" dirty="0"/>
              <a:t>2022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P802.11az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b="0" dirty="0" smtClean="0"/>
              <a:t>P802.11bd to </a:t>
            </a:r>
            <a:r>
              <a:rPr lang="en-US" altLang="en-US" b="0" dirty="0" err="1" smtClean="0"/>
              <a:t>RevCom</a:t>
            </a:r>
            <a:endParaRPr lang="en-US" altLang="en-US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P802.11bb to SA Ballot</a:t>
            </a:r>
          </a:p>
          <a:p>
            <a:pPr marL="0" indent="0">
              <a:buNone/>
            </a:pPr>
            <a:r>
              <a:rPr lang="en-US" altLang="en-US" b="0" dirty="0" smtClean="0"/>
              <a:t>P802.11bc to SA Ballot</a:t>
            </a:r>
            <a:endParaRPr lang="en-GB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4297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 IEEE-SA Standards Board (SASB)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94127" y="1600200"/>
            <a:ext cx="10363200" cy="4648200"/>
          </a:xfrm>
        </p:spPr>
        <p:txBody>
          <a:bodyPr/>
          <a:lstStyle/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September 19, 2022</a:t>
            </a:r>
          </a:p>
          <a:p>
            <a:pPr marL="0" indent="0">
              <a:buNone/>
            </a:pPr>
            <a:r>
              <a:rPr lang="en-US" altLang="en-US" sz="2800" b="0" dirty="0"/>
              <a:t>P802.11bb, P802.11bc, P802.11bd PAR Extensions</a:t>
            </a:r>
          </a:p>
          <a:p>
            <a:pPr marL="0" indent="0">
              <a:buNone/>
            </a:pPr>
            <a:r>
              <a:rPr lang="en-US" altLang="en-US" sz="2800" b="0" dirty="0"/>
              <a:t>P802.11-2020 </a:t>
            </a:r>
            <a:r>
              <a:rPr lang="en-US" altLang="en-US" sz="2800" b="0" dirty="0" err="1"/>
              <a:t>Cor</a:t>
            </a:r>
            <a:r>
              <a:rPr lang="en-US" altLang="en-US" sz="2800" b="0" dirty="0"/>
              <a:t> 1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r>
              <a:rPr lang="en-US" altLang="en-US" sz="2800" dirty="0" smtClean="0"/>
              <a:t>December 2022</a:t>
            </a:r>
          </a:p>
          <a:p>
            <a:pPr marL="0" indent="0">
              <a:buNone/>
            </a:pPr>
            <a:r>
              <a:rPr lang="en-US" altLang="en-US" sz="2800" b="0" dirty="0" smtClean="0"/>
              <a:t>P802.11az to </a:t>
            </a:r>
            <a:r>
              <a:rPr lang="en-US" altLang="en-US" sz="2800" b="0" dirty="0" err="1" smtClean="0"/>
              <a:t>RevCom</a:t>
            </a:r>
            <a:endParaRPr lang="en-US" altLang="en-US" sz="2800" b="0" dirty="0" smtClean="0"/>
          </a:p>
          <a:p>
            <a:pPr marL="0" indent="0">
              <a:buNone/>
            </a:pPr>
            <a:r>
              <a:rPr lang="en-US" altLang="en-US" sz="2800" b="0" dirty="0" smtClean="0"/>
              <a:t>P802.11bd to </a:t>
            </a:r>
            <a:r>
              <a:rPr lang="en-US" altLang="en-US" sz="2800" b="0" dirty="0" err="1" smtClean="0"/>
              <a:t>RevCom</a:t>
            </a:r>
            <a:endParaRPr lang="en-US" altLang="en-US" sz="2800" b="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2022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802248"/>
              </p:ext>
            </p:extLst>
          </p:nvPr>
        </p:nvGraphicFramePr>
        <p:xfrm>
          <a:off x="929218" y="1828802"/>
          <a:ext cx="9625013" cy="3914524"/>
        </p:xfrm>
        <a:graphic>
          <a:graphicData uri="http://schemas.openxmlformats.org/drawingml/2006/table">
            <a:tbl>
              <a:tblPr/>
              <a:tblGrid>
                <a:gridCol w="3605213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https://mentor.ieee.org/802.11/dcn/22/11-22-1257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https://mentor.ieee.org/802.11/dcn/22/11-22-1258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https://mentor.ieee.org/802.11/dcn/22/11-22-1285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https://mentor.ieee.org/802.11/dcn/22/11-22-1274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https://mentor.ieee.org/802.11/dcn/22/11-22-1284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https://mentor.ieee.org/802-ec/dcn/22/ec-22-0173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69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https://mentor.ieee.org/802.11/dcn/22/11-22-1259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https://mentor.ieee.org/802.11/dcn/22/11-22-1297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Session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https://mentor.ieee.org/802.11/dcn/22/11-22-1286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https://mentor.ieee.org/802.11/dcn/22/11-22-0967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NENDICA Industry </a:t>
            </a:r>
            <a:r>
              <a:rPr lang="en-GB" altLang="en-US" dirty="0"/>
              <a:t>Connections </a:t>
            </a:r>
            <a:r>
              <a:rPr lang="en-GB" altLang="en-US" dirty="0" smtClean="0"/>
              <a:t>Activity, and the 802 JTC1 SC.</a:t>
            </a:r>
          </a:p>
          <a:p>
            <a:pPr marL="457200" lvl="1" indent="0">
              <a:buNone/>
            </a:pPr>
            <a:endParaRPr lang="en-GB" altLang="en-US" dirty="0" smtClean="0"/>
          </a:p>
          <a:p>
            <a:r>
              <a:rPr lang="en-US" altLang="en-US" dirty="0" smtClean="0"/>
              <a:t>For the September 2022 electronic session, reciprocal credit is given for other WG/TAG meetings which occur during the WG11 session, Monday September 12, 2022 10:00 am Hawaii time to Friday, September 1</a:t>
            </a:r>
            <a:r>
              <a:rPr lang="en-US" altLang="en-US" dirty="0"/>
              <a:t>6</a:t>
            </a:r>
            <a:r>
              <a:rPr lang="en-US" altLang="en-US" dirty="0" smtClean="0"/>
              <a:t>, 2022 Hawaii time. </a:t>
            </a:r>
          </a:p>
          <a:p>
            <a:r>
              <a:rPr lang="en-US" altLang="en-US" dirty="0" smtClean="0"/>
              <a:t>The September 2022 in-person and electronic meeting DOES count towards voting credit.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endParaRPr lang="en-GB" altLang="en-US" sz="1800" b="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mentor.ieee.org/802.18/documents</a:t>
            </a:r>
            <a:r>
              <a:rPr 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2022-09-13 AM2 and Thursday 2022-09-15 AM1 , </a:t>
            </a: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https://www.ieee802.org/18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</a:t>
            </a:r>
            <a:r>
              <a:rPr lang="en-US" altLang="en-US" dirty="0"/>
              <a:t>and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ieee802.org/802tele_calendar.html</a:t>
            </a:r>
            <a:r>
              <a:rPr lang="en-US" altLang="en-US" dirty="0" smtClean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of interest to 802.11 WG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IEEE 802 ITU-R WP5A contributions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Frequency Table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2022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177202</TotalTime>
  <Words>1832</Words>
  <Application>Microsoft Office PowerPoint</Application>
  <PresentationFormat>Widescreen</PresentationFormat>
  <Paragraphs>659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September 2022</vt:lpstr>
      <vt:lpstr>Introduction</vt:lpstr>
      <vt:lpstr>M1.3 Meeting Decorum</vt:lpstr>
      <vt:lpstr>M2.2.1 Summary of Liaisons - Incoming</vt:lpstr>
      <vt:lpstr>M2.3 Recent and anticipated 802 EC actions</vt:lpstr>
      <vt:lpstr>M2.3 IEEE-SA Standards Board (SASB)</vt:lpstr>
      <vt:lpstr>M3.1 802.11 Working Group Session Documents</vt:lpstr>
      <vt:lpstr>M3.2 Joint meetings and Reciprocal Credit</vt:lpstr>
      <vt:lpstr>M3.2 802.18 details</vt:lpstr>
      <vt:lpstr>M3.2 802.19 details</vt:lpstr>
      <vt:lpstr>W2.6 IEEE 802.11 Groups </vt:lpstr>
      <vt:lpstr>W2.6 PAR Expiration/Renewal Schedule</vt:lpstr>
      <vt:lpstr>W2.6 802.11 WG Appointed positions</vt:lpstr>
      <vt:lpstr>W2.6 Officers</vt:lpstr>
      <vt:lpstr>W2.6 IEEE 802.11 Revisions</vt:lpstr>
      <vt:lpstr>W2.6 IEEE 802.11 Standards Pipeline</vt:lpstr>
      <vt:lpstr>W2.6 Summary of ballots and comment collections</vt:lpstr>
      <vt:lpstr>W2.6 Current Membership Status</vt:lpstr>
      <vt:lpstr>background data</vt:lpstr>
      <vt:lpstr>PowerPoint Presentation</vt:lpstr>
      <vt:lpstr>PowerPoint Presentation</vt:lpstr>
      <vt:lpstr>Attendees by affiliation (attended at least one meeting July to September)</vt:lpstr>
      <vt:lpstr>Attendance by subgroup (July to September)</vt:lpstr>
      <vt:lpstr>Additional Reference material</vt:lpstr>
      <vt:lpstr> Comment Resolution Resources</vt:lpstr>
      <vt:lpstr>M3.2 Other 802 WG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2022</cp:keywords>
  <cp:lastModifiedBy>Stanley, Dorothy</cp:lastModifiedBy>
  <cp:revision>2403</cp:revision>
  <cp:lastPrinted>1998-02-10T13:28:06Z</cp:lastPrinted>
  <dcterms:created xsi:type="dcterms:W3CDTF">1998-02-10T13:07:52Z</dcterms:created>
  <dcterms:modified xsi:type="dcterms:W3CDTF">2022-09-15T19:36:29Z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