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83" r:id="rId2"/>
    <p:sldId id="285" r:id="rId3"/>
    <p:sldId id="295" r:id="rId4"/>
    <p:sldId id="303" r:id="rId5"/>
    <p:sldId id="300" r:id="rId6"/>
    <p:sldId id="299" r:id="rId7"/>
    <p:sldId id="293" r:id="rId8"/>
    <p:sldId id="298" r:id="rId9"/>
    <p:sldId id="304" r:id="rId10"/>
    <p:sldId id="294" r:id="rId11"/>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863D"/>
    <a:srgbClr val="006C31"/>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27" autoAdjust="0"/>
    <p:restoredTop sz="93394" autoAdjust="0"/>
  </p:normalViewPr>
  <p:slideViewPr>
    <p:cSldViewPr>
      <p:cViewPr>
        <p:scale>
          <a:sx n="94" d="100"/>
          <a:sy n="94" d="100"/>
        </p:scale>
        <p:origin x="576" y="53"/>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78" d="100"/>
          <a:sy n="178" d="100"/>
        </p:scale>
        <p:origin x="-3634" y="14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802.11-22/1254r1</a:t>
            </a:r>
            <a:endParaRPr lang="en-US" dirty="0"/>
          </a:p>
        </p:txBody>
      </p:sp>
      <p:sp>
        <p:nvSpPr>
          <p:cNvPr id="3075" name="Rectangle 3"/>
          <p:cNvSpPr>
            <a:spLocks noGrp="1" noChangeArrowheads="1"/>
          </p:cNvSpPr>
          <p:nvPr>
            <p:ph type="dt" sz="quarter" idx="1"/>
          </p:nvPr>
        </p:nvSpPr>
        <p:spPr bwMode="auto">
          <a:xfrm>
            <a:off x="996950" y="703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Aug. 2022</a:t>
            </a:r>
            <a:endParaRPr lang="en-US" dirty="0"/>
          </a:p>
        </p:txBody>
      </p:sp>
      <p:sp>
        <p:nvSpPr>
          <p:cNvPr id="3076" name="Rectangle 4"/>
          <p:cNvSpPr>
            <a:spLocks noGrp="1" noChangeArrowheads="1"/>
          </p:cNvSpPr>
          <p:nvPr>
            <p:ph type="ftr" sz="quarter" idx="2"/>
          </p:nvPr>
        </p:nvSpPr>
        <p:spPr bwMode="auto">
          <a:xfrm>
            <a:off x="7758255" y="6588125"/>
            <a:ext cx="129843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Julia Feng, Mediatek Inc</a:t>
            </a:r>
            <a:endParaRPr lang="en-US" dirty="0"/>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802.11-22/1254r1</a:t>
            </a:r>
            <a:endParaRPr lang="en-US" dirty="0"/>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Aug. 2022</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Julia Feng, Mediatek Inc</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a:p>
        </p:txBody>
      </p:sp>
      <p:sp>
        <p:nvSpPr>
          <p:cNvPr id="2" name="Header Placeholder 1">
            <a:extLst>
              <a:ext uri="{FF2B5EF4-FFF2-40B4-BE49-F238E27FC236}">
                <a16:creationId xmlns:a16="http://schemas.microsoft.com/office/drawing/2014/main" id="{9FA1A73E-F654-43C6-B750-00F41549620B}"/>
              </a:ext>
            </a:extLst>
          </p:cNvPr>
          <p:cNvSpPr>
            <a:spLocks noGrp="1"/>
          </p:cNvSpPr>
          <p:nvPr>
            <p:ph type="hdr" sz="quarter"/>
          </p:nvPr>
        </p:nvSpPr>
        <p:spPr/>
        <p:txBody>
          <a:bodyPr/>
          <a:lstStyle/>
          <a:p>
            <a:pPr>
              <a:defRPr/>
            </a:pPr>
            <a:r>
              <a:rPr lang="en-US"/>
              <a:t>doc.: IEEE 802.11-22/1254r1</a:t>
            </a:r>
          </a:p>
        </p:txBody>
      </p:sp>
      <p:sp>
        <p:nvSpPr>
          <p:cNvPr id="3" name="Date Placeholder 2">
            <a:extLst>
              <a:ext uri="{FF2B5EF4-FFF2-40B4-BE49-F238E27FC236}">
                <a16:creationId xmlns:a16="http://schemas.microsoft.com/office/drawing/2014/main" id="{A4897F93-E1C2-4F1D-AD82-7B9D52E60444}"/>
              </a:ext>
            </a:extLst>
          </p:cNvPr>
          <p:cNvSpPr>
            <a:spLocks noGrp="1"/>
          </p:cNvSpPr>
          <p:nvPr>
            <p:ph type="dt" idx="1"/>
          </p:nvPr>
        </p:nvSpPr>
        <p:spPr/>
        <p:txBody>
          <a:bodyPr/>
          <a:lstStyle/>
          <a:p>
            <a:pPr>
              <a:defRPr/>
            </a:pPr>
            <a:r>
              <a:rPr lang="en-US"/>
              <a:t>Aug. 2022</a:t>
            </a:r>
          </a:p>
        </p:txBody>
      </p:sp>
      <p:sp>
        <p:nvSpPr>
          <p:cNvPr id="4" name="Footer Placeholder 3">
            <a:extLst>
              <a:ext uri="{FF2B5EF4-FFF2-40B4-BE49-F238E27FC236}">
                <a16:creationId xmlns:a16="http://schemas.microsoft.com/office/drawing/2014/main" id="{FD341E6F-D09D-4167-AD85-4304431EF718}"/>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C5F75138-CA5A-4CAA-BA50-35571BCA2E61}"/>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D8A7947D-A670-4A15-B27B-BCA36F3EA7F0}"/>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2965425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B65591EA-3E2C-4A7F-9710-F18941FDE8C9}"/>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1327D1B2-8D04-4474-9356-42E9D2ED977D}"/>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78115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B65591EA-3E2C-4A7F-9710-F18941FDE8C9}"/>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1327D1B2-8D04-4474-9356-42E9D2ED977D}"/>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2179642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0AFE4B75-8CD3-4E17-A5D1-0551A35F68DE}"/>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E3F512FD-99AF-41A2-9F77-3F7DE632E1F7}"/>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1254617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Header Placeholder 3">
            <a:extLst>
              <a:ext uri="{FF2B5EF4-FFF2-40B4-BE49-F238E27FC236}">
                <a16:creationId xmlns:a16="http://schemas.microsoft.com/office/drawing/2014/main" id="{9C50A43D-BC31-4691-B150-92723354342A}"/>
              </a:ext>
            </a:extLst>
          </p:cNvPr>
          <p:cNvSpPr>
            <a:spLocks noGrp="1"/>
          </p:cNvSpPr>
          <p:nvPr>
            <p:ph type="hdr" sz="quarter"/>
          </p:nvPr>
        </p:nvSpPr>
        <p:spPr/>
        <p:txBody>
          <a:bodyPr/>
          <a:lstStyle/>
          <a:p>
            <a:pPr>
              <a:defRPr/>
            </a:pPr>
            <a:r>
              <a:rPr lang="en-US"/>
              <a:t>doc.: IEEE 802.11-22/1254r1</a:t>
            </a:r>
          </a:p>
        </p:txBody>
      </p:sp>
      <p:sp>
        <p:nvSpPr>
          <p:cNvPr id="5" name="Date Placeholder 4">
            <a:extLst>
              <a:ext uri="{FF2B5EF4-FFF2-40B4-BE49-F238E27FC236}">
                <a16:creationId xmlns:a16="http://schemas.microsoft.com/office/drawing/2014/main" id="{8A31E0FD-4079-40FB-A136-F3B7A1BD40F6}"/>
              </a:ext>
            </a:extLst>
          </p:cNvPr>
          <p:cNvSpPr>
            <a:spLocks noGrp="1"/>
          </p:cNvSpPr>
          <p:nvPr>
            <p:ph type="dt" idx="1"/>
          </p:nvPr>
        </p:nvSpPr>
        <p:spPr/>
        <p:txBody>
          <a:bodyPr/>
          <a:lstStyle/>
          <a:p>
            <a:pPr>
              <a:defRPr/>
            </a:pPr>
            <a:r>
              <a:rPr lang="en-US"/>
              <a:t>Aug. 2022</a:t>
            </a:r>
          </a:p>
        </p:txBody>
      </p:sp>
      <p:sp>
        <p:nvSpPr>
          <p:cNvPr id="6" name="Footer Placeholder 5">
            <a:extLst>
              <a:ext uri="{FF2B5EF4-FFF2-40B4-BE49-F238E27FC236}">
                <a16:creationId xmlns:a16="http://schemas.microsoft.com/office/drawing/2014/main" id="{5F6BB990-3ECD-44FB-8BD8-F5365BDE6340}"/>
              </a:ext>
            </a:extLst>
          </p:cNvPr>
          <p:cNvSpPr>
            <a:spLocks noGrp="1"/>
          </p:cNvSpPr>
          <p:nvPr>
            <p:ph type="ftr" sz="quarter" idx="4"/>
          </p:nvPr>
        </p:nvSpPr>
        <p:spPr/>
        <p:txBody>
          <a:bodyPr/>
          <a:lstStyle/>
          <a:p>
            <a:pPr lvl="4">
              <a:defRPr/>
            </a:pPr>
            <a:r>
              <a:rPr lang="en-US"/>
              <a:t>Julia Feng, Mediatek Inc</a:t>
            </a:r>
          </a:p>
        </p:txBody>
      </p:sp>
    </p:spTree>
    <p:extLst>
      <p:ext uri="{BB962C8B-B14F-4D97-AF65-F5344CB8AC3E}">
        <p14:creationId xmlns:p14="http://schemas.microsoft.com/office/powerpoint/2010/main" val="3693385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en-US" dirty="0"/>
              <a:t>Click to edit Master title style</a:t>
            </a:r>
            <a:endParaRPr lang="ko-KR" altLang="en-US" dirty="0"/>
          </a:p>
        </p:txBody>
      </p:sp>
      <p:sp>
        <p:nvSpPr>
          <p:cNvPr id="8" name="날짜 개체 틀 7"/>
          <p:cNvSpPr>
            <a:spLocks noGrp="1"/>
          </p:cNvSpPr>
          <p:nvPr>
            <p:ph type="dt" sz="half" idx="10"/>
          </p:nvPr>
        </p:nvSpPr>
        <p:spPr>
          <a:xfrm>
            <a:off x="696913" y="332601"/>
            <a:ext cx="987450" cy="276999"/>
          </a:xfrm>
        </p:spPr>
        <p:txBody>
          <a:bodyPr/>
          <a:lstStyle/>
          <a:p>
            <a:pPr>
              <a:defRPr/>
            </a:pPr>
            <a:r>
              <a:rPr lang="en-US" altLang="ko-KR" dirty="0"/>
              <a:t>Aug. 2022</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a:t>Julia Feng, Mediatek Inc</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740633"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a:t>Aug. 2022</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Julia Feng, Mediatek Inc</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Aug. 2022</a:t>
            </a:r>
            <a:endParaRPr lang="en-US" dirty="0"/>
          </a:p>
        </p:txBody>
      </p:sp>
      <p:sp>
        <p:nvSpPr>
          <p:cNvPr id="1029"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Julia Feng, Mediatek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6" y="332601"/>
            <a:ext cx="328301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802.11-22/1254r3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feng@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evin.tsai@mediatek.com" TargetMode="External"/><Relationship Id="rId5" Type="http://schemas.openxmlformats.org/officeDocument/2006/relationships/hyperlink" Target="mailto:Thomas.pare@mediatek.com" TargetMode="External"/><Relationship Id="rId4" Type="http://schemas.openxmlformats.org/officeDocument/2006/relationships/hyperlink" Target="mailto:Jianhan.liu@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dirty="0"/>
              <a:t>WLAN Sensing Measurement CSI Report with Rx Frequency Response Category Index</a:t>
            </a:r>
            <a:endParaRPr lang="en-US" altLang="ko-KR" dirty="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2022-08-03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427381499"/>
              </p:ext>
            </p:extLst>
          </p:nvPr>
        </p:nvGraphicFramePr>
        <p:xfrm>
          <a:off x="762000" y="2895600"/>
          <a:ext cx="7620000" cy="2527494"/>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Shuling (Julia) Feng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Mediatek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Inc</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b="0" i="0" kern="1200" dirty="0">
                          <a:solidFill>
                            <a:schemeClr val="tx1"/>
                          </a:solidFill>
                          <a:effectLst/>
                          <a:latin typeface="Times New Roman" pitchFamily="18" charset="0"/>
                          <a:ea typeface="+mn-ea"/>
                          <a:cs typeface="+mn-cs"/>
                        </a:rPr>
                        <a:t>2840 Junction Ave, San Jose, CA 95134, USA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3"/>
                        </a:rPr>
                        <a:t>julia.feng@mediatek.com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Jianhan Liu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4"/>
                        </a:rPr>
                        <a:t>jianhan.liu@mediatek.com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Thomas Pare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5"/>
                        </a:rPr>
                        <a:t>thomas.pare@mediatek.com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Kevin Tsai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hlinkClick r:id="rId6"/>
                        </a:rPr>
                        <a:t>kevin.tsai@mediatek.com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3" name="Date Placeholder 2">
            <a:extLst>
              <a:ext uri="{FF2B5EF4-FFF2-40B4-BE49-F238E27FC236}">
                <a16:creationId xmlns:a16="http://schemas.microsoft.com/office/drawing/2014/main" id="{3374DD97-5B0B-4CA1-BCE8-6075190A12BF}"/>
              </a:ext>
            </a:extLst>
          </p:cNvPr>
          <p:cNvSpPr>
            <a:spLocks noGrp="1"/>
          </p:cNvSpPr>
          <p:nvPr>
            <p:ph type="dt" sz="half" idx="2"/>
          </p:nvPr>
        </p:nvSpPr>
        <p:spPr/>
        <p:txBody>
          <a:bodyPr/>
          <a:lstStyle/>
          <a:p>
            <a:pPr>
              <a:defRPr/>
            </a:pPr>
            <a:r>
              <a:rPr lang="en-US" altLang="ko-KR"/>
              <a:t>Aug. 2022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a:p>
        </p:txBody>
      </p:sp>
      <p:sp>
        <p:nvSpPr>
          <p:cNvPr id="3" name="내용 개체 틀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[1] IEEE doc 802.11-22/0647r7, Information Exchange of WLAN Sensing Link </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10</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FF9FDD8B-F545-43D0-96F6-21260DF13D33}"/>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287066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 </a:t>
            </a:r>
            <a:endParaRPr lang="ko-KR" altLang="en-US" dirty="0"/>
          </a:p>
        </p:txBody>
      </p:sp>
      <p:sp>
        <p:nvSpPr>
          <p:cNvPr id="3" name="내용 개체 틀 2"/>
          <p:cNvSpPr>
            <a:spLocks noGrp="1"/>
          </p:cNvSpPr>
          <p:nvPr>
            <p:ph idx="1"/>
          </p:nvPr>
        </p:nvSpPr>
        <p:spPr>
          <a:xfrm>
            <a:off x="600075" y="1600200"/>
            <a:ext cx="7772400" cy="4905375"/>
          </a:xfrm>
        </p:spPr>
        <p:txBody>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Sensing receiver adjusts LNA, VGA, and digital gain settings when receiving a NDP frame [1].</a:t>
            </a:r>
          </a:p>
          <a:p>
            <a:pPr lvl="1"/>
            <a:r>
              <a:rPr lang="en-US" dirty="0">
                <a:latin typeface="Times New Roman" panose="02020603050405020304" pitchFamily="18" charset="0"/>
                <a:cs typeface="Times New Roman" panose="02020603050405020304" pitchFamily="18" charset="0"/>
              </a:rPr>
              <a:t>Due to power measurement errors, the receiver may use different LNA, VGA, and digital gain settings receiving different sensing NDP frames even if they are transmitted at the same power level in the same channel environment. </a:t>
            </a:r>
          </a:p>
          <a:p>
            <a:r>
              <a:rPr lang="en-US" dirty="0">
                <a:latin typeface="Times New Roman" panose="02020603050405020304" pitchFamily="18" charset="0"/>
                <a:cs typeface="Times New Roman" panose="02020603050405020304" pitchFamily="18" charset="0"/>
              </a:rPr>
              <a:t>LNA switches / VGA adjustments may cause RF / analog filter changes and result in variations of normalized Rx frequency response.</a:t>
            </a:r>
          </a:p>
          <a:p>
            <a:pPr lvl="1"/>
            <a:r>
              <a:rPr lang="en-US" dirty="0">
                <a:latin typeface="Times New Roman" panose="02020603050405020304" pitchFamily="18" charset="0"/>
                <a:cs typeface="Times New Roman" panose="02020603050405020304" pitchFamily="18" charset="0"/>
              </a:rPr>
              <a:t>Rx frequency response can be obtained as CSI in a loopback test. It can further be normalized with total gain in the receiver chain leading to CSI estimation.</a:t>
            </a:r>
          </a:p>
          <a:p>
            <a:pPr lvl="1"/>
            <a:r>
              <a:rPr lang="en-US" dirty="0">
                <a:latin typeface="Times New Roman" panose="02020603050405020304" pitchFamily="18" charset="0"/>
                <a:cs typeface="Times New Roman" panose="02020603050405020304" pitchFamily="18" charset="0"/>
              </a:rPr>
              <a:t>Rx frequency response vs gain variations my change with bandwidth</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9" name="Date Placeholder 8">
            <a:extLst>
              <a:ext uri="{FF2B5EF4-FFF2-40B4-BE49-F238E27FC236}">
                <a16:creationId xmlns:a16="http://schemas.microsoft.com/office/drawing/2014/main" id="{37A61E27-B8F5-493E-B8EF-AAF7849AF290}"/>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2877087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01032" y="1676400"/>
            <a:ext cx="7772400" cy="4799013"/>
          </a:xfrm>
        </p:spPr>
        <p:txBody>
          <a:bodyPr/>
          <a:lstStyle/>
          <a:p>
            <a:r>
              <a:rPr lang="en-US" sz="2200" dirty="0">
                <a:latin typeface="Times New Roman" panose="02020603050405020304" pitchFamily="18" charset="0"/>
                <a:cs typeface="Times New Roman" panose="02020603050405020304" pitchFamily="18" charset="0"/>
              </a:rPr>
              <a:t>Some receivers may have frequency response variations significant enough to affect CSI estimation accuracy,  and further affect sensing performance, especially when small CSI variations are expected between sensing instances</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[1]. </a:t>
            </a:r>
          </a:p>
          <a:p>
            <a:r>
              <a:rPr lang="en-US" sz="2200" dirty="0">
                <a:latin typeface="Times New Roman" panose="02020603050405020304" pitchFamily="18" charset="0"/>
                <a:cs typeface="Times New Roman" panose="02020603050405020304" pitchFamily="18" charset="0"/>
              </a:rPr>
              <a:t>Some receivers have consistent frequency response, and variations can hardly be distinguished.</a:t>
            </a:r>
          </a:p>
          <a:p>
            <a:pPr lvl="1"/>
            <a:r>
              <a:rPr lang="en-US" sz="1800" dirty="0">
                <a:latin typeface="Times New Roman" panose="02020603050405020304" pitchFamily="18" charset="0"/>
                <a:cs typeface="Times New Roman" panose="02020603050405020304" pitchFamily="18" charset="0"/>
              </a:rPr>
              <a:t>It maybe achieved by chip vendors design consistency</a:t>
            </a:r>
          </a:p>
          <a:p>
            <a:pPr lvl="1"/>
            <a:r>
              <a:rPr lang="en-US" sz="1800" dirty="0">
                <a:latin typeface="Times New Roman" panose="02020603050405020304" pitchFamily="18" charset="0"/>
                <a:cs typeface="Times New Roman" panose="02020603050405020304" pitchFamily="18" charset="0"/>
              </a:rPr>
              <a:t>It maybe achieved by chip vendors specially designed calibrations and compensations</a:t>
            </a:r>
          </a:p>
          <a:p>
            <a:r>
              <a:rPr lang="en-US" sz="2200" dirty="0">
                <a:latin typeface="Times New Roman" panose="02020603050405020304" pitchFamily="18" charset="0"/>
                <a:cs typeface="Times New Roman" panose="02020603050405020304" pitchFamily="18" charset="0"/>
              </a:rPr>
              <a:t>Some receivers have frequency response variations only in limited cases</a:t>
            </a:r>
          </a:p>
          <a:p>
            <a:r>
              <a:rPr lang="en-US" sz="2200" dirty="0">
                <a:latin typeface="Times New Roman" panose="02020603050405020304" pitchFamily="18" charset="0"/>
                <a:cs typeface="Times New Roman" panose="02020603050405020304" pitchFamily="18" charset="0"/>
              </a:rPr>
              <a:t>Since 11bf targets minimum PHY changes, we need to have a scheme to accommodate all these existing Rx frequency response cases.</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Rx frequency response variations are product dependent </a:t>
            </a:r>
            <a:endParaRPr lang="en-US" sz="2800" dirty="0"/>
          </a:p>
        </p:txBody>
      </p:sp>
      <p:sp>
        <p:nvSpPr>
          <p:cNvPr id="5" name="Date Placeholder 4">
            <a:extLst>
              <a:ext uri="{FF2B5EF4-FFF2-40B4-BE49-F238E27FC236}">
                <a16:creationId xmlns:a16="http://schemas.microsoft.com/office/drawing/2014/main" id="{B1B6880F-3119-441E-81A7-A856C0AE7E39}"/>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4009924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01032" y="1676400"/>
            <a:ext cx="7772400" cy="4799013"/>
          </a:xfrm>
        </p:spPr>
        <p:txBody>
          <a:bodyPr/>
          <a:lstStyle/>
          <a:p>
            <a:r>
              <a:rPr lang="en-US" sz="2000" dirty="0">
                <a:latin typeface="Times New Roman" panose="02020603050405020304" pitchFamily="18" charset="0"/>
                <a:cs typeface="Times New Roman" panose="02020603050405020304" pitchFamily="18" charset="0"/>
              </a:rPr>
              <a:t>Rx frequency responses can be categorized into limited groups with underlying circuit conditions based on their variations</a:t>
            </a:r>
          </a:p>
          <a:p>
            <a:pPr lvl="1"/>
            <a:r>
              <a:rPr lang="en-US" sz="1800" dirty="0">
                <a:latin typeface="Times New Roman" panose="02020603050405020304" pitchFamily="18" charset="0"/>
                <a:cs typeface="Times New Roman" panose="02020603050405020304" pitchFamily="18" charset="0"/>
              </a:rPr>
              <a:t>If a receiver’s frequency responses vary with LNA/VGA gain settings, they can be categorized into major groups. Each group corresponds to one or multiple of the LNA/VGA gain settings, and it can be numbered with a </a:t>
            </a:r>
            <a:r>
              <a:rPr lang="en-US" sz="1800" b="1" dirty="0">
                <a:latin typeface="Times New Roman" panose="02020603050405020304" pitchFamily="18" charset="0"/>
                <a:cs typeface="Times New Roman" panose="02020603050405020304" pitchFamily="18" charset="0"/>
              </a:rPr>
              <a:t>Rx operating point (OP) index.</a:t>
            </a:r>
          </a:p>
          <a:p>
            <a:pPr lvl="1"/>
            <a:r>
              <a:rPr lang="en-US" sz="1800" dirty="0">
                <a:latin typeface="Times New Roman" panose="02020603050405020304" pitchFamily="18" charset="0"/>
                <a:cs typeface="Times New Roman" panose="02020603050405020304" pitchFamily="18" charset="0"/>
              </a:rPr>
              <a:t>Within each group, Rx frequency response variation is considered insignificant. </a:t>
            </a:r>
            <a:endParaRPr lang="en-US" sz="1800" b="1"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Categorization could be based on metric(s) derived from magnitude and/or phase variations of the Rx frequency response</a:t>
            </a:r>
          </a:p>
          <a:p>
            <a:pPr lvl="1"/>
            <a:r>
              <a:rPr lang="en-US" sz="1800" dirty="0">
                <a:latin typeface="Times New Roman" panose="02020603050405020304" pitchFamily="18" charset="0"/>
                <a:cs typeface="Times New Roman" panose="02020603050405020304" pitchFamily="18" charset="0"/>
              </a:rPr>
              <a:t>The details of rules to categorize Rx frequency response will be further discussed</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4</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sz="2800" dirty="0"/>
              <a:t>Categorize </a:t>
            </a:r>
            <a:r>
              <a:rPr lang="en-US" sz="2800" dirty="0">
                <a:latin typeface="Times New Roman" panose="02020603050405020304" pitchFamily="18" charset="0"/>
                <a:cs typeface="Times New Roman" panose="02020603050405020304" pitchFamily="18" charset="0"/>
              </a:rPr>
              <a:t>Rx Frequency Response Variations </a:t>
            </a:r>
            <a:endParaRPr lang="en-US" sz="2800" dirty="0"/>
          </a:p>
        </p:txBody>
      </p:sp>
      <p:sp>
        <p:nvSpPr>
          <p:cNvPr id="5" name="Date Placeholder 4">
            <a:extLst>
              <a:ext uri="{FF2B5EF4-FFF2-40B4-BE49-F238E27FC236}">
                <a16:creationId xmlns:a16="http://schemas.microsoft.com/office/drawing/2014/main" id="{B1B6880F-3119-441E-81A7-A856C0AE7E39}"/>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09693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Benefit of Reporting </a:t>
            </a:r>
            <a:r>
              <a:rPr lang="en-US" sz="3200" b="1" dirty="0">
                <a:latin typeface="Times New Roman" panose="02020603050405020304" pitchFamily="18" charset="0"/>
                <a:cs typeface="Times New Roman" panose="02020603050405020304" pitchFamily="18" charset="0"/>
              </a:rPr>
              <a:t>Rx OP</a:t>
            </a:r>
            <a:r>
              <a:rPr lang="en-US"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Index in 11bf Sensing</a:t>
            </a:r>
            <a:endParaRPr lang="ko-KR" altLang="en-US" dirty="0"/>
          </a:p>
        </p:txBody>
      </p:sp>
      <p:sp>
        <p:nvSpPr>
          <p:cNvPr id="3" name="내용 개체 틀 2"/>
          <p:cNvSpPr>
            <a:spLocks noGrp="1"/>
          </p:cNvSpPr>
          <p:nvPr>
            <p:ph idx="1"/>
          </p:nvPr>
        </p:nvSpPr>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Sensing initiator may use </a:t>
            </a:r>
            <a:r>
              <a:rPr lang="en-US" b="1" dirty="0">
                <a:latin typeface="Times New Roman" panose="02020603050405020304" pitchFamily="18" charset="0"/>
                <a:cs typeface="Times New Roman" panose="02020603050405020304" pitchFamily="18" charset="0"/>
              </a:rPr>
              <a:t>Rx OP</a:t>
            </a:r>
            <a:r>
              <a:rPr lang="en-US" dirty="0">
                <a:latin typeface="Times New Roman" panose="02020603050405020304" pitchFamily="18" charset="0"/>
                <a:cs typeface="Times New Roman" panose="02020603050405020304" pitchFamily="18" charset="0"/>
              </a:rPr>
              <a:t> i</a:t>
            </a:r>
            <a:r>
              <a:rPr lang="en-US" b="1" dirty="0">
                <a:latin typeface="Times New Roman" panose="02020603050405020304" pitchFamily="18" charset="0"/>
                <a:cs typeface="Times New Roman" panose="02020603050405020304" pitchFamily="18" charset="0"/>
              </a:rPr>
              <a:t>ndex </a:t>
            </a:r>
            <a:r>
              <a:rPr lang="en-US" dirty="0">
                <a:latin typeface="Times New Roman" panose="02020603050405020304" pitchFamily="18" charset="0"/>
                <a:cs typeface="Times New Roman" panose="02020603050405020304" pitchFamily="18" charset="0"/>
              </a:rPr>
              <a:t>to control combination or comparison of CSIs obtained from successive sensing NDPs for the same measurement setup ID in a sensing session</a:t>
            </a:r>
          </a:p>
          <a:p>
            <a:pPr lvl="1"/>
            <a:r>
              <a:rPr lang="en-US" dirty="0">
                <a:latin typeface="Times New Roman" panose="02020603050405020304" pitchFamily="18" charset="0"/>
                <a:cs typeface="Times New Roman" panose="02020603050405020304" pitchFamily="18" charset="0"/>
              </a:rPr>
              <a:t>Rx OP index is fed back to sensing initiator along with CSI during sensing measurement report. </a:t>
            </a:r>
          </a:p>
          <a:p>
            <a:pPr lvl="1"/>
            <a:r>
              <a:rPr lang="en-US" dirty="0">
                <a:latin typeface="Times New Roman" panose="02020603050405020304" pitchFamily="18" charset="0"/>
                <a:cs typeface="Times New Roman" panose="02020603050405020304" pitchFamily="18" charset="0"/>
              </a:rPr>
              <a:t>Rx OP index may help sensing initiator to detect small CSI variations reliably. </a:t>
            </a:r>
          </a:p>
          <a:p>
            <a:pPr lvl="2"/>
            <a:r>
              <a:rPr lang="en-US" dirty="0">
                <a:latin typeface="Times New Roman" panose="02020603050405020304" pitchFamily="18" charset="0"/>
                <a:cs typeface="Times New Roman" panose="02020603050405020304" pitchFamily="18" charset="0"/>
              </a:rPr>
              <a:t>CSIs with the same valid Rx OP index are generated with the same category of normalized receiver frequency response, and they can be combined for better sensing performance or compared for sensing detection if necessary. </a:t>
            </a:r>
          </a:p>
          <a:p>
            <a:pPr lvl="1"/>
            <a:r>
              <a:rPr lang="en-US" dirty="0">
                <a:latin typeface="Times New Roman" panose="02020603050405020304" pitchFamily="18" charset="0"/>
                <a:cs typeface="Times New Roman" panose="02020603050405020304" pitchFamily="18" charset="0"/>
              </a:rPr>
              <a:t>Depending on types of applications, initiator can also choose to combine or compare CSIs with different Rx operating index after assessing CSI variation risks caused by Rx frequency response changes.</a:t>
            </a:r>
          </a:p>
          <a:p>
            <a:pPr lvl="1"/>
            <a:r>
              <a:rPr lang="en-US" dirty="0">
                <a:latin typeface="Times New Roman" panose="02020603050405020304" pitchFamily="18" charset="0"/>
                <a:cs typeface="Times New Roman" panose="02020603050405020304" pitchFamily="18" charset="0"/>
              </a:rPr>
              <a:t>Rx OP index is determined by sensing receiver with its best effort.</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5</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F45A890A-C8D2-4805-82A4-F725B2EF0F6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68795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96913" y="1487487"/>
            <a:ext cx="7772400" cy="4837113"/>
          </a:xfrm>
        </p:spPr>
        <p:txBody>
          <a:bodyPr/>
          <a:lstStyle/>
          <a:p>
            <a:r>
              <a:rPr lang="en-US" dirty="0">
                <a:latin typeface="Times New Roman" panose="02020603050405020304" pitchFamily="18" charset="0"/>
                <a:cs typeface="Times New Roman" panose="02020603050405020304" pitchFamily="18" charset="0"/>
              </a:rPr>
              <a:t>A chip vendor has flexibility with </a:t>
            </a:r>
            <a:r>
              <a:rPr lang="en-US" b="1" dirty="0">
                <a:latin typeface="Times New Roman" panose="02020603050405020304" pitchFamily="18" charset="0"/>
                <a:cs typeface="Times New Roman" panose="02020603050405020304" pitchFamily="18" charset="0"/>
              </a:rPr>
              <a:t>Rx</a:t>
            </a:r>
            <a:r>
              <a:rPr lang="en-US" dirty="0">
                <a:latin typeface="Times New Roman" panose="02020603050405020304" pitchFamily="18" charset="0"/>
                <a:cs typeface="Times New Roman" panose="02020603050405020304" pitchFamily="18" charset="0"/>
              </a:rPr>
              <a:t> OP i</a:t>
            </a:r>
            <a:r>
              <a:rPr lang="en-US" b="1" dirty="0">
                <a:latin typeface="Times New Roman" panose="02020603050405020304" pitchFamily="18" charset="0"/>
                <a:cs typeface="Times New Roman" panose="02020603050405020304" pitchFamily="18" charset="0"/>
              </a:rPr>
              <a:t>ndex </a:t>
            </a:r>
            <a:r>
              <a:rPr lang="en-US" dirty="0">
                <a:latin typeface="Times New Roman" panose="02020603050405020304" pitchFamily="18" charset="0"/>
                <a:cs typeface="Times New Roman" panose="02020603050405020304" pitchFamily="18" charset="0"/>
              </a:rPr>
              <a:t>depending on normalized Rx frequency response variations.</a:t>
            </a:r>
          </a:p>
          <a:p>
            <a:pPr lvl="1"/>
            <a:r>
              <a:rPr lang="en-US" sz="1800" dirty="0">
                <a:latin typeface="Times New Roman" panose="02020603050405020304" pitchFamily="18" charset="0"/>
                <a:cs typeface="Times New Roman" panose="02020603050405020304" pitchFamily="18" charset="0"/>
              </a:rPr>
              <a:t>A chip vendor may not categorize Rx frequency response variations and will set </a:t>
            </a:r>
            <a:r>
              <a:rPr lang="en-US" sz="1800" b="1" dirty="0">
                <a:latin typeface="Times New Roman" panose="02020603050405020304" pitchFamily="18" charset="0"/>
                <a:cs typeface="Times New Roman" panose="02020603050405020304" pitchFamily="18" charset="0"/>
              </a:rPr>
              <a:t>Rx OP index </a:t>
            </a:r>
            <a:r>
              <a:rPr lang="en-US" sz="1800" dirty="0">
                <a:latin typeface="Times New Roman" panose="02020603050405020304" pitchFamily="18" charset="0"/>
                <a:cs typeface="Times New Roman" panose="02020603050405020304" pitchFamily="18" charset="0"/>
              </a:rPr>
              <a:t>to an invalid value to indicate this status. </a:t>
            </a:r>
          </a:p>
          <a:p>
            <a:pPr lvl="1"/>
            <a:r>
              <a:rPr lang="en-US" sz="1800" dirty="0">
                <a:latin typeface="Times New Roman" panose="02020603050405020304" pitchFamily="18" charset="0"/>
                <a:cs typeface="Times New Roman" panose="02020603050405020304" pitchFamily="18" charset="0"/>
              </a:rPr>
              <a:t>A chip vendor may set </a:t>
            </a:r>
            <a:r>
              <a:rPr lang="en-US" sz="1800" b="1" dirty="0">
                <a:latin typeface="Times New Roman" panose="02020603050405020304" pitchFamily="18" charset="0"/>
                <a:cs typeface="Times New Roman" panose="02020603050405020304" pitchFamily="18" charset="0"/>
              </a:rPr>
              <a:t>Rx OP index </a:t>
            </a:r>
            <a:r>
              <a:rPr lang="en-US" sz="1800" dirty="0">
                <a:latin typeface="Times New Roman" panose="02020603050405020304" pitchFamily="18" charset="0"/>
                <a:cs typeface="Times New Roman" panose="02020603050405020304" pitchFamily="18" charset="0"/>
              </a:rPr>
              <a:t>to a fixed valid value to indicate its Rx frequency response doesn’t vary significantly across all gain settings. </a:t>
            </a:r>
          </a:p>
          <a:p>
            <a:pPr lvl="1"/>
            <a:r>
              <a:rPr lang="en-US" sz="1800" dirty="0">
                <a:latin typeface="Times New Roman" panose="02020603050405020304" pitchFamily="18" charset="0"/>
                <a:cs typeface="Times New Roman" panose="02020603050405020304" pitchFamily="18" charset="0"/>
              </a:rPr>
              <a:t>For example, a chip vendor finds its Rx frequency responses vary in 4 major patterns in lab sample tests or selected gain setting product tests. It can categorize these variations and their underlying circuit conditions into 4 categories and map them to 4 valid Rx OP index values.</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6</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a:xfrm>
            <a:off x="685800" y="593018"/>
            <a:ext cx="7772400" cy="914400"/>
          </a:xfrm>
        </p:spPr>
        <p:txBody>
          <a:bodyPr/>
          <a:lstStyle/>
          <a:p>
            <a:r>
              <a:rPr lang="en-US" b="1" dirty="0">
                <a:latin typeface="Times New Roman" panose="02020603050405020304" pitchFamily="18" charset="0"/>
                <a:cs typeface="Times New Roman" panose="02020603050405020304" pitchFamily="18" charset="0"/>
              </a:rPr>
              <a:t>Rx</a:t>
            </a:r>
            <a:r>
              <a:rPr lang="en-US" dirty="0">
                <a:latin typeface="Times New Roman" panose="02020603050405020304" pitchFamily="18" charset="0"/>
                <a:cs typeface="Times New Roman" panose="02020603050405020304" pitchFamily="18" charset="0"/>
              </a:rPr>
              <a:t> OP I</a:t>
            </a:r>
            <a:r>
              <a:rPr lang="en-US" b="1" dirty="0">
                <a:latin typeface="Times New Roman" panose="02020603050405020304" pitchFamily="18" charset="0"/>
                <a:cs typeface="Times New Roman" panose="02020603050405020304" pitchFamily="18" charset="0"/>
              </a:rPr>
              <a:t>ndex Values</a:t>
            </a:r>
            <a:endParaRPr lang="en-US" dirty="0"/>
          </a:p>
        </p:txBody>
      </p:sp>
      <p:sp>
        <p:nvSpPr>
          <p:cNvPr id="5" name="Date Placeholder 4">
            <a:extLst>
              <a:ext uri="{FF2B5EF4-FFF2-40B4-BE49-F238E27FC236}">
                <a16:creationId xmlns:a16="http://schemas.microsoft.com/office/drawing/2014/main" id="{518B51F8-EC14-47A4-99FB-C865FAC93EF0}"/>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1783600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 </a:t>
            </a:r>
            <a:endParaRPr lang="ko-KR" altLang="en-US"/>
          </a:p>
        </p:txBody>
      </p:sp>
      <p:sp>
        <p:nvSpPr>
          <p:cNvPr id="3" name="내용 개체 틀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Rx OP index helps to improve sensing performance when small CSI variations need to be detected by allowing combination or comparison of CSIs obtained from successive NDPs with the same valid  Rx OP index value.</a:t>
            </a:r>
            <a:endParaRPr lang="en-US" altLang="ko-KR" dirty="0"/>
          </a:p>
          <a:p>
            <a:r>
              <a:rPr lang="en-US" dirty="0">
                <a:latin typeface="Times New Roman" panose="02020603050405020304" pitchFamily="18" charset="0"/>
                <a:cs typeface="Times New Roman" panose="02020603050405020304" pitchFamily="18" charset="0"/>
              </a:rPr>
              <a:t>Rx OP index provides chip vendors flexibility to categorize Rx frequency response variations.</a:t>
            </a:r>
          </a:p>
          <a:p>
            <a:pPr lvl="1"/>
            <a:r>
              <a:rPr lang="en-US" dirty="0">
                <a:latin typeface="Times New Roman" panose="02020603050405020304" pitchFamily="18" charset="0"/>
                <a:cs typeface="Times New Roman" panose="02020603050405020304" pitchFamily="18" charset="0"/>
              </a:rPr>
              <a:t>Rx frequency response doesn’t vary significantly with the same valid Rx OP index value.</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7</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02C6668E-41A8-4FA8-8818-856FED0E0C91}"/>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3580500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96913" y="1600200"/>
            <a:ext cx="7772400" cy="4752975"/>
          </a:xfrm>
        </p:spPr>
        <p:txBody>
          <a:bodyPr/>
          <a:lstStyle/>
          <a:p>
            <a:r>
              <a:rPr lang="en-US" sz="2200" dirty="0">
                <a:latin typeface="Times New Roman" panose="02020603050405020304" pitchFamily="18" charset="0"/>
                <a:cs typeface="Times New Roman" panose="02020603050405020304" pitchFamily="18" charset="0"/>
              </a:rPr>
              <a:t>We propose to add </a:t>
            </a:r>
            <a:r>
              <a:rPr lang="en-US" sz="2200" b="1" dirty="0">
                <a:latin typeface="Times New Roman" panose="02020603050405020304" pitchFamily="18" charset="0"/>
                <a:cs typeface="Times New Roman" panose="02020603050405020304" pitchFamily="18" charset="0"/>
              </a:rPr>
              <a:t>Rx </a:t>
            </a:r>
            <a:r>
              <a:rPr lang="en-US" sz="2200" dirty="0">
                <a:latin typeface="Times New Roman" panose="02020603050405020304" pitchFamily="18" charset="0"/>
                <a:cs typeface="Times New Roman" panose="02020603050405020304" pitchFamily="18" charset="0"/>
              </a:rPr>
              <a:t>OP i</a:t>
            </a:r>
            <a:r>
              <a:rPr lang="en-US" sz="2200" b="1" dirty="0">
                <a:latin typeface="Times New Roman" panose="02020603050405020304" pitchFamily="18" charset="0"/>
                <a:cs typeface="Times New Roman" panose="02020603050405020304" pitchFamily="18" charset="0"/>
              </a:rPr>
              <a:t>ndex </a:t>
            </a:r>
            <a:r>
              <a:rPr lang="en-US" sz="2200" dirty="0">
                <a:latin typeface="Times New Roman" panose="02020603050405020304" pitchFamily="18" charset="0"/>
                <a:cs typeface="Times New Roman" panose="02020603050405020304" pitchFamily="18" charset="0"/>
              </a:rPr>
              <a:t>along with CSI in 11bf sub-7GHz sensing measurement report to indicate categorization of normalized Rx frequency response variations</a:t>
            </a:r>
          </a:p>
          <a:p>
            <a:pPr lvl="1"/>
            <a:r>
              <a:rPr lang="en-US" dirty="0">
                <a:latin typeface="Times New Roman" panose="02020603050405020304" pitchFamily="18" charset="0"/>
                <a:cs typeface="Times New Roman" panose="02020603050405020304" pitchFamily="18" charset="0"/>
              </a:rPr>
              <a:t>Rx OP index is a category index of receiver operating point. It indicates various effects on CSIs caused by normalized receiver frequency response variations</a:t>
            </a:r>
          </a:p>
          <a:p>
            <a:r>
              <a:rPr lang="en-US" sz="2200" dirty="0">
                <a:latin typeface="Times New Roman" panose="02020603050405020304" pitchFamily="18" charset="0"/>
                <a:cs typeface="Times New Roman" panose="02020603050405020304" pitchFamily="18" charset="0"/>
              </a:rPr>
              <a:t>We propose to add </a:t>
            </a:r>
            <a:r>
              <a:rPr lang="en-US" sz="2200" dirty="0" err="1">
                <a:latin typeface="Times New Roman" panose="02020603050405020304" pitchFamily="18" charset="0"/>
                <a:cs typeface="Times New Roman" panose="02020603050405020304" pitchFamily="18" charset="0"/>
              </a:rPr>
              <a:t>Rx_OP_Gain_Type</a:t>
            </a:r>
            <a:r>
              <a:rPr lang="en-US" sz="2200" dirty="0">
                <a:latin typeface="Times New Roman" panose="02020603050405020304" pitchFamily="18" charset="0"/>
                <a:cs typeface="Times New Roman" panose="02020603050405020304" pitchFamily="18" charset="0"/>
              </a:rPr>
              <a:t> to allow either Rx OP index or Rx gain index report </a:t>
            </a:r>
          </a:p>
          <a:p>
            <a:pPr lvl="1"/>
            <a:r>
              <a:rPr lang="en-US" b="1" dirty="0" err="1">
                <a:latin typeface="Times New Roman" panose="02020603050405020304" pitchFamily="18" charset="0"/>
                <a:cs typeface="Times New Roman" panose="02020603050405020304" pitchFamily="18" charset="0"/>
              </a:rPr>
              <a:t>Rx_OP_Gain_Type</a:t>
            </a:r>
            <a:r>
              <a:rPr lang="en-US" dirty="0">
                <a:latin typeface="Times New Roman" panose="02020603050405020304" pitchFamily="18" charset="0"/>
                <a:cs typeface="Times New Roman" panose="02020603050405020304" pitchFamily="18" charset="0"/>
              </a:rPr>
              <a:t> provides means to meet different types of requirements</a:t>
            </a:r>
          </a:p>
          <a:p>
            <a:pPr lvl="1"/>
            <a:r>
              <a:rPr lang="en-US" dirty="0">
                <a:latin typeface="Times New Roman" panose="02020603050405020304" pitchFamily="18" charset="0"/>
                <a:cs typeface="Times New Roman" panose="02020603050405020304" pitchFamily="18" charset="0"/>
              </a:rPr>
              <a:t>Receiver reports Rx OP index or Rx gain index at best effort </a:t>
            </a:r>
          </a:p>
          <a:p>
            <a:pPr lvl="1"/>
            <a:r>
              <a:rPr lang="en-US" dirty="0">
                <a:latin typeface="Times New Roman" panose="02020603050405020304" pitchFamily="18" charset="0"/>
                <a:cs typeface="Times New Roman" panose="02020603050405020304" pitchFamily="18" charset="0"/>
              </a:rPr>
              <a:t>Rx gain index report is proposed in 11-22/0647r7</a:t>
            </a: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8</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4" name="Title 3">
            <a:extLst>
              <a:ext uri="{FF2B5EF4-FFF2-40B4-BE49-F238E27FC236}">
                <a16:creationId xmlns:a16="http://schemas.microsoft.com/office/drawing/2014/main" id="{F79424DA-C183-4A78-8B11-DEA89DB1056A}"/>
              </a:ext>
            </a:extLst>
          </p:cNvPr>
          <p:cNvSpPr>
            <a:spLocks noGrp="1"/>
          </p:cNvSpPr>
          <p:nvPr>
            <p:ph type="title"/>
          </p:nvPr>
        </p:nvSpPr>
        <p:spPr/>
        <p:txBody>
          <a:bodyPr/>
          <a:lstStyle/>
          <a:p>
            <a:r>
              <a:rPr lang="en-US" dirty="0"/>
              <a:t>Proposals</a:t>
            </a:r>
          </a:p>
        </p:txBody>
      </p:sp>
      <p:sp>
        <p:nvSpPr>
          <p:cNvPr id="5" name="Date Placeholder 4">
            <a:extLst>
              <a:ext uri="{FF2B5EF4-FFF2-40B4-BE49-F238E27FC236}">
                <a16:creationId xmlns:a16="http://schemas.microsoft.com/office/drawing/2014/main" id="{80DABE33-4BE8-44B9-B41F-A4C0379DE292}"/>
              </a:ext>
            </a:extLst>
          </p:cNvPr>
          <p:cNvSpPr>
            <a:spLocks noGrp="1"/>
          </p:cNvSpPr>
          <p:nvPr>
            <p:ph type="dt" sz="half" idx="2"/>
          </p:nvPr>
        </p:nvSpPr>
        <p:spPr/>
        <p:txBody>
          <a:bodyPr/>
          <a:lstStyle/>
          <a:p>
            <a:pPr>
              <a:defRPr/>
            </a:pPr>
            <a:r>
              <a:rPr lang="en-US" altLang="ko-KR"/>
              <a:t>Aug. 2022</a:t>
            </a:r>
            <a:endParaRPr lang="en-US" dirty="0"/>
          </a:p>
        </p:txBody>
      </p:sp>
    </p:spTree>
    <p:extLst>
      <p:ext uri="{BB962C8B-B14F-4D97-AF65-F5344CB8AC3E}">
        <p14:creationId xmlns:p14="http://schemas.microsoft.com/office/powerpoint/2010/main" val="1680679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
            </a:r>
            <a:endParaRPr lang="ko-KR" altLang="en-US" dirty="0"/>
          </a:p>
        </p:txBody>
      </p:sp>
      <p:sp>
        <p:nvSpPr>
          <p:cNvPr id="3" name="내용 개체 틀 2"/>
          <p:cNvSpPr>
            <a:spLocks noGrp="1"/>
          </p:cNvSpPr>
          <p:nvPr>
            <p:ph idx="1"/>
          </p:nvPr>
        </p:nvSpPr>
        <p:spPr>
          <a:xfrm>
            <a:off x="723900" y="1576136"/>
            <a:ext cx="7772400" cy="4343400"/>
          </a:xfrm>
        </p:spPr>
        <p:txBody>
          <a:bodyPr>
            <a:normAutofit fontScale="70000" lnSpcReduction="20000"/>
          </a:bodyPr>
          <a:lstStyle/>
          <a:p>
            <a:pPr marL="0" indent="0">
              <a:buNone/>
            </a:pPr>
            <a:r>
              <a:rPr lang="en-US" dirty="0">
                <a:latin typeface="Times New Roman" panose="02020603050405020304" pitchFamily="18" charset="0"/>
                <a:cs typeface="Times New Roman" panose="02020603050405020304" pitchFamily="18" charset="0"/>
              </a:rPr>
              <a:t>Do you agree to add fields </a:t>
            </a:r>
            <a:r>
              <a:rPr lang="en-US" dirty="0" err="1">
                <a:latin typeface="Times New Roman" panose="02020603050405020304" pitchFamily="18" charset="0"/>
                <a:cs typeface="Times New Roman" panose="02020603050405020304" pitchFamily="18" charset="0"/>
              </a:rPr>
              <a:t>RX_OP_Gain_Type</a:t>
            </a:r>
            <a:r>
              <a:rPr lang="en-US" dirty="0">
                <a:latin typeface="Times New Roman" panose="02020603050405020304" pitchFamily="18" charset="0"/>
                <a:cs typeface="Times New Roman" panose="02020603050405020304" pitchFamily="18" charset="0"/>
              </a:rPr>
              <a:t> and </a:t>
            </a:r>
            <a:r>
              <a:rPr lang="en-US" b="1" dirty="0" err="1">
                <a:latin typeface="Times New Roman" panose="02020603050405020304" pitchFamily="18" charset="0"/>
                <a:cs typeface="Times New Roman" panose="02020603050405020304" pitchFamily="18" charset="0"/>
              </a:rPr>
              <a:t>Rx_</a:t>
            </a:r>
            <a:r>
              <a:rPr lang="en-US" dirty="0" err="1">
                <a:latin typeface="Times New Roman" panose="02020603050405020304" pitchFamily="18" charset="0"/>
                <a:cs typeface="Times New Roman" panose="02020603050405020304" pitchFamily="18" charset="0"/>
              </a:rPr>
              <a:t>OP_Gain_Index</a:t>
            </a:r>
            <a:r>
              <a:rPr lang="en-US" dirty="0">
                <a:latin typeface="Times New Roman" panose="02020603050405020304" pitchFamily="18" charset="0"/>
                <a:cs typeface="Times New Roman" panose="02020603050405020304" pitchFamily="18" charset="0"/>
              </a:rPr>
              <a:t> along with CSI in 11bf sub-7GHz sensing measurement report to indicate the Rx OP index or Rx gain index?</a:t>
            </a:r>
          </a:p>
          <a:p>
            <a:pPr lvl="1"/>
            <a:r>
              <a:rPr lang="en-US" b="1" dirty="0" err="1">
                <a:latin typeface="Times New Roman" panose="02020603050405020304" pitchFamily="18" charset="0"/>
                <a:cs typeface="Times New Roman" panose="02020603050405020304" pitchFamily="18" charset="0"/>
              </a:rPr>
              <a:t>RX_OP_Gain_Type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 bits (b1b0)</a:t>
            </a:r>
          </a:p>
          <a:p>
            <a:pPr lvl="2"/>
            <a:r>
              <a:rPr lang="en-US" b="1" dirty="0">
                <a:latin typeface="Times New Roman" panose="02020603050405020304" pitchFamily="18" charset="0"/>
                <a:cs typeface="Times New Roman" panose="02020603050405020304" pitchFamily="18" charset="0"/>
              </a:rPr>
              <a:t>00: </a:t>
            </a:r>
            <a:r>
              <a:rPr lang="en-US" dirty="0">
                <a:latin typeface="Times New Roman" panose="02020603050405020304" pitchFamily="18" charset="0"/>
                <a:cs typeface="Times New Roman" panose="02020603050405020304" pitchFamily="18" charset="0"/>
              </a:rPr>
              <a:t>neither Rx OP index nor Rx gain index  is reported, and </a:t>
            </a:r>
            <a:r>
              <a:rPr lang="en-US" dirty="0" err="1">
                <a:latin typeface="Times New Roman" panose="02020603050405020304" pitchFamily="18" charset="0"/>
                <a:cs typeface="Times New Roman" panose="02020603050405020304" pitchFamily="18" charset="0"/>
              </a:rPr>
              <a:t>Rx_OP_Gain_Index</a:t>
            </a:r>
            <a:r>
              <a:rPr lang="en-US" dirty="0">
                <a:latin typeface="Times New Roman" panose="02020603050405020304" pitchFamily="18" charset="0"/>
                <a:cs typeface="Times New Roman" panose="02020603050405020304" pitchFamily="18" charset="0"/>
              </a:rPr>
              <a:t> values are invalid</a:t>
            </a:r>
            <a:endParaRPr lang="en-US" b="1" dirty="0">
              <a:latin typeface="Times New Roman" panose="02020603050405020304" pitchFamily="18" charset="0"/>
              <a:cs typeface="Times New Roman" panose="02020603050405020304" pitchFamily="18" charset="0"/>
            </a:endParaRPr>
          </a:p>
          <a:p>
            <a:pPr lvl="2"/>
            <a:r>
              <a:rPr lang="en-US" b="1" dirty="0">
                <a:latin typeface="Times New Roman" panose="02020603050405020304" pitchFamily="18" charset="0"/>
                <a:cs typeface="Times New Roman" panose="02020603050405020304" pitchFamily="18" charset="0"/>
              </a:rPr>
              <a:t>01: Rx OP index </a:t>
            </a:r>
            <a:r>
              <a:rPr lang="en-US" dirty="0">
                <a:latin typeface="Times New Roman" panose="02020603050405020304" pitchFamily="18" charset="0"/>
                <a:cs typeface="Times New Roman" panose="02020603050405020304" pitchFamily="18" charset="0"/>
              </a:rPr>
              <a:t>is reported in</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Rx_OP_Gain_Index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details of receiver OP categorization method(s) are TBD</a:t>
            </a:r>
          </a:p>
          <a:p>
            <a:pPr lvl="2"/>
            <a:r>
              <a:rPr lang="en-US" b="1" dirty="0">
                <a:latin typeface="Times New Roman" panose="02020603050405020304" pitchFamily="18" charset="0"/>
                <a:cs typeface="Times New Roman" panose="02020603050405020304" pitchFamily="18" charset="0"/>
              </a:rPr>
              <a:t>10: Rx gain index </a:t>
            </a:r>
            <a:r>
              <a:rPr lang="en-US" dirty="0">
                <a:latin typeface="Times New Roman" panose="02020603050405020304" pitchFamily="18" charset="0"/>
                <a:cs typeface="Times New Roman" panose="02020603050405020304" pitchFamily="18" charset="0"/>
              </a:rPr>
              <a:t>is reported in</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Rx_OP_Gain_Index</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details of  Rx gain index definition are TBD</a:t>
            </a:r>
          </a:p>
          <a:p>
            <a:pPr lvl="2"/>
            <a:r>
              <a:rPr lang="en-US" b="1" dirty="0">
                <a:latin typeface="Times New Roman" panose="02020603050405020304" pitchFamily="18" charset="0"/>
                <a:cs typeface="Times New Roman" panose="02020603050405020304" pitchFamily="18" charset="0"/>
              </a:rPr>
              <a:t>11</a:t>
            </a:r>
            <a:r>
              <a:rPr lang="en-US" dirty="0">
                <a:latin typeface="Times New Roman" panose="02020603050405020304" pitchFamily="18" charset="0"/>
                <a:cs typeface="Times New Roman" panose="02020603050405020304" pitchFamily="18" charset="0"/>
              </a:rPr>
              <a:t>: reserved</a:t>
            </a:r>
          </a:p>
          <a:p>
            <a:pPr lvl="2"/>
            <a:r>
              <a:rPr lang="en-US" dirty="0">
                <a:latin typeface="Times New Roman" panose="02020603050405020304" pitchFamily="18" charset="0"/>
                <a:cs typeface="Times New Roman" panose="02020603050405020304" pitchFamily="18" charset="0"/>
              </a:rPr>
              <a:t>Note: Receiver determines value of </a:t>
            </a:r>
            <a:r>
              <a:rPr lang="en-US" dirty="0" err="1">
                <a:latin typeface="Times New Roman" panose="02020603050405020304" pitchFamily="18" charset="0"/>
                <a:cs typeface="Times New Roman" panose="02020603050405020304" pitchFamily="18" charset="0"/>
              </a:rPr>
              <a:t>Rx_OP_Gain_Type</a:t>
            </a:r>
            <a:r>
              <a:rPr lang="en-US" dirty="0">
                <a:latin typeface="Times New Roman" panose="02020603050405020304" pitchFamily="18" charset="0"/>
                <a:cs typeface="Times New Roman" panose="02020603050405020304" pitchFamily="18" charset="0"/>
              </a:rPr>
              <a:t> as it sees the best fit. </a:t>
            </a:r>
            <a:r>
              <a:rPr lang="en-US" dirty="0" err="1">
                <a:latin typeface="Times New Roman" panose="02020603050405020304" pitchFamily="18" charset="0"/>
                <a:cs typeface="Times New Roman" panose="02020603050405020304" pitchFamily="18" charset="0"/>
              </a:rPr>
              <a:t>Rx_OP_Gain_Type</a:t>
            </a:r>
            <a:r>
              <a:rPr lang="en-US" dirty="0"/>
              <a:t> value doesn’t change during a sensing measurement setup. </a:t>
            </a:r>
            <a:r>
              <a:rPr lang="en-US" dirty="0">
                <a:latin typeface="Times New Roman" panose="02020603050405020304" pitchFamily="18" charset="0"/>
                <a:cs typeface="Times New Roman" panose="02020603050405020304" pitchFamily="18" charset="0"/>
              </a:rPr>
              <a:t>No need of</a:t>
            </a:r>
            <a:r>
              <a:rPr lang="en-US" dirty="0">
                <a:effectLst/>
                <a:latin typeface="+mj-lt"/>
                <a:ea typeface="SimSun" panose="02010600030101010101" pitchFamily="2" charset="-122"/>
              </a:rPr>
              <a:t> capability info to use this field. No need </a:t>
            </a:r>
            <a:r>
              <a:rPr lang="en-US" dirty="0">
                <a:latin typeface="+mj-lt"/>
                <a:ea typeface="SimSun" panose="02010600030101010101" pitchFamily="2" charset="-122"/>
              </a:rPr>
              <a:t>of </a:t>
            </a:r>
            <a:r>
              <a:rPr lang="en-US" dirty="0">
                <a:effectLst/>
                <a:latin typeface="+mj-lt"/>
                <a:ea typeface="SimSun" panose="02010600030101010101" pitchFamily="2" charset="-122"/>
              </a:rPr>
              <a:t>initiator assigning the use of this field.</a:t>
            </a:r>
            <a:endParaRPr lang="en-US" dirty="0">
              <a:latin typeface="Times New Roman" panose="02020603050405020304" pitchFamily="18" charset="0"/>
              <a:cs typeface="Times New Roman" panose="02020603050405020304" pitchFamily="18" charset="0"/>
            </a:endParaRPr>
          </a:p>
          <a:p>
            <a:pPr lvl="1"/>
            <a:r>
              <a:rPr lang="en-US" b="1" dirty="0" err="1">
                <a:latin typeface="Times New Roman" panose="02020603050405020304" pitchFamily="18" charset="0"/>
                <a:cs typeface="Times New Roman" panose="02020603050405020304" pitchFamily="18" charset="0"/>
              </a:rPr>
              <a:t>Rx_OP_Gain_Index</a:t>
            </a:r>
            <a:r>
              <a:rPr lang="en-US" dirty="0">
                <a:latin typeface="Times New Roman" panose="02020603050405020304" pitchFamily="18" charset="0"/>
                <a:cs typeface="Times New Roman" panose="02020603050405020304" pitchFamily="18" charset="0"/>
              </a:rPr>
              <a:t>: </a:t>
            </a:r>
          </a:p>
          <a:p>
            <a:pPr lvl="2"/>
            <a:r>
              <a:rPr lang="en-US" dirty="0"/>
              <a:t>It’s a fixed size field, number of bits TBD.   </a:t>
            </a:r>
          </a:p>
          <a:p>
            <a:pPr lvl="2"/>
            <a:r>
              <a:rPr lang="en-US" dirty="0"/>
              <a:t>Its content depends on the value of </a:t>
            </a:r>
            <a:r>
              <a:rPr lang="en-US" b="1" dirty="0" err="1">
                <a:latin typeface="Times New Roman" panose="02020603050405020304" pitchFamily="18" charset="0"/>
                <a:cs typeface="Times New Roman" panose="02020603050405020304" pitchFamily="18" charset="0"/>
              </a:rPr>
              <a:t>RX_OP_Gain_Type</a:t>
            </a:r>
            <a:endParaRPr lang="en-US" dirty="0">
              <a:latin typeface="Times New Roman" panose="02020603050405020304" pitchFamily="18" charset="0"/>
              <a:cs typeface="Times New Roman" panose="02020603050405020304" pitchFamily="18" charset="0"/>
            </a:endParaRPr>
          </a:p>
          <a:p>
            <a:pPr lvl="2"/>
            <a:r>
              <a:rPr lang="en-US" dirty="0">
                <a:latin typeface="Times New Roman" panose="02020603050405020304" pitchFamily="18" charset="0"/>
                <a:cs typeface="Times New Roman" panose="02020603050405020304" pitchFamily="18" charset="0"/>
              </a:rPr>
              <a:t>Reporting value per receive antenna is TBD</a:t>
            </a:r>
          </a:p>
          <a:p>
            <a:pPr lvl="1"/>
            <a:r>
              <a:rPr lang="en-US" dirty="0">
                <a:latin typeface="Times New Roman" panose="02020603050405020304" pitchFamily="18" charset="0"/>
                <a:cs typeface="Times New Roman" panose="02020603050405020304" pitchFamily="18" charset="0"/>
              </a:rPr>
              <a:t>Y</a:t>
            </a:r>
          </a:p>
          <a:p>
            <a:pPr lvl="1"/>
            <a:r>
              <a:rPr lang="en-US" dirty="0">
                <a:latin typeface="Times New Roman" panose="02020603050405020304" pitchFamily="18" charset="0"/>
                <a:cs typeface="Times New Roman" panose="02020603050405020304" pitchFamily="18" charset="0"/>
              </a:rPr>
              <a:t>N</a:t>
            </a:r>
          </a:p>
          <a:p>
            <a:pPr lvl="1"/>
            <a:r>
              <a:rPr lang="en-US" dirty="0">
                <a:latin typeface="Times New Roman" panose="02020603050405020304" pitchFamily="18" charset="0"/>
                <a:cs typeface="Times New Roman" panose="02020603050405020304" pitchFamily="18" charset="0"/>
              </a:rPr>
              <a:t>Abstain</a:t>
            </a:r>
          </a:p>
          <a:p>
            <a:pPr marL="457200" lvl="1" indent="0">
              <a:buNone/>
            </a:pPr>
            <a:endParaRPr lang="en-US" dirty="0">
              <a:latin typeface="Times New Roman" panose="02020603050405020304" pitchFamily="18" charset="0"/>
              <a:cs typeface="Times New Roman" panose="02020603050405020304" pitchFamily="18" charset="0"/>
            </a:endParaRPr>
          </a:p>
        </p:txBody>
      </p:sp>
      <p:sp>
        <p:nvSpPr>
          <p:cNvPr id="6" name="슬라이드 번호 개체 틀 5"/>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9</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a:t>Julia Feng, Mediatek Inc</a:t>
            </a:r>
            <a:endParaRPr lang="en-US" altLang="ko-KR" dirty="0"/>
          </a:p>
        </p:txBody>
      </p:sp>
      <p:sp>
        <p:nvSpPr>
          <p:cNvPr id="5" name="Date Placeholder 4">
            <a:extLst>
              <a:ext uri="{FF2B5EF4-FFF2-40B4-BE49-F238E27FC236}">
                <a16:creationId xmlns:a16="http://schemas.microsoft.com/office/drawing/2014/main" id="{D2B44CA9-2AD2-4B6C-8571-4C09E93C31C2}"/>
              </a:ext>
            </a:extLst>
          </p:cNvPr>
          <p:cNvSpPr>
            <a:spLocks noGrp="1"/>
          </p:cNvSpPr>
          <p:nvPr>
            <p:ph type="dt" sz="half" idx="2"/>
          </p:nvPr>
        </p:nvSpPr>
        <p:spPr/>
        <p:txBody>
          <a:bodyPr/>
          <a:lstStyle/>
          <a:p>
            <a:pPr>
              <a:defRPr/>
            </a:pPr>
            <a:r>
              <a:rPr lang="en-US" altLang="ko-KR"/>
              <a:t>Aug. 2022</a:t>
            </a:r>
            <a:endParaRPr lang="en-US" dirty="0"/>
          </a:p>
        </p:txBody>
      </p:sp>
      <p:grpSp>
        <p:nvGrpSpPr>
          <p:cNvPr id="24" name="Canvas 13">
            <a:extLst>
              <a:ext uri="{FF2B5EF4-FFF2-40B4-BE49-F238E27FC236}">
                <a16:creationId xmlns:a16="http://schemas.microsoft.com/office/drawing/2014/main" id="{D29E91C2-242D-46EE-B024-92A1B54FB58A}"/>
              </a:ext>
            </a:extLst>
          </p:cNvPr>
          <p:cNvGrpSpPr/>
          <p:nvPr/>
        </p:nvGrpSpPr>
        <p:grpSpPr>
          <a:xfrm>
            <a:off x="2895600" y="5029200"/>
            <a:ext cx="5524500" cy="1446214"/>
            <a:chOff x="0" y="0"/>
            <a:chExt cx="5935980" cy="1653540"/>
          </a:xfrm>
        </p:grpSpPr>
        <p:sp>
          <p:nvSpPr>
            <p:cNvPr id="25" name="Rectangle 24">
              <a:extLst>
                <a:ext uri="{FF2B5EF4-FFF2-40B4-BE49-F238E27FC236}">
                  <a16:creationId xmlns:a16="http://schemas.microsoft.com/office/drawing/2014/main" id="{55B04DCC-2A3F-499B-AEE4-550843199F09}"/>
                </a:ext>
              </a:extLst>
            </p:cNvPr>
            <p:cNvSpPr/>
            <p:nvPr/>
          </p:nvSpPr>
          <p:spPr>
            <a:xfrm>
              <a:off x="0" y="0"/>
              <a:ext cx="5935980" cy="1653540"/>
            </a:xfrm>
            <a:prstGeom prst="rect">
              <a:avLst/>
            </a:prstGeom>
            <a:solidFill>
              <a:prstClr val="white"/>
            </a:solidFill>
          </p:spPr>
        </p:sp>
        <p:sp>
          <p:nvSpPr>
            <p:cNvPr id="26" name="Text Box 14">
              <a:extLst>
                <a:ext uri="{FF2B5EF4-FFF2-40B4-BE49-F238E27FC236}">
                  <a16:creationId xmlns:a16="http://schemas.microsoft.com/office/drawing/2014/main" id="{96154D4C-E510-495C-9D94-3D9081C652D5}"/>
                </a:ext>
              </a:extLst>
            </p:cNvPr>
            <p:cNvSpPr txBox="1"/>
            <p:nvPr/>
          </p:nvSpPr>
          <p:spPr>
            <a:xfrm>
              <a:off x="800100" y="228600"/>
              <a:ext cx="1051560" cy="708660"/>
            </a:xfrm>
            <a:prstGeom prst="rect">
              <a:avLst/>
            </a:prstGeom>
            <a:solidFill>
              <a:schemeClr val="lt1"/>
            </a:solidFill>
            <a:ln w="19050">
              <a:solidFill>
                <a:prstClr val="black"/>
              </a:solidFill>
            </a:ln>
          </p:spPr>
          <p:txBody>
            <a:bodyPr rot="0" spcFirstLastPara="0" vert="horz" wrap="square" lIns="0" tIns="45720" rIns="0" bIns="45720" numCol="1" spcCol="0" rtlCol="0" fromWordArt="0" anchor="t" anchorCtr="0" forceAA="0" compatLnSpc="1">
              <a:prstTxWarp prst="textNoShape">
                <a:avLst/>
              </a:prstTxWarp>
              <a:noAutofit/>
            </a:bodyPr>
            <a:lstStyle/>
            <a:p>
              <a:pPr marL="0" marR="0" algn="ctr">
                <a:lnSpc>
                  <a:spcPct val="107000"/>
                </a:lnSpc>
                <a:spcBef>
                  <a:spcPts val="0"/>
                </a:spcBef>
                <a:spcAft>
                  <a:spcPts val="800"/>
                </a:spcAft>
              </a:pPr>
              <a:r>
                <a:rPr lang="en-US" sz="1400">
                  <a:effectLst/>
                  <a:latin typeface="Calibri" panose="020F0502020204030204" pitchFamily="34" charset="0"/>
                  <a:ea typeface="SimSun" panose="02010600030101010101" pitchFamily="2" charset="-122"/>
                  <a:cs typeface="Times New Roman" panose="02020603050405020304" pitchFamily="18" charset="0"/>
                </a:rPr>
                <a:t>Rx_OP_Gain_Type</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7" name="Text Box 14">
              <a:extLst>
                <a:ext uri="{FF2B5EF4-FFF2-40B4-BE49-F238E27FC236}">
                  <a16:creationId xmlns:a16="http://schemas.microsoft.com/office/drawing/2014/main" id="{BD545A77-6C97-4DC8-AA0B-D4360C75B3EA}"/>
                </a:ext>
              </a:extLst>
            </p:cNvPr>
            <p:cNvSpPr txBox="1"/>
            <p:nvPr/>
          </p:nvSpPr>
          <p:spPr>
            <a:xfrm>
              <a:off x="2092620" y="228600"/>
              <a:ext cx="3706200" cy="708660"/>
            </a:xfrm>
            <a:prstGeom prst="rect">
              <a:avLst/>
            </a:prstGeom>
            <a:solidFill>
              <a:schemeClr val="lt1"/>
            </a:solidFill>
            <a:ln w="19050">
              <a:solidFill>
                <a:prstClr val="black"/>
              </a:solidFill>
            </a:ln>
          </p:spPr>
          <p:txBody>
            <a:bodyPr rot="0" spcFirstLastPara="0" vert="horz" wrap="square" lIns="0" tIns="45720" rIns="0" bIns="45720" numCol="1" spcCol="0" rtlCol="0" fromWordArt="0" anchor="t" anchorCtr="0" forceAA="0" compatLnSpc="1">
              <a:prstTxWarp prst="textNoShape">
                <a:avLst/>
              </a:prstTxWarp>
              <a:noAutofit/>
            </a:bodyPr>
            <a:lstStyle/>
            <a:p>
              <a:pPr marL="0" marR="0" algn="ctr">
                <a:lnSpc>
                  <a:spcPct val="106000"/>
                </a:lnSpc>
                <a:spcBef>
                  <a:spcPts val="0"/>
                </a:spcBef>
                <a:spcAft>
                  <a:spcPts val="800"/>
                </a:spcAft>
              </a:pPr>
              <a:r>
                <a:rPr lang="en-US" sz="1400" dirty="0" err="1">
                  <a:effectLst/>
                  <a:latin typeface="Calibri" panose="020F0502020204030204" pitchFamily="34" charset="0"/>
                  <a:ea typeface="SimSun" panose="02010600030101010101" pitchFamily="2" charset="-122"/>
                  <a:cs typeface="Times New Roman" panose="02020603050405020304" pitchFamily="18" charset="0"/>
                </a:rPr>
                <a:t>Rx_OP_Gain_Index</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a:p>
              <a:pPr marL="0" marR="0" algn="ctr">
                <a:lnSpc>
                  <a:spcPct val="106000"/>
                </a:lnSpc>
                <a:spcBef>
                  <a:spcPts val="0"/>
                </a:spcBef>
                <a:spcAft>
                  <a:spcPts val="800"/>
                </a:spcAft>
              </a:pPr>
              <a:r>
                <a:rPr lang="en-US" sz="1400" dirty="0">
                  <a:effectLst/>
                  <a:latin typeface="Calibri" panose="020F0502020204030204" pitchFamily="34" charset="0"/>
                  <a:ea typeface="SimSun" panose="02010600030101010101" pitchFamily="2" charset="-122"/>
                  <a:cs typeface="Times New Roman" panose="02020603050405020304" pitchFamily="18" charset="0"/>
                </a:rPr>
                <a:t>(contains Rx OP Index or Rx Gain</a:t>
              </a:r>
              <a:r>
                <a:rPr lang="en-US" sz="1400" dirty="0">
                  <a:latin typeface="Calibri" panose="020F0502020204030204" pitchFamily="34" charset="0"/>
                  <a:ea typeface="SimSun" panose="02010600030101010101" pitchFamily="2" charset="-122"/>
                  <a:cs typeface="Times New Roman" panose="02020603050405020304" pitchFamily="18" charset="0"/>
                </a:rPr>
                <a:t> </a:t>
              </a:r>
              <a:r>
                <a:rPr lang="en-US" sz="1400" dirty="0">
                  <a:effectLst/>
                  <a:latin typeface="Calibri" panose="020F0502020204030204" pitchFamily="34" charset="0"/>
                  <a:ea typeface="SimSun" panose="02010600030101010101" pitchFamily="2" charset="-122"/>
                  <a:cs typeface="Times New Roman" panose="02020603050405020304" pitchFamily="18" charset="0"/>
                </a:rPr>
                <a:t>Index)</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28" name="Left Brace 27">
              <a:extLst>
                <a:ext uri="{FF2B5EF4-FFF2-40B4-BE49-F238E27FC236}">
                  <a16:creationId xmlns:a16="http://schemas.microsoft.com/office/drawing/2014/main" id="{408473A1-BC5A-4E6C-BDEA-C92661675E55}"/>
                </a:ext>
              </a:extLst>
            </p:cNvPr>
            <p:cNvSpPr/>
            <p:nvPr/>
          </p:nvSpPr>
          <p:spPr>
            <a:xfrm rot="16200000" flipV="1">
              <a:off x="1271098" y="577679"/>
              <a:ext cx="117181" cy="1059180"/>
            </a:xfrm>
            <a:prstGeom prst="leftBrace">
              <a:avLst/>
            </a:prstGeom>
            <a:ln w="12700"/>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Text Box 2">
              <a:extLst>
                <a:ext uri="{FF2B5EF4-FFF2-40B4-BE49-F238E27FC236}">
                  <a16:creationId xmlns:a16="http://schemas.microsoft.com/office/drawing/2014/main" id="{598F95B7-B968-499C-923D-C92E0B30C3F1}"/>
                </a:ext>
              </a:extLst>
            </p:cNvPr>
            <p:cNvSpPr txBox="1"/>
            <p:nvPr/>
          </p:nvSpPr>
          <p:spPr>
            <a:xfrm>
              <a:off x="1074420" y="1277280"/>
              <a:ext cx="822961" cy="330540"/>
            </a:xfrm>
            <a:prstGeom prst="rect">
              <a:avLst/>
            </a:prstGeom>
            <a:solidFill>
              <a:schemeClr val="lt1"/>
            </a:solidFill>
            <a:ln w="1270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5000"/>
                </a:lnSpc>
                <a:spcBef>
                  <a:spcPts val="0"/>
                </a:spcBef>
                <a:spcAft>
                  <a:spcPts val="800"/>
                </a:spcAft>
              </a:pPr>
              <a:r>
                <a:rPr lang="en-US" sz="1400">
                  <a:effectLst/>
                  <a:latin typeface="Calibri" panose="020F0502020204030204" pitchFamily="34" charset="0"/>
                  <a:ea typeface="SimSun" panose="02010600030101010101" pitchFamily="2" charset="-122"/>
                  <a:cs typeface="Times New Roman" panose="02020603050405020304" pitchFamily="18" charset="0"/>
                </a:rPr>
                <a:t>2 bits</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0" name="Text Box 2">
              <a:extLst>
                <a:ext uri="{FF2B5EF4-FFF2-40B4-BE49-F238E27FC236}">
                  <a16:creationId xmlns:a16="http://schemas.microsoft.com/office/drawing/2014/main" id="{2FCB45AF-43E6-40E4-A633-A174888E57AF}"/>
                </a:ext>
              </a:extLst>
            </p:cNvPr>
            <p:cNvSpPr txBox="1"/>
            <p:nvPr/>
          </p:nvSpPr>
          <p:spPr>
            <a:xfrm>
              <a:off x="3390900" y="1284900"/>
              <a:ext cx="1455420" cy="292440"/>
            </a:xfrm>
            <a:prstGeom prst="rect">
              <a:avLst/>
            </a:prstGeom>
            <a:solidFill>
              <a:schemeClr val="lt1"/>
            </a:solidFill>
            <a:ln w="1270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5000"/>
                </a:lnSpc>
                <a:spcBef>
                  <a:spcPts val="0"/>
                </a:spcBef>
                <a:spcAft>
                  <a:spcPts val="800"/>
                </a:spcAft>
              </a:pPr>
              <a:r>
                <a:rPr lang="en-US" sz="1400">
                  <a:effectLst/>
                  <a:latin typeface="Calibri" panose="020F0502020204030204" pitchFamily="34" charset="0"/>
                  <a:ea typeface="SimSun" panose="02010600030101010101" pitchFamily="2" charset="-122"/>
                  <a:cs typeface="Times New Roman" panose="02020603050405020304" pitchFamily="18" charset="0"/>
                </a:rPr>
                <a:t># of bits TBD</a:t>
              </a:r>
              <a:endParaRPr lang="en-US" sz="110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31" name="Left Brace 30">
              <a:extLst>
                <a:ext uri="{FF2B5EF4-FFF2-40B4-BE49-F238E27FC236}">
                  <a16:creationId xmlns:a16="http://schemas.microsoft.com/office/drawing/2014/main" id="{99188E34-5D0C-4D82-A3C0-606E450EE217}"/>
                </a:ext>
              </a:extLst>
            </p:cNvPr>
            <p:cNvSpPr/>
            <p:nvPr/>
          </p:nvSpPr>
          <p:spPr>
            <a:xfrm rot="16200000" flipV="1">
              <a:off x="3879509" y="-761071"/>
              <a:ext cx="117182" cy="3736680"/>
            </a:xfrm>
            <a:prstGeom prst="leftBrace">
              <a:avLst/>
            </a:prstGeom>
            <a:ln w="12700"/>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Text Box 2">
              <a:extLst>
                <a:ext uri="{FF2B5EF4-FFF2-40B4-BE49-F238E27FC236}">
                  <a16:creationId xmlns:a16="http://schemas.microsoft.com/office/drawing/2014/main" id="{F1EF6840-9AE0-4046-ABAB-A68C9D607338}"/>
                </a:ext>
              </a:extLst>
            </p:cNvPr>
            <p:cNvSpPr txBox="1"/>
            <p:nvPr/>
          </p:nvSpPr>
          <p:spPr>
            <a:xfrm>
              <a:off x="38100" y="312420"/>
              <a:ext cx="716280" cy="556260"/>
            </a:xfrm>
            <a:prstGeom prst="rect">
              <a:avLst/>
            </a:prstGeom>
            <a:solidFill>
              <a:schemeClr val="lt1"/>
            </a:solidFill>
            <a:ln w="1270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5000"/>
                </a:lnSpc>
                <a:spcBef>
                  <a:spcPts val="0"/>
                </a:spcBef>
                <a:spcAft>
                  <a:spcPts val="800"/>
                </a:spcAft>
              </a:pPr>
              <a:r>
                <a:rPr lang="en-US" sz="1400" dirty="0">
                  <a:effectLst/>
                  <a:latin typeface="Calibri" panose="020F0502020204030204" pitchFamily="34" charset="0"/>
                  <a:ea typeface="SimSun" panose="02010600030101010101" pitchFamily="2" charset="-122"/>
                  <a:cs typeface="Times New Roman" panose="02020603050405020304" pitchFamily="18" charset="0"/>
                </a:rPr>
                <a:t>Added fields</a:t>
              </a:r>
              <a:endParaRPr lang="en-US" sz="1100" dirty="0">
                <a:effectLst/>
                <a:latin typeface="Calibri" panose="020F0502020204030204" pitchFamily="34" charset="0"/>
                <a:ea typeface="SimSun" panose="02010600030101010101" pitchFamily="2" charset="-122"/>
                <a:cs typeface="Times New Roman" panose="02020603050405020304" pitchFamily="18" charset="0"/>
              </a:endParaRPr>
            </a:p>
          </p:txBody>
        </p:sp>
      </p:grpSp>
    </p:spTree>
    <p:extLst>
      <p:ext uri="{BB962C8B-B14F-4D97-AF65-F5344CB8AC3E}">
        <p14:creationId xmlns:p14="http://schemas.microsoft.com/office/powerpoint/2010/main" val="39226677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365671</TotalTime>
  <Words>1327</Words>
  <Application>Microsoft Office PowerPoint</Application>
  <PresentationFormat>On-screen Show (4:3)</PresentationFormat>
  <Paragraphs>134</Paragraphs>
  <Slides>10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802-11-Submission</vt:lpstr>
      <vt:lpstr>WLAN Sensing Measurement CSI Report with Rx Frequency Response Category Index</vt:lpstr>
      <vt:lpstr>Introduction </vt:lpstr>
      <vt:lpstr>Rx frequency response variations are product dependent </vt:lpstr>
      <vt:lpstr>Categorize Rx Frequency Response Variations </vt:lpstr>
      <vt:lpstr>Benefit of Reporting Rx OP Index in 11bf Sensing</vt:lpstr>
      <vt:lpstr>Rx OP Index Values</vt:lpstr>
      <vt:lpstr>Summary </vt:lpstr>
      <vt:lpstr>Proposals</vt:lpstr>
      <vt:lpstr>SP</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Julia Feng</cp:lastModifiedBy>
  <cp:revision>5261</cp:revision>
  <cp:lastPrinted>2017-07-07T02:11:09Z</cp:lastPrinted>
  <dcterms:created xsi:type="dcterms:W3CDTF">2007-05-21T21:00:37Z</dcterms:created>
  <dcterms:modified xsi:type="dcterms:W3CDTF">2022-11-09T00:44:41Z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bcef13-7cac-433f-ba1d-47a323951816_Enabled">
    <vt:lpwstr>true</vt:lpwstr>
  </property>
  <property fmtid="{D5CDD505-2E9C-101B-9397-08002B2CF9AE}" pid="3" name="MSIP_Label_83bcef13-7cac-433f-ba1d-47a323951816_SetDate">
    <vt:lpwstr>2022-11-02T01:48:49Z</vt:lpwstr>
  </property>
  <property fmtid="{D5CDD505-2E9C-101B-9397-08002B2CF9AE}" pid="4" name="MSIP_Label_83bcef13-7cac-433f-ba1d-47a323951816_Method">
    <vt:lpwstr>Privileged</vt:lpwstr>
  </property>
  <property fmtid="{D5CDD505-2E9C-101B-9397-08002B2CF9AE}" pid="5" name="MSIP_Label_83bcef13-7cac-433f-ba1d-47a323951816_Name">
    <vt:lpwstr>MTK_Unclassified</vt:lpwstr>
  </property>
  <property fmtid="{D5CDD505-2E9C-101B-9397-08002B2CF9AE}" pid="6" name="MSIP_Label_83bcef13-7cac-433f-ba1d-47a323951816_SiteId">
    <vt:lpwstr>a7687ede-7a6b-4ef6-bace-642f677fbe31</vt:lpwstr>
  </property>
  <property fmtid="{D5CDD505-2E9C-101B-9397-08002B2CF9AE}" pid="7" name="MSIP_Label_83bcef13-7cac-433f-ba1d-47a323951816_ActionId">
    <vt:lpwstr>81545355-803e-41e3-81f1-6d6295c0be86</vt:lpwstr>
  </property>
  <property fmtid="{D5CDD505-2E9C-101B-9397-08002B2CF9AE}" pid="8" name="MSIP_Label_83bcef13-7cac-433f-ba1d-47a323951816_ContentBits">
    <vt:lpwstr>0</vt:lpwstr>
  </property>
</Properties>
</file>