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83" r:id="rId2"/>
    <p:sldId id="285" r:id="rId3"/>
    <p:sldId id="295" r:id="rId4"/>
    <p:sldId id="303" r:id="rId5"/>
    <p:sldId id="300" r:id="rId6"/>
    <p:sldId id="298" r:id="rId7"/>
    <p:sldId id="299" r:id="rId8"/>
    <p:sldId id="293" r:id="rId9"/>
    <p:sldId id="301" r:id="rId10"/>
    <p:sldId id="302" r:id="rId11"/>
    <p:sldId id="294" r:id="rId12"/>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천진영/책임연구원/차세대표준(연)ICS팀(jiny.chun@lge.com)" initials="천" lastIdx="1" clrIdx="0">
    <p:extLst>
      <p:ext uri="{19B8F6BF-5375-455C-9EA6-DF929625EA0E}">
        <p15:presenceInfo xmlns:p15="http://schemas.microsoft.com/office/powerpoint/2012/main" userId="S-1-5-21-2543426832-1914326140-3112152631-108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00FF"/>
    <a:srgbClr val="00863D"/>
    <a:srgbClr val="006C31"/>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27" autoAdjust="0"/>
    <p:restoredTop sz="93394" autoAdjust="0"/>
  </p:normalViewPr>
  <p:slideViewPr>
    <p:cSldViewPr>
      <p:cViewPr varScale="1">
        <p:scale>
          <a:sx n="62" d="100"/>
          <a:sy n="62" d="100"/>
        </p:scale>
        <p:origin x="1488" y="48"/>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78" d="100"/>
          <a:sy n="178" d="100"/>
        </p:scale>
        <p:origin x="-3634" y="144"/>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802.11-22/1254r1</a:t>
            </a:r>
            <a:endParaRPr lang="en-US" dirty="0"/>
          </a:p>
        </p:txBody>
      </p:sp>
      <p:sp>
        <p:nvSpPr>
          <p:cNvPr id="3075" name="Rectangle 3"/>
          <p:cNvSpPr>
            <a:spLocks noGrp="1" noChangeArrowheads="1"/>
          </p:cNvSpPr>
          <p:nvPr>
            <p:ph type="dt" sz="quarter" idx="1"/>
          </p:nvPr>
        </p:nvSpPr>
        <p:spPr bwMode="auto">
          <a:xfrm>
            <a:off x="996950" y="703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Aug. 2022</a:t>
            </a:r>
            <a:endParaRPr lang="en-US" dirty="0"/>
          </a:p>
        </p:txBody>
      </p:sp>
      <p:sp>
        <p:nvSpPr>
          <p:cNvPr id="3076" name="Rectangle 4"/>
          <p:cNvSpPr>
            <a:spLocks noGrp="1" noChangeArrowheads="1"/>
          </p:cNvSpPr>
          <p:nvPr>
            <p:ph type="ftr" sz="quarter" idx="2"/>
          </p:nvPr>
        </p:nvSpPr>
        <p:spPr bwMode="auto">
          <a:xfrm>
            <a:off x="7758255" y="6588125"/>
            <a:ext cx="129843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Julia Feng, Mediatek Inc</a:t>
            </a:r>
            <a:endParaRPr lang="en-US" dirty="0"/>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f sldNum="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802.11-22/1254r1</a:t>
            </a:r>
            <a:endParaRPr lang="en-US" dirty="0"/>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Aug. 2022</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Julia Feng, Mediatek Inc</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dirty="0"/>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dirty="0"/>
          </a:p>
        </p:txBody>
      </p:sp>
      <p:sp>
        <p:nvSpPr>
          <p:cNvPr id="2" name="Header Placeholder 1">
            <a:extLst>
              <a:ext uri="{FF2B5EF4-FFF2-40B4-BE49-F238E27FC236}">
                <a16:creationId xmlns:a16="http://schemas.microsoft.com/office/drawing/2014/main" id="{9FA1A73E-F654-43C6-B750-00F41549620B}"/>
              </a:ext>
            </a:extLst>
          </p:cNvPr>
          <p:cNvSpPr>
            <a:spLocks noGrp="1"/>
          </p:cNvSpPr>
          <p:nvPr>
            <p:ph type="hdr" sz="quarter"/>
          </p:nvPr>
        </p:nvSpPr>
        <p:spPr/>
        <p:txBody>
          <a:bodyPr/>
          <a:lstStyle/>
          <a:p>
            <a:pPr>
              <a:defRPr/>
            </a:pPr>
            <a:r>
              <a:rPr lang="en-US"/>
              <a:t>doc.: IEEE 802.11-22/1254r1</a:t>
            </a:r>
          </a:p>
        </p:txBody>
      </p:sp>
      <p:sp>
        <p:nvSpPr>
          <p:cNvPr id="3" name="Date Placeholder 2">
            <a:extLst>
              <a:ext uri="{FF2B5EF4-FFF2-40B4-BE49-F238E27FC236}">
                <a16:creationId xmlns:a16="http://schemas.microsoft.com/office/drawing/2014/main" id="{A4897F93-E1C2-4F1D-AD82-7B9D52E60444}"/>
              </a:ext>
            </a:extLst>
          </p:cNvPr>
          <p:cNvSpPr>
            <a:spLocks noGrp="1"/>
          </p:cNvSpPr>
          <p:nvPr>
            <p:ph type="dt" idx="1"/>
          </p:nvPr>
        </p:nvSpPr>
        <p:spPr/>
        <p:txBody>
          <a:bodyPr/>
          <a:lstStyle/>
          <a:p>
            <a:pPr>
              <a:defRPr/>
            </a:pPr>
            <a:r>
              <a:rPr lang="en-US"/>
              <a:t>Aug. 2022</a:t>
            </a:r>
          </a:p>
        </p:txBody>
      </p:sp>
      <p:sp>
        <p:nvSpPr>
          <p:cNvPr id="4" name="Footer Placeholder 3">
            <a:extLst>
              <a:ext uri="{FF2B5EF4-FFF2-40B4-BE49-F238E27FC236}">
                <a16:creationId xmlns:a16="http://schemas.microsoft.com/office/drawing/2014/main" id="{FD341E6F-D09D-4167-AD85-4304431EF718}"/>
              </a:ext>
            </a:extLst>
          </p:cNvPr>
          <p:cNvSpPr>
            <a:spLocks noGrp="1"/>
          </p:cNvSpPr>
          <p:nvPr>
            <p:ph type="ftr" sz="quarter" idx="4"/>
          </p:nvPr>
        </p:nvSpPr>
        <p:spPr/>
        <p:txBody>
          <a:bodyPr/>
          <a:lstStyle/>
          <a:p>
            <a:pPr lvl="4">
              <a:defRPr/>
            </a:pPr>
            <a:r>
              <a:rPr lang="en-US"/>
              <a:t>Julia Feng, Mediatek Inc</a:t>
            </a:r>
          </a:p>
        </p:txBody>
      </p:sp>
    </p:spTree>
    <p:extLst>
      <p:ext uri="{BB962C8B-B14F-4D97-AF65-F5344CB8AC3E}">
        <p14:creationId xmlns:p14="http://schemas.microsoft.com/office/powerpoint/2010/main" val="1646956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Header Placeholder 3">
            <a:extLst>
              <a:ext uri="{FF2B5EF4-FFF2-40B4-BE49-F238E27FC236}">
                <a16:creationId xmlns:a16="http://schemas.microsoft.com/office/drawing/2014/main" id="{9C50A43D-BC31-4691-B150-92723354342A}"/>
              </a:ext>
            </a:extLst>
          </p:cNvPr>
          <p:cNvSpPr>
            <a:spLocks noGrp="1"/>
          </p:cNvSpPr>
          <p:nvPr>
            <p:ph type="hdr" sz="quarter"/>
          </p:nvPr>
        </p:nvSpPr>
        <p:spPr/>
        <p:txBody>
          <a:bodyPr/>
          <a:lstStyle/>
          <a:p>
            <a:pPr>
              <a:defRPr/>
            </a:pPr>
            <a:r>
              <a:rPr lang="en-US"/>
              <a:t>doc.: IEEE 802.11-22/1254r1</a:t>
            </a:r>
          </a:p>
        </p:txBody>
      </p:sp>
      <p:sp>
        <p:nvSpPr>
          <p:cNvPr id="5" name="Date Placeholder 4">
            <a:extLst>
              <a:ext uri="{FF2B5EF4-FFF2-40B4-BE49-F238E27FC236}">
                <a16:creationId xmlns:a16="http://schemas.microsoft.com/office/drawing/2014/main" id="{C5F75138-CA5A-4CAA-BA50-35571BCA2E61}"/>
              </a:ext>
            </a:extLst>
          </p:cNvPr>
          <p:cNvSpPr>
            <a:spLocks noGrp="1"/>
          </p:cNvSpPr>
          <p:nvPr>
            <p:ph type="dt" idx="1"/>
          </p:nvPr>
        </p:nvSpPr>
        <p:spPr/>
        <p:txBody>
          <a:bodyPr/>
          <a:lstStyle/>
          <a:p>
            <a:pPr>
              <a:defRPr/>
            </a:pPr>
            <a:r>
              <a:rPr lang="en-US"/>
              <a:t>Aug. 2022</a:t>
            </a:r>
          </a:p>
        </p:txBody>
      </p:sp>
      <p:sp>
        <p:nvSpPr>
          <p:cNvPr id="6" name="Footer Placeholder 5">
            <a:extLst>
              <a:ext uri="{FF2B5EF4-FFF2-40B4-BE49-F238E27FC236}">
                <a16:creationId xmlns:a16="http://schemas.microsoft.com/office/drawing/2014/main" id="{D8A7947D-A670-4A15-B27B-BCA36F3EA7F0}"/>
              </a:ext>
            </a:extLst>
          </p:cNvPr>
          <p:cNvSpPr>
            <a:spLocks noGrp="1"/>
          </p:cNvSpPr>
          <p:nvPr>
            <p:ph type="ftr" sz="quarter" idx="4"/>
          </p:nvPr>
        </p:nvSpPr>
        <p:spPr/>
        <p:txBody>
          <a:bodyPr/>
          <a:lstStyle/>
          <a:p>
            <a:pPr lvl="4">
              <a:defRPr/>
            </a:pPr>
            <a:r>
              <a:rPr lang="en-US"/>
              <a:t>Julia Feng, Mediatek Inc</a:t>
            </a:r>
          </a:p>
        </p:txBody>
      </p:sp>
    </p:spTree>
    <p:extLst>
      <p:ext uri="{BB962C8B-B14F-4D97-AF65-F5344CB8AC3E}">
        <p14:creationId xmlns:p14="http://schemas.microsoft.com/office/powerpoint/2010/main" val="2965425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Header Placeholder 3">
            <a:extLst>
              <a:ext uri="{FF2B5EF4-FFF2-40B4-BE49-F238E27FC236}">
                <a16:creationId xmlns:a16="http://schemas.microsoft.com/office/drawing/2014/main" id="{9C50A43D-BC31-4691-B150-92723354342A}"/>
              </a:ext>
            </a:extLst>
          </p:cNvPr>
          <p:cNvSpPr>
            <a:spLocks noGrp="1"/>
          </p:cNvSpPr>
          <p:nvPr>
            <p:ph type="hdr" sz="quarter"/>
          </p:nvPr>
        </p:nvSpPr>
        <p:spPr/>
        <p:txBody>
          <a:bodyPr/>
          <a:lstStyle/>
          <a:p>
            <a:pPr>
              <a:defRPr/>
            </a:pPr>
            <a:r>
              <a:rPr lang="en-US"/>
              <a:t>doc.: IEEE 802.11-22/1254r1</a:t>
            </a:r>
          </a:p>
        </p:txBody>
      </p:sp>
      <p:sp>
        <p:nvSpPr>
          <p:cNvPr id="5" name="Date Placeholder 4">
            <a:extLst>
              <a:ext uri="{FF2B5EF4-FFF2-40B4-BE49-F238E27FC236}">
                <a16:creationId xmlns:a16="http://schemas.microsoft.com/office/drawing/2014/main" id="{B65591EA-3E2C-4A7F-9710-F18941FDE8C9}"/>
              </a:ext>
            </a:extLst>
          </p:cNvPr>
          <p:cNvSpPr>
            <a:spLocks noGrp="1"/>
          </p:cNvSpPr>
          <p:nvPr>
            <p:ph type="dt" idx="1"/>
          </p:nvPr>
        </p:nvSpPr>
        <p:spPr/>
        <p:txBody>
          <a:bodyPr/>
          <a:lstStyle/>
          <a:p>
            <a:pPr>
              <a:defRPr/>
            </a:pPr>
            <a:r>
              <a:rPr lang="en-US"/>
              <a:t>Aug. 2022</a:t>
            </a:r>
          </a:p>
        </p:txBody>
      </p:sp>
      <p:sp>
        <p:nvSpPr>
          <p:cNvPr id="6" name="Footer Placeholder 5">
            <a:extLst>
              <a:ext uri="{FF2B5EF4-FFF2-40B4-BE49-F238E27FC236}">
                <a16:creationId xmlns:a16="http://schemas.microsoft.com/office/drawing/2014/main" id="{1327D1B2-8D04-4474-9356-42E9D2ED977D}"/>
              </a:ext>
            </a:extLst>
          </p:cNvPr>
          <p:cNvSpPr>
            <a:spLocks noGrp="1"/>
          </p:cNvSpPr>
          <p:nvPr>
            <p:ph type="ftr" sz="quarter" idx="4"/>
          </p:nvPr>
        </p:nvSpPr>
        <p:spPr/>
        <p:txBody>
          <a:bodyPr/>
          <a:lstStyle/>
          <a:p>
            <a:pPr lvl="4">
              <a:defRPr/>
            </a:pPr>
            <a:r>
              <a:rPr lang="en-US"/>
              <a:t>Julia Feng, Mediatek Inc</a:t>
            </a:r>
          </a:p>
        </p:txBody>
      </p:sp>
    </p:spTree>
    <p:extLst>
      <p:ext uri="{BB962C8B-B14F-4D97-AF65-F5344CB8AC3E}">
        <p14:creationId xmlns:p14="http://schemas.microsoft.com/office/powerpoint/2010/main" val="78115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Header Placeholder 3">
            <a:extLst>
              <a:ext uri="{FF2B5EF4-FFF2-40B4-BE49-F238E27FC236}">
                <a16:creationId xmlns:a16="http://schemas.microsoft.com/office/drawing/2014/main" id="{9C50A43D-BC31-4691-B150-92723354342A}"/>
              </a:ext>
            </a:extLst>
          </p:cNvPr>
          <p:cNvSpPr>
            <a:spLocks noGrp="1"/>
          </p:cNvSpPr>
          <p:nvPr>
            <p:ph type="hdr" sz="quarter"/>
          </p:nvPr>
        </p:nvSpPr>
        <p:spPr/>
        <p:txBody>
          <a:bodyPr/>
          <a:lstStyle/>
          <a:p>
            <a:pPr>
              <a:defRPr/>
            </a:pPr>
            <a:r>
              <a:rPr lang="en-US"/>
              <a:t>doc.: IEEE 802.11-22/1254r1</a:t>
            </a:r>
          </a:p>
        </p:txBody>
      </p:sp>
      <p:sp>
        <p:nvSpPr>
          <p:cNvPr id="5" name="Date Placeholder 4">
            <a:extLst>
              <a:ext uri="{FF2B5EF4-FFF2-40B4-BE49-F238E27FC236}">
                <a16:creationId xmlns:a16="http://schemas.microsoft.com/office/drawing/2014/main" id="{B65591EA-3E2C-4A7F-9710-F18941FDE8C9}"/>
              </a:ext>
            </a:extLst>
          </p:cNvPr>
          <p:cNvSpPr>
            <a:spLocks noGrp="1"/>
          </p:cNvSpPr>
          <p:nvPr>
            <p:ph type="dt" idx="1"/>
          </p:nvPr>
        </p:nvSpPr>
        <p:spPr/>
        <p:txBody>
          <a:bodyPr/>
          <a:lstStyle/>
          <a:p>
            <a:pPr>
              <a:defRPr/>
            </a:pPr>
            <a:r>
              <a:rPr lang="en-US"/>
              <a:t>Aug. 2022</a:t>
            </a:r>
          </a:p>
        </p:txBody>
      </p:sp>
      <p:sp>
        <p:nvSpPr>
          <p:cNvPr id="6" name="Footer Placeholder 5">
            <a:extLst>
              <a:ext uri="{FF2B5EF4-FFF2-40B4-BE49-F238E27FC236}">
                <a16:creationId xmlns:a16="http://schemas.microsoft.com/office/drawing/2014/main" id="{1327D1B2-8D04-4474-9356-42E9D2ED977D}"/>
              </a:ext>
            </a:extLst>
          </p:cNvPr>
          <p:cNvSpPr>
            <a:spLocks noGrp="1"/>
          </p:cNvSpPr>
          <p:nvPr>
            <p:ph type="ftr" sz="quarter" idx="4"/>
          </p:nvPr>
        </p:nvSpPr>
        <p:spPr/>
        <p:txBody>
          <a:bodyPr/>
          <a:lstStyle/>
          <a:p>
            <a:pPr lvl="4">
              <a:defRPr/>
            </a:pPr>
            <a:r>
              <a:rPr lang="en-US"/>
              <a:t>Julia Feng, Mediatek Inc</a:t>
            </a:r>
          </a:p>
        </p:txBody>
      </p:sp>
    </p:spTree>
    <p:extLst>
      <p:ext uri="{BB962C8B-B14F-4D97-AF65-F5344CB8AC3E}">
        <p14:creationId xmlns:p14="http://schemas.microsoft.com/office/powerpoint/2010/main" val="21796426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Header Placeholder 3">
            <a:extLst>
              <a:ext uri="{FF2B5EF4-FFF2-40B4-BE49-F238E27FC236}">
                <a16:creationId xmlns:a16="http://schemas.microsoft.com/office/drawing/2014/main" id="{9C50A43D-BC31-4691-B150-92723354342A}"/>
              </a:ext>
            </a:extLst>
          </p:cNvPr>
          <p:cNvSpPr>
            <a:spLocks noGrp="1"/>
          </p:cNvSpPr>
          <p:nvPr>
            <p:ph type="hdr" sz="quarter"/>
          </p:nvPr>
        </p:nvSpPr>
        <p:spPr/>
        <p:txBody>
          <a:bodyPr/>
          <a:lstStyle/>
          <a:p>
            <a:pPr>
              <a:defRPr/>
            </a:pPr>
            <a:r>
              <a:rPr lang="en-US"/>
              <a:t>doc.: IEEE 802.11-22/1254r1</a:t>
            </a:r>
          </a:p>
        </p:txBody>
      </p:sp>
      <p:sp>
        <p:nvSpPr>
          <p:cNvPr id="5" name="Date Placeholder 4">
            <a:extLst>
              <a:ext uri="{FF2B5EF4-FFF2-40B4-BE49-F238E27FC236}">
                <a16:creationId xmlns:a16="http://schemas.microsoft.com/office/drawing/2014/main" id="{8A31E0FD-4079-40FB-A136-F3B7A1BD40F6}"/>
              </a:ext>
            </a:extLst>
          </p:cNvPr>
          <p:cNvSpPr>
            <a:spLocks noGrp="1"/>
          </p:cNvSpPr>
          <p:nvPr>
            <p:ph type="dt" idx="1"/>
          </p:nvPr>
        </p:nvSpPr>
        <p:spPr/>
        <p:txBody>
          <a:bodyPr/>
          <a:lstStyle/>
          <a:p>
            <a:pPr>
              <a:defRPr/>
            </a:pPr>
            <a:r>
              <a:rPr lang="en-US"/>
              <a:t>Aug. 2022</a:t>
            </a:r>
          </a:p>
        </p:txBody>
      </p:sp>
      <p:sp>
        <p:nvSpPr>
          <p:cNvPr id="6" name="Footer Placeholder 5">
            <a:extLst>
              <a:ext uri="{FF2B5EF4-FFF2-40B4-BE49-F238E27FC236}">
                <a16:creationId xmlns:a16="http://schemas.microsoft.com/office/drawing/2014/main" id="{5F6BB990-3ECD-44FB-8BD8-F5365BDE6340}"/>
              </a:ext>
            </a:extLst>
          </p:cNvPr>
          <p:cNvSpPr>
            <a:spLocks noGrp="1"/>
          </p:cNvSpPr>
          <p:nvPr>
            <p:ph type="ftr" sz="quarter" idx="4"/>
          </p:nvPr>
        </p:nvSpPr>
        <p:spPr/>
        <p:txBody>
          <a:bodyPr/>
          <a:lstStyle/>
          <a:p>
            <a:pPr lvl="4">
              <a:defRPr/>
            </a:pPr>
            <a:r>
              <a:rPr lang="en-US"/>
              <a:t>Julia Feng, Mediatek Inc</a:t>
            </a:r>
          </a:p>
        </p:txBody>
      </p:sp>
    </p:spTree>
    <p:extLst>
      <p:ext uri="{BB962C8B-B14F-4D97-AF65-F5344CB8AC3E}">
        <p14:creationId xmlns:p14="http://schemas.microsoft.com/office/powerpoint/2010/main" val="3693385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Header Placeholder 3">
            <a:extLst>
              <a:ext uri="{FF2B5EF4-FFF2-40B4-BE49-F238E27FC236}">
                <a16:creationId xmlns:a16="http://schemas.microsoft.com/office/drawing/2014/main" id="{9C50A43D-BC31-4691-B150-92723354342A}"/>
              </a:ext>
            </a:extLst>
          </p:cNvPr>
          <p:cNvSpPr>
            <a:spLocks noGrp="1"/>
          </p:cNvSpPr>
          <p:nvPr>
            <p:ph type="hdr" sz="quarter"/>
          </p:nvPr>
        </p:nvSpPr>
        <p:spPr/>
        <p:txBody>
          <a:bodyPr/>
          <a:lstStyle/>
          <a:p>
            <a:pPr>
              <a:defRPr/>
            </a:pPr>
            <a:r>
              <a:rPr lang="en-US"/>
              <a:t>doc.: IEEE 802.11-22/1254r1</a:t>
            </a:r>
          </a:p>
        </p:txBody>
      </p:sp>
      <p:sp>
        <p:nvSpPr>
          <p:cNvPr id="5" name="Date Placeholder 4">
            <a:extLst>
              <a:ext uri="{FF2B5EF4-FFF2-40B4-BE49-F238E27FC236}">
                <a16:creationId xmlns:a16="http://schemas.microsoft.com/office/drawing/2014/main" id="{0AFE4B75-8CD3-4E17-A5D1-0551A35F68DE}"/>
              </a:ext>
            </a:extLst>
          </p:cNvPr>
          <p:cNvSpPr>
            <a:spLocks noGrp="1"/>
          </p:cNvSpPr>
          <p:nvPr>
            <p:ph type="dt" idx="1"/>
          </p:nvPr>
        </p:nvSpPr>
        <p:spPr/>
        <p:txBody>
          <a:bodyPr/>
          <a:lstStyle/>
          <a:p>
            <a:pPr>
              <a:defRPr/>
            </a:pPr>
            <a:r>
              <a:rPr lang="en-US"/>
              <a:t>Aug. 2022</a:t>
            </a:r>
          </a:p>
        </p:txBody>
      </p:sp>
      <p:sp>
        <p:nvSpPr>
          <p:cNvPr id="6" name="Footer Placeholder 5">
            <a:extLst>
              <a:ext uri="{FF2B5EF4-FFF2-40B4-BE49-F238E27FC236}">
                <a16:creationId xmlns:a16="http://schemas.microsoft.com/office/drawing/2014/main" id="{E3F512FD-99AF-41A2-9F77-3F7DE632E1F7}"/>
              </a:ext>
            </a:extLst>
          </p:cNvPr>
          <p:cNvSpPr>
            <a:spLocks noGrp="1"/>
          </p:cNvSpPr>
          <p:nvPr>
            <p:ph type="ftr" sz="quarter" idx="4"/>
          </p:nvPr>
        </p:nvSpPr>
        <p:spPr/>
        <p:txBody>
          <a:bodyPr/>
          <a:lstStyle/>
          <a:p>
            <a:pPr lvl="4">
              <a:defRPr/>
            </a:pPr>
            <a:r>
              <a:rPr lang="en-US"/>
              <a:t>Julia Feng, Mediatek Inc</a:t>
            </a:r>
          </a:p>
        </p:txBody>
      </p:sp>
    </p:spTree>
    <p:extLst>
      <p:ext uri="{BB962C8B-B14F-4D97-AF65-F5344CB8AC3E}">
        <p14:creationId xmlns:p14="http://schemas.microsoft.com/office/powerpoint/2010/main" val="1254617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7" name="제목 6"/>
          <p:cNvSpPr>
            <a:spLocks noGrp="1"/>
          </p:cNvSpPr>
          <p:nvPr>
            <p:ph type="title"/>
          </p:nvPr>
        </p:nvSpPr>
        <p:spPr/>
        <p:txBody>
          <a:bodyPr/>
          <a:lstStyle/>
          <a:p>
            <a:r>
              <a:rPr lang="en-US" dirty="0"/>
              <a:t>Click to edit Master title style</a:t>
            </a:r>
            <a:endParaRPr lang="ko-KR" altLang="en-US" dirty="0"/>
          </a:p>
        </p:txBody>
      </p:sp>
      <p:sp>
        <p:nvSpPr>
          <p:cNvPr id="8" name="날짜 개체 틀 7"/>
          <p:cNvSpPr>
            <a:spLocks noGrp="1"/>
          </p:cNvSpPr>
          <p:nvPr>
            <p:ph type="dt" sz="half" idx="10"/>
          </p:nvPr>
        </p:nvSpPr>
        <p:spPr>
          <a:xfrm>
            <a:off x="696913" y="332601"/>
            <a:ext cx="987450" cy="276999"/>
          </a:xfrm>
        </p:spPr>
        <p:txBody>
          <a:bodyPr/>
          <a:lstStyle/>
          <a:p>
            <a:pPr>
              <a:defRPr/>
            </a:pPr>
            <a:r>
              <a:rPr lang="en-US" altLang="ko-KR"/>
              <a:t>Aug. 2022</a:t>
            </a:r>
            <a:endParaRPr lang="en-US" dirty="0"/>
          </a:p>
        </p:txBody>
      </p:sp>
      <p:sp>
        <p:nvSpPr>
          <p:cNvPr id="9" name="바닥글 개체 틀 8"/>
          <p:cNvSpPr>
            <a:spLocks noGrp="1"/>
          </p:cNvSpPr>
          <p:nvPr>
            <p:ph type="ftr" sz="quarter" idx="11"/>
          </p:nvPr>
        </p:nvSpPr>
        <p:spPr>
          <a:xfrm>
            <a:off x="6658793" y="6475413"/>
            <a:ext cx="1885132" cy="184666"/>
          </a:xfrm>
        </p:spPr>
        <p:txBody>
          <a:bodyPr/>
          <a:lstStyle/>
          <a:p>
            <a:pPr>
              <a:defRPr/>
            </a:pPr>
            <a:r>
              <a:rPr lang="en-US" altLang="ko-KR"/>
              <a:t>Julia Feng, Mediatek Inc</a:t>
            </a:r>
            <a:endParaRPr lang="en-US" altLang="ko-KR" dirty="0"/>
          </a:p>
        </p:txBody>
      </p:sp>
      <p:sp>
        <p:nvSpPr>
          <p:cNvPr id="10" name="슬라이드 번호 개체 틀 9"/>
          <p:cNvSpPr>
            <a:spLocks noGrp="1"/>
          </p:cNvSpPr>
          <p:nvPr>
            <p:ph type="sldNum" sz="quarter" idx="12"/>
          </p:nvPr>
        </p:nvSpPr>
        <p:spPr/>
        <p:txBody>
          <a:bodyPr/>
          <a:lstStyle/>
          <a:p>
            <a:pPr>
              <a:defRPr/>
            </a:pPr>
            <a:r>
              <a:rPr lang="en-US" altLang="ko-KR"/>
              <a:t>Slide </a:t>
            </a:r>
            <a:fld id="{6E0A3520-BDA5-4137-83B2-D2C57FC18B77}" type="slidenum">
              <a:rPr lang="en-US" altLang="ko-KR" smtClean="0"/>
              <a:pPr>
                <a:defRPr/>
              </a:pPr>
              <a:t>‹#›</a:t>
            </a:fld>
            <a:endParaRPr lang="en-US" altLang="ko-KR"/>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dirty="0"/>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2"/>
          </p:nvPr>
        </p:nvSpPr>
        <p:spPr bwMode="auto">
          <a:xfrm>
            <a:off x="696913" y="332601"/>
            <a:ext cx="9874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a:t>Aug. 2022</a:t>
            </a:r>
            <a:endParaRPr lang="en-US" dirty="0"/>
          </a:p>
        </p:txBody>
      </p:sp>
      <p:sp>
        <p:nvSpPr>
          <p:cNvPr id="5"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a:t>Julia Feng, Mediatek Inc</a:t>
            </a:r>
            <a:endParaRPr lang="en-US" altLang="ko-KR" dirty="0"/>
          </a:p>
        </p:txBody>
      </p:sp>
      <p:sp>
        <p:nvSpPr>
          <p:cNvPr id="6"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p>
        </p:txBody>
      </p:sp>
      <p:sp>
        <p:nvSpPr>
          <p:cNvPr id="1028" name="Rectangle 4"/>
          <p:cNvSpPr>
            <a:spLocks noGrp="1" noChangeArrowheads="1"/>
          </p:cNvSpPr>
          <p:nvPr>
            <p:ph type="dt" sz="half" idx="2"/>
          </p:nvPr>
        </p:nvSpPr>
        <p:spPr bwMode="auto">
          <a:xfrm>
            <a:off x="696913" y="332601"/>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a:t>Aug. 2022</a:t>
            </a:r>
            <a:endParaRPr lang="en-US" dirty="0"/>
          </a:p>
        </p:txBody>
      </p:sp>
      <p:sp>
        <p:nvSpPr>
          <p:cNvPr id="1029" name="Rectangle 5"/>
          <p:cNvSpPr>
            <a:spLocks noGrp="1" noChangeArrowheads="1"/>
          </p:cNvSpPr>
          <p:nvPr>
            <p:ph type="ftr" sz="quarter" idx="3"/>
          </p:nvPr>
        </p:nvSpPr>
        <p:spPr bwMode="auto">
          <a:xfrm>
            <a:off x="6907259" y="6475413"/>
            <a:ext cx="163666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a:t>Julia Feng, Mediatek Inc</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a:cs typeface="Arial" charset="0"/>
              </a:rPr>
              <a:t>doc.: IEEE 802.11-22/1254r1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ulia.feng@mediatek.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Kevin.tsai@mediatek.com" TargetMode="External"/><Relationship Id="rId5" Type="http://schemas.openxmlformats.org/officeDocument/2006/relationships/hyperlink" Target="mailto:Thomas.pare@mediatek.com" TargetMode="External"/><Relationship Id="rId4" Type="http://schemas.openxmlformats.org/officeDocument/2006/relationships/hyperlink" Target="mailto:Jianhan.liu@mediatek.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slide" Target="slide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5"/>
          <p:cNvSpPr>
            <a:spLocks noGrp="1"/>
          </p:cNvSpPr>
          <p:nvPr>
            <p:ph type="sldNum" sz="quarter" idx="4"/>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dirty="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dirty="0"/>
              <a:t>WLAN Sensing Measurement CSI Report with Rx Frequency Response Category Index</a:t>
            </a:r>
            <a:endParaRPr lang="en-US" altLang="ko-KR" dirty="0">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a:ea typeface="굴림" panose="020B0600000101010101" pitchFamily="50" charset="-127"/>
              </a:rPr>
              <a:t>Date:</a:t>
            </a:r>
            <a:r>
              <a:rPr lang="en-US" altLang="ko-KR" sz="2000" b="0" dirty="0">
                <a:ea typeface="굴림" panose="020B0600000101010101" pitchFamily="50" charset="-127"/>
              </a:rPr>
              <a:t> 2022-08-03</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11" name="Table 12"/>
          <p:cNvGraphicFramePr>
            <a:graphicFrameLocks noGrp="1"/>
          </p:cNvGraphicFramePr>
          <p:nvPr>
            <p:extLst>
              <p:ext uri="{D42A27DB-BD31-4B8C-83A1-F6EECF244321}">
                <p14:modId xmlns:p14="http://schemas.microsoft.com/office/powerpoint/2010/main" val="1427381499"/>
              </p:ext>
            </p:extLst>
          </p:nvPr>
        </p:nvGraphicFramePr>
        <p:xfrm>
          <a:off x="762000" y="2895600"/>
          <a:ext cx="7620000" cy="2527494"/>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55801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389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Shuling (Julia) Feng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Mediatek</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Inc</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200" b="0" i="0" kern="1200" dirty="0">
                          <a:solidFill>
                            <a:schemeClr val="tx1"/>
                          </a:solidFill>
                          <a:effectLst/>
                          <a:latin typeface="Times New Roman" pitchFamily="18" charset="0"/>
                          <a:ea typeface="+mn-ea"/>
                          <a:cs typeface="+mn-cs"/>
                        </a:rPr>
                        <a:t>2840 Junction Ave, San Jose, CA 95134, USA</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hlinkClick r:id="rId3"/>
                        </a:rPr>
                        <a:t>julia.feng@mediatek.com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Jianhan Liu</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vMerge="1">
                  <a:txBody>
                    <a:bodyPr/>
                    <a:lstStyle/>
                    <a:p>
                      <a:pPr latinLnBrk="1"/>
                      <a:endParaRPr lang="ko-KR" altLang="en-US"/>
                    </a:p>
                  </a:txBody>
                  <a:tcPr>
                    <a:lnT w="12700" cap="flat" cmpd="sng" algn="ctr">
                      <a:solidFill>
                        <a:schemeClr val="tx1"/>
                      </a:solidFill>
                      <a:prstDash val="solid"/>
                      <a:round/>
                      <a:headEnd type="none" w="med" len="med"/>
                      <a:tailEnd type="none" w="med" len="med"/>
                    </a:lnT>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hlinkClick r:id="rId4"/>
                        </a:rPr>
                        <a:t>jianhan.liu@mediatek.com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Thomas Pare</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lnL w="12700" cap="flat" cmpd="sng" algn="ctr">
                      <a:solidFill>
                        <a:schemeClr val="tx1"/>
                      </a:solidFill>
                      <a:prstDash val="solid"/>
                      <a:round/>
                      <a:headEnd type="none" w="med" len="med"/>
                      <a:tailEnd type="none" w="med" len="med"/>
                    </a:lnL>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hlinkClick r:id="rId5"/>
                        </a:rPr>
                        <a:t>thomas.pare@mediatek.com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Kevin Tsai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lnL w="12700" cap="flat" cmpd="sng" algn="ctr">
                      <a:solidFill>
                        <a:schemeClr val="tx1"/>
                      </a:solidFill>
                      <a:prstDash val="solid"/>
                      <a:round/>
                      <a:headEnd type="none" w="med" len="med"/>
                      <a:tailEnd type="none" w="med" len="med"/>
                    </a:lnL>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hlinkClick r:id="rId6"/>
                        </a:rPr>
                        <a:t>kevin.tsai@mediatek.com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ko-KR" altLang="en-US"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lnL w="12700" cap="flat" cmpd="sng" algn="ctr">
                      <a:solidFill>
                        <a:schemeClr val="tx1"/>
                      </a:solidFill>
                      <a:prstDash val="solid"/>
                      <a:round/>
                      <a:headEnd type="none" w="med" len="med"/>
                      <a:tailEnd type="none" w="med" len="med"/>
                    </a:lnL>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9" name="바닥글 개체 틀 4"/>
          <p:cNvSpPr>
            <a:spLocks noGrp="1"/>
          </p:cNvSpPr>
          <p:nvPr>
            <p:ph type="ftr" sz="quarter" idx="3"/>
          </p:nvPr>
        </p:nvSpPr>
        <p:spPr>
          <a:xfrm>
            <a:off x="6907259" y="6475413"/>
            <a:ext cx="1636666" cy="184666"/>
          </a:xfrm>
        </p:spPr>
        <p:txBody>
          <a:bodyPr/>
          <a:lstStyle/>
          <a:p>
            <a:pPr>
              <a:defRPr/>
            </a:pPr>
            <a:r>
              <a:rPr lang="en-US" altLang="ko-KR"/>
              <a:t>Julia Feng, Mediatek Inc</a:t>
            </a:r>
            <a:endParaRPr lang="en-US" altLang="ko-KR" dirty="0"/>
          </a:p>
        </p:txBody>
      </p:sp>
      <p:sp>
        <p:nvSpPr>
          <p:cNvPr id="3" name="Date Placeholder 2">
            <a:extLst>
              <a:ext uri="{FF2B5EF4-FFF2-40B4-BE49-F238E27FC236}">
                <a16:creationId xmlns:a16="http://schemas.microsoft.com/office/drawing/2014/main" id="{3374DD97-5B0B-4CA1-BCE8-6075190A12BF}"/>
              </a:ext>
            </a:extLst>
          </p:cNvPr>
          <p:cNvSpPr>
            <a:spLocks noGrp="1"/>
          </p:cNvSpPr>
          <p:nvPr>
            <p:ph type="dt" sz="half" idx="2"/>
          </p:nvPr>
        </p:nvSpPr>
        <p:spPr/>
        <p:txBody>
          <a:bodyPr/>
          <a:lstStyle/>
          <a:p>
            <a:pPr>
              <a:defRPr/>
            </a:pPr>
            <a:r>
              <a:rPr lang="en-US" altLang="ko-KR"/>
              <a:t>Aug. 2022</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SP2 </a:t>
            </a:r>
            <a:endParaRPr lang="ko-KR" altLang="en-US" dirty="0"/>
          </a:p>
        </p:txBody>
      </p:sp>
      <p:sp>
        <p:nvSpPr>
          <p:cNvPr id="3" name="내용 개체 틀 2"/>
          <p:cNvSpPr>
            <a:spLocks noGrp="1"/>
          </p:cNvSpPr>
          <p:nvPr>
            <p:ph idx="1"/>
          </p:nvPr>
        </p:nvSpPr>
        <p:spPr/>
        <p:txBody>
          <a:bodyPr>
            <a:normAutofit/>
          </a:bodyPr>
          <a:lstStyle/>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Do you agree with the following definitions for </a:t>
            </a:r>
            <a:r>
              <a:rPr lang="en-US" b="1" dirty="0" err="1">
                <a:latin typeface="Times New Roman" panose="02020603050405020304" pitchFamily="18" charset="0"/>
                <a:cs typeface="Times New Roman" panose="02020603050405020304" pitchFamily="18" charset="0"/>
              </a:rPr>
              <a:t>Rx_FR_Index</a:t>
            </a:r>
            <a:r>
              <a:rPr lang="en-US" b="1" dirty="0">
                <a:latin typeface="Times New Roman" panose="02020603050405020304" pitchFamily="18" charset="0"/>
                <a:cs typeface="Times New Roman" panose="02020603050405020304" pitchFamily="18" charset="0"/>
              </a:rPr>
              <a:t> field in </a:t>
            </a:r>
            <a:r>
              <a:rPr lang="en-US" dirty="0">
                <a:latin typeface="Times New Roman" panose="02020603050405020304" pitchFamily="18" charset="0"/>
                <a:cs typeface="Times New Roman" panose="02020603050405020304" pitchFamily="18" charset="0"/>
              </a:rPr>
              <a:t>11bf sub-7GHz sensing measurement report?</a:t>
            </a:r>
            <a:endParaRPr lang="en-US" b="1" dirty="0">
              <a:latin typeface="Times New Roman" panose="02020603050405020304" pitchFamily="18" charset="0"/>
              <a:cs typeface="Times New Roman" panose="02020603050405020304" pitchFamily="18" charset="0"/>
            </a:endParaRPr>
          </a:p>
          <a:p>
            <a:pPr lvl="1"/>
            <a:r>
              <a:rPr lang="en-US" b="1"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 0 </a:t>
            </a:r>
            <a:r>
              <a:rPr lang="en-US" dirty="0">
                <a:latin typeface="Times New Roman" panose="02020603050405020304" pitchFamily="18" charset="0"/>
                <a:cs typeface="Times New Roman" panose="02020603050405020304" pitchFamily="18" charset="0"/>
              </a:rPr>
              <a:t>indicates</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Rx frequency response is not categorized.</a:t>
            </a:r>
          </a:p>
          <a:p>
            <a:pPr lvl="1"/>
            <a:r>
              <a:rPr lang="en-US" b="1" dirty="0" err="1">
                <a:latin typeface="Times New Roman" panose="02020603050405020304" pitchFamily="18" charset="0"/>
                <a:cs typeface="Times New Roman" panose="02020603050405020304" pitchFamily="18" charset="0"/>
              </a:rPr>
              <a:t>Rx_FR_Index</a:t>
            </a:r>
            <a:r>
              <a:rPr lang="en-US" b="1" dirty="0">
                <a:latin typeface="Times New Roman" panose="02020603050405020304" pitchFamily="18" charset="0"/>
                <a:cs typeface="Times New Roman" panose="02020603050405020304" pitchFamily="18" charset="0"/>
              </a:rPr>
              <a:t> ≠ 0</a:t>
            </a:r>
            <a:r>
              <a:rPr lang="en-US" dirty="0">
                <a:latin typeface="Times New Roman" panose="02020603050405020304" pitchFamily="18" charset="0"/>
                <a:cs typeface="Times New Roman" panose="02020603050405020304" pitchFamily="18" charset="0"/>
              </a:rPr>
              <a:t> indicates Rx frequency response doesn’t vary significantly with the same value of </a:t>
            </a:r>
            <a:r>
              <a:rPr lang="en-US"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a:t>
            </a: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10</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a:t>Julia Feng, Mediatek Inc</a:t>
            </a:r>
            <a:endParaRPr lang="en-US" altLang="ko-KR" dirty="0"/>
          </a:p>
        </p:txBody>
      </p:sp>
      <p:sp>
        <p:nvSpPr>
          <p:cNvPr id="5" name="Date Placeholder 4">
            <a:extLst>
              <a:ext uri="{FF2B5EF4-FFF2-40B4-BE49-F238E27FC236}">
                <a16:creationId xmlns:a16="http://schemas.microsoft.com/office/drawing/2014/main" id="{CBD9CB12-B4AD-4915-8C2F-E52145686FDE}"/>
              </a:ext>
            </a:extLst>
          </p:cNvPr>
          <p:cNvSpPr>
            <a:spLocks noGrp="1"/>
          </p:cNvSpPr>
          <p:nvPr>
            <p:ph type="dt" sz="half" idx="2"/>
          </p:nvPr>
        </p:nvSpPr>
        <p:spPr/>
        <p:txBody>
          <a:bodyPr/>
          <a:lstStyle/>
          <a:p>
            <a:pPr>
              <a:defRPr/>
            </a:pPr>
            <a:r>
              <a:rPr lang="en-US" altLang="ko-KR"/>
              <a:t>Aug. 2022</a:t>
            </a:r>
            <a:endParaRPr lang="en-US" dirty="0"/>
          </a:p>
        </p:txBody>
      </p:sp>
    </p:spTree>
    <p:extLst>
      <p:ext uri="{BB962C8B-B14F-4D97-AF65-F5344CB8AC3E}">
        <p14:creationId xmlns:p14="http://schemas.microsoft.com/office/powerpoint/2010/main" val="3040016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Reference </a:t>
            </a:r>
            <a:endParaRPr lang="ko-KR" altLang="en-US"/>
          </a:p>
        </p:txBody>
      </p:sp>
      <p:sp>
        <p:nvSpPr>
          <p:cNvPr id="3" name="내용 개체 틀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[1] IEEE doc 802.11-22/0647r7, Information Exchange of WLAN Sensing Link </a:t>
            </a: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11</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a:t>Julia Feng, Mediatek Inc</a:t>
            </a:r>
            <a:endParaRPr lang="en-US" altLang="ko-KR" dirty="0"/>
          </a:p>
        </p:txBody>
      </p:sp>
      <p:sp>
        <p:nvSpPr>
          <p:cNvPr id="5" name="Date Placeholder 4">
            <a:extLst>
              <a:ext uri="{FF2B5EF4-FFF2-40B4-BE49-F238E27FC236}">
                <a16:creationId xmlns:a16="http://schemas.microsoft.com/office/drawing/2014/main" id="{FF9FDD8B-F545-43D0-96F6-21260DF13D33}"/>
              </a:ext>
            </a:extLst>
          </p:cNvPr>
          <p:cNvSpPr>
            <a:spLocks noGrp="1"/>
          </p:cNvSpPr>
          <p:nvPr>
            <p:ph type="dt" sz="half" idx="2"/>
          </p:nvPr>
        </p:nvSpPr>
        <p:spPr/>
        <p:txBody>
          <a:bodyPr/>
          <a:lstStyle/>
          <a:p>
            <a:pPr>
              <a:defRPr/>
            </a:pPr>
            <a:r>
              <a:rPr lang="en-US" altLang="ko-KR"/>
              <a:t>Aug. 2022</a:t>
            </a:r>
            <a:endParaRPr lang="en-US" dirty="0"/>
          </a:p>
        </p:txBody>
      </p:sp>
    </p:spTree>
    <p:extLst>
      <p:ext uri="{BB962C8B-B14F-4D97-AF65-F5344CB8AC3E}">
        <p14:creationId xmlns:p14="http://schemas.microsoft.com/office/powerpoint/2010/main" val="2870660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Introduction </a:t>
            </a:r>
            <a:endParaRPr lang="ko-KR" altLang="en-US" dirty="0"/>
          </a:p>
        </p:txBody>
      </p:sp>
      <p:sp>
        <p:nvSpPr>
          <p:cNvPr id="3" name="내용 개체 틀 2"/>
          <p:cNvSpPr>
            <a:spLocks noGrp="1"/>
          </p:cNvSpPr>
          <p:nvPr>
            <p:ph idx="1"/>
          </p:nvPr>
        </p:nvSpPr>
        <p:spPr>
          <a:xfrm>
            <a:off x="685800" y="1752599"/>
            <a:ext cx="7772400" cy="4905375"/>
          </a:xfrm>
        </p:spPr>
        <p:txBody>
          <a:bodyPr/>
          <a:lstStyle/>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Sensing receiver adjusts LNA, VGA, and digital gain settings when receiving a NDP frame [1].</a:t>
            </a:r>
          </a:p>
          <a:p>
            <a:pPr lvl="1"/>
            <a:r>
              <a:rPr lang="en-US" dirty="0">
                <a:latin typeface="Times New Roman" panose="02020603050405020304" pitchFamily="18" charset="0"/>
                <a:cs typeface="Times New Roman" panose="02020603050405020304" pitchFamily="18" charset="0"/>
              </a:rPr>
              <a:t>Due to power measurement errors, the receiver may use different LNA, VGA, and digital gain settings receiving different sensing NDP frames even if they are transmitted at the same power level in the same channel environment. </a:t>
            </a:r>
          </a:p>
          <a:p>
            <a:r>
              <a:rPr lang="en-US" dirty="0">
                <a:latin typeface="Times New Roman" panose="02020603050405020304" pitchFamily="18" charset="0"/>
                <a:cs typeface="Times New Roman" panose="02020603050405020304" pitchFamily="18" charset="0"/>
              </a:rPr>
              <a:t>LNA switches / VGA adjustments may cause RF / analog filter changes and result in variations of normalized Rx frequency response.</a:t>
            </a:r>
          </a:p>
          <a:p>
            <a:pPr lvl="1"/>
            <a:r>
              <a:rPr lang="en-US" dirty="0">
                <a:latin typeface="Times New Roman" panose="02020603050405020304" pitchFamily="18" charset="0"/>
                <a:cs typeface="Times New Roman" panose="02020603050405020304" pitchFamily="18" charset="0"/>
              </a:rPr>
              <a:t>Rx frequency response can be obtained as CSI in a loopback test. It can further be normalized with total gain in the receiver chain leading to CSI estimation.</a:t>
            </a:r>
          </a:p>
          <a:p>
            <a:pPr lvl="1"/>
            <a:r>
              <a:rPr lang="en-US" dirty="0">
                <a:latin typeface="Times New Roman" panose="02020603050405020304" pitchFamily="18" charset="0"/>
                <a:cs typeface="Times New Roman" panose="02020603050405020304" pitchFamily="18" charset="0"/>
              </a:rPr>
              <a:t>Rx frequency response vs gain variations my change with bandwidth</a:t>
            </a: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2</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a:t>Julia Feng, Mediatek Inc</a:t>
            </a:r>
            <a:endParaRPr lang="en-US" altLang="ko-KR" dirty="0"/>
          </a:p>
        </p:txBody>
      </p:sp>
      <mc:AlternateContent xmlns:mc="http://schemas.openxmlformats.org/markup-compatibility/2006" xmlns:pslz="http://schemas.microsoft.com/office/powerpoint/2016/slidezoom">
        <mc:Choice Requires="pslz">
          <p:graphicFrame>
            <p:nvGraphicFramePr>
              <p:cNvPr id="5" name="Slide Zoom 4">
                <a:extLst>
                  <a:ext uri="{FF2B5EF4-FFF2-40B4-BE49-F238E27FC236}">
                    <a16:creationId xmlns:a16="http://schemas.microsoft.com/office/drawing/2014/main" id="{5258E8C7-B636-46C9-855D-82383CFFD50F}"/>
                  </a:ext>
                </a:extLst>
              </p:cNvPr>
              <p:cNvGraphicFramePr>
                <a:graphicFrameLocks noChangeAspect="1"/>
              </p:cNvGraphicFramePr>
              <p:nvPr>
                <p:extLst>
                  <p:ext uri="{D42A27DB-BD31-4B8C-83A1-F6EECF244321}">
                    <p14:modId xmlns:p14="http://schemas.microsoft.com/office/powerpoint/2010/main" val="1193326714"/>
                  </p:ext>
                </p:extLst>
              </p:nvPr>
            </p:nvGraphicFramePr>
            <p:xfrm>
              <a:off x="-4726459" y="2590285"/>
              <a:ext cx="2286000" cy="1714500"/>
            </p:xfrm>
            <a:graphic>
              <a:graphicData uri="http://schemas.microsoft.com/office/powerpoint/2016/slidezoom">
                <pslz:sldZm>
                  <pslz:sldZmObj sldId="285" cId="2877087015">
                    <pslz:zmPr id="{5B7176B8-F1A6-4B4D-A129-F59C29546361}" returnToParent="0" transitionDur="1000">
                      <p166:blipFill xmlns:p166="http://schemas.microsoft.com/office/powerpoint/2016/6/main">
                        <a:blip r:embed="rId3"/>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5" name="Slide Zoom 4">
                <a:hlinkClick r:id="rId4" action="ppaction://hlinksldjump"/>
                <a:extLst>
                  <a:ext uri="{FF2B5EF4-FFF2-40B4-BE49-F238E27FC236}">
                    <a16:creationId xmlns:a16="http://schemas.microsoft.com/office/drawing/2014/main" id="{5258E8C7-B636-46C9-855D-82383CFFD50F}"/>
                  </a:ext>
                </a:extLst>
              </p:cNvPr>
              <p:cNvPicPr>
                <a:picLocks noGrp="1" noRot="1" noChangeAspect="1" noMove="1" noResize="1" noEditPoints="1" noAdjustHandles="1" noChangeArrowheads="1" noChangeShapeType="1"/>
              </p:cNvPicPr>
              <p:nvPr/>
            </p:nvPicPr>
            <p:blipFill>
              <a:blip r:embed="rId5"/>
              <a:stretch>
                <a:fillRect/>
              </a:stretch>
            </p:blipFill>
            <p:spPr>
              <a:xfrm>
                <a:off x="-4726459" y="2590285"/>
                <a:ext cx="2286000" cy="1714500"/>
              </a:xfrm>
              <a:prstGeom prst="rect">
                <a:avLst/>
              </a:prstGeom>
              <a:ln w="3175">
                <a:solidFill>
                  <a:prstClr val="ltGray"/>
                </a:solidFill>
              </a:ln>
            </p:spPr>
          </p:pic>
        </mc:Fallback>
      </mc:AlternateContent>
      <p:sp>
        <p:nvSpPr>
          <p:cNvPr id="9" name="Date Placeholder 8">
            <a:extLst>
              <a:ext uri="{FF2B5EF4-FFF2-40B4-BE49-F238E27FC236}">
                <a16:creationId xmlns:a16="http://schemas.microsoft.com/office/drawing/2014/main" id="{37A61E27-B8F5-493E-B8EF-AAF7849AF290}"/>
              </a:ext>
            </a:extLst>
          </p:cNvPr>
          <p:cNvSpPr>
            <a:spLocks noGrp="1"/>
          </p:cNvSpPr>
          <p:nvPr>
            <p:ph type="dt" sz="half" idx="2"/>
          </p:nvPr>
        </p:nvSpPr>
        <p:spPr/>
        <p:txBody>
          <a:bodyPr/>
          <a:lstStyle/>
          <a:p>
            <a:pPr>
              <a:defRPr/>
            </a:pPr>
            <a:r>
              <a:rPr lang="en-US" altLang="ko-KR"/>
              <a:t>Aug. 2022</a:t>
            </a:r>
            <a:endParaRPr lang="en-US" dirty="0"/>
          </a:p>
        </p:txBody>
      </p:sp>
    </p:spTree>
    <p:extLst>
      <p:ext uri="{BB962C8B-B14F-4D97-AF65-F5344CB8AC3E}">
        <p14:creationId xmlns:p14="http://schemas.microsoft.com/office/powerpoint/2010/main" val="2877087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701032" y="1676400"/>
            <a:ext cx="7772400" cy="4799013"/>
          </a:xfrm>
        </p:spPr>
        <p:txBody>
          <a:bodyPr/>
          <a:lstStyle/>
          <a:p>
            <a:r>
              <a:rPr lang="en-US" sz="2200" dirty="0">
                <a:latin typeface="Times New Roman" panose="02020603050405020304" pitchFamily="18" charset="0"/>
                <a:cs typeface="Times New Roman" panose="02020603050405020304" pitchFamily="18" charset="0"/>
              </a:rPr>
              <a:t>Some receivers may have frequency response variations significant enough to affect CSI estimation accuracy,  and further affect sensing performance, especially when small CSI variations are expected between sensing instances</a:t>
            </a:r>
            <a:r>
              <a:rPr lang="en-US" sz="2200" dirty="0">
                <a:solidFill>
                  <a:srgbClr val="FF0000"/>
                </a:solidFill>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[1]. </a:t>
            </a:r>
          </a:p>
          <a:p>
            <a:r>
              <a:rPr lang="en-US" sz="2200" dirty="0">
                <a:latin typeface="Times New Roman" panose="02020603050405020304" pitchFamily="18" charset="0"/>
                <a:cs typeface="Times New Roman" panose="02020603050405020304" pitchFamily="18" charset="0"/>
              </a:rPr>
              <a:t>Some receivers have consistent frequency response, and variations can hardly be distinguished.</a:t>
            </a:r>
          </a:p>
          <a:p>
            <a:pPr lvl="1"/>
            <a:r>
              <a:rPr lang="en-US" sz="1800" dirty="0">
                <a:latin typeface="Times New Roman" panose="02020603050405020304" pitchFamily="18" charset="0"/>
                <a:cs typeface="Times New Roman" panose="02020603050405020304" pitchFamily="18" charset="0"/>
              </a:rPr>
              <a:t>It maybe achieved by chip vendors design consistency</a:t>
            </a:r>
          </a:p>
          <a:p>
            <a:pPr lvl="1"/>
            <a:r>
              <a:rPr lang="en-US" sz="1800" dirty="0">
                <a:latin typeface="Times New Roman" panose="02020603050405020304" pitchFamily="18" charset="0"/>
                <a:cs typeface="Times New Roman" panose="02020603050405020304" pitchFamily="18" charset="0"/>
              </a:rPr>
              <a:t>It maybe achieved by chip vendors specially designed calibrations and compensations</a:t>
            </a:r>
          </a:p>
          <a:p>
            <a:r>
              <a:rPr lang="en-US" sz="2200" dirty="0">
                <a:latin typeface="Times New Roman" panose="02020603050405020304" pitchFamily="18" charset="0"/>
                <a:cs typeface="Times New Roman" panose="02020603050405020304" pitchFamily="18" charset="0"/>
              </a:rPr>
              <a:t>Some receivers have frequency response variations only in limited cases</a:t>
            </a:r>
          </a:p>
          <a:p>
            <a:r>
              <a:rPr lang="en-US" sz="2200" dirty="0">
                <a:latin typeface="Times New Roman" panose="02020603050405020304" pitchFamily="18" charset="0"/>
                <a:cs typeface="Times New Roman" panose="02020603050405020304" pitchFamily="18" charset="0"/>
              </a:rPr>
              <a:t>Since 11bf targets minimum PHY changes, we need to have a scheme to accommodate all these existing Rx frequency response cases.</a:t>
            </a: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3</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a:t>Julia Feng, Mediatek Inc</a:t>
            </a:r>
            <a:endParaRPr lang="en-US" altLang="ko-KR" dirty="0"/>
          </a:p>
        </p:txBody>
      </p:sp>
      <p:sp>
        <p:nvSpPr>
          <p:cNvPr id="4" name="Title 3">
            <a:extLst>
              <a:ext uri="{FF2B5EF4-FFF2-40B4-BE49-F238E27FC236}">
                <a16:creationId xmlns:a16="http://schemas.microsoft.com/office/drawing/2014/main" id="{F79424DA-C183-4A78-8B11-DEA89DB1056A}"/>
              </a:ext>
            </a:extLst>
          </p:cNvPr>
          <p:cNvSpPr>
            <a:spLocks noGrp="1"/>
          </p:cNvSpPr>
          <p:nvPr>
            <p:ph type="title"/>
          </p:nvPr>
        </p:nvSpPr>
        <p:spPr/>
        <p:txBody>
          <a:bodyPr/>
          <a:lstStyle/>
          <a:p>
            <a:r>
              <a:rPr lang="en-US" sz="2800" dirty="0">
                <a:latin typeface="Times New Roman" panose="02020603050405020304" pitchFamily="18" charset="0"/>
                <a:cs typeface="Times New Roman" panose="02020603050405020304" pitchFamily="18" charset="0"/>
              </a:rPr>
              <a:t>Rx frequency response variations are product dependent </a:t>
            </a:r>
            <a:endParaRPr lang="en-US" sz="2800" dirty="0"/>
          </a:p>
        </p:txBody>
      </p:sp>
      <p:sp>
        <p:nvSpPr>
          <p:cNvPr id="5" name="Date Placeholder 4">
            <a:extLst>
              <a:ext uri="{FF2B5EF4-FFF2-40B4-BE49-F238E27FC236}">
                <a16:creationId xmlns:a16="http://schemas.microsoft.com/office/drawing/2014/main" id="{B1B6880F-3119-441E-81A7-A856C0AE7E39}"/>
              </a:ext>
            </a:extLst>
          </p:cNvPr>
          <p:cNvSpPr>
            <a:spLocks noGrp="1"/>
          </p:cNvSpPr>
          <p:nvPr>
            <p:ph type="dt" sz="half" idx="2"/>
          </p:nvPr>
        </p:nvSpPr>
        <p:spPr/>
        <p:txBody>
          <a:bodyPr/>
          <a:lstStyle/>
          <a:p>
            <a:pPr>
              <a:defRPr/>
            </a:pPr>
            <a:r>
              <a:rPr lang="en-US" altLang="ko-KR"/>
              <a:t>Aug. 2022</a:t>
            </a:r>
            <a:endParaRPr lang="en-US" dirty="0"/>
          </a:p>
        </p:txBody>
      </p:sp>
    </p:spTree>
    <p:extLst>
      <p:ext uri="{BB962C8B-B14F-4D97-AF65-F5344CB8AC3E}">
        <p14:creationId xmlns:p14="http://schemas.microsoft.com/office/powerpoint/2010/main" val="4009924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701032" y="1676400"/>
            <a:ext cx="7772400" cy="4799013"/>
          </a:xfrm>
        </p:spPr>
        <p:txBody>
          <a:bodyPr/>
          <a:lstStyle/>
          <a:p>
            <a:r>
              <a:rPr lang="en-US" sz="2000" dirty="0">
                <a:latin typeface="Times New Roman" panose="02020603050405020304" pitchFamily="18" charset="0"/>
                <a:cs typeface="Times New Roman" panose="02020603050405020304" pitchFamily="18" charset="0"/>
              </a:rPr>
              <a:t>Rx frequency responses can be categorized into limited groups with underlying circuit conditions based on their variations</a:t>
            </a:r>
          </a:p>
          <a:p>
            <a:pPr lvl="1"/>
            <a:r>
              <a:rPr lang="en-US" sz="1800" dirty="0">
                <a:latin typeface="Times New Roman" panose="02020603050405020304" pitchFamily="18" charset="0"/>
                <a:cs typeface="Times New Roman" panose="02020603050405020304" pitchFamily="18" charset="0"/>
              </a:rPr>
              <a:t>If a receiver’s frequency responses vary with LNA/VGA gain settings, they can be categorized into major groups. Each group corresponds to one or multiple of the LNA/VGA gain settings, and it can be numbered with a Rx frequency response index, say </a:t>
            </a:r>
            <a:r>
              <a:rPr lang="en-US" sz="1800" b="1" dirty="0" err="1">
                <a:latin typeface="Times New Roman" panose="02020603050405020304" pitchFamily="18" charset="0"/>
                <a:cs typeface="Times New Roman" panose="02020603050405020304" pitchFamily="18" charset="0"/>
              </a:rPr>
              <a:t>Rx_FR_Index</a:t>
            </a:r>
            <a:r>
              <a:rPr lang="en-US" sz="1800" b="1" dirty="0">
                <a:latin typeface="Times New Roman" panose="02020603050405020304" pitchFamily="18" charset="0"/>
                <a:cs typeface="Times New Roman" panose="02020603050405020304" pitchFamily="18" charset="0"/>
              </a:rPr>
              <a:t>.</a:t>
            </a:r>
          </a:p>
          <a:p>
            <a:pPr lvl="1"/>
            <a:r>
              <a:rPr lang="en-US" sz="1800" dirty="0">
                <a:latin typeface="Times New Roman" panose="02020603050405020304" pitchFamily="18" charset="0"/>
                <a:cs typeface="Times New Roman" panose="02020603050405020304" pitchFamily="18" charset="0"/>
              </a:rPr>
              <a:t>Within each group, Rx frequency response variation is considered insignificant. </a:t>
            </a:r>
            <a:endParaRPr lang="en-US" sz="1800" b="1" dirty="0">
              <a:latin typeface="Times New Roman" panose="02020603050405020304" pitchFamily="18" charset="0"/>
              <a:cs typeface="Times New Roman" panose="02020603050405020304" pitchFamily="18" charset="0"/>
            </a:endParaRPr>
          </a:p>
          <a:p>
            <a:pPr lvl="1"/>
            <a:r>
              <a:rPr lang="en-US" sz="1800" dirty="0">
                <a:latin typeface="Times New Roman" panose="02020603050405020304" pitchFamily="18" charset="0"/>
                <a:cs typeface="Times New Roman" panose="02020603050405020304" pitchFamily="18" charset="0"/>
              </a:rPr>
              <a:t>Categorization could be based on metric(s) derived from magnitude and/or phase variations of the Rx frequency response</a:t>
            </a:r>
          </a:p>
          <a:p>
            <a:pPr lvl="1"/>
            <a:r>
              <a:rPr lang="en-US" sz="1800" dirty="0">
                <a:latin typeface="Times New Roman" panose="02020603050405020304" pitchFamily="18" charset="0"/>
                <a:cs typeface="Times New Roman" panose="02020603050405020304" pitchFamily="18" charset="0"/>
              </a:rPr>
              <a:t>The details of rules to categorize Rx frequency response will be further discussed</a:t>
            </a: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4</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a:t>Julia Feng, Mediatek Inc</a:t>
            </a:r>
            <a:endParaRPr lang="en-US" altLang="ko-KR" dirty="0"/>
          </a:p>
        </p:txBody>
      </p:sp>
      <p:sp>
        <p:nvSpPr>
          <p:cNvPr id="4" name="Title 3">
            <a:extLst>
              <a:ext uri="{FF2B5EF4-FFF2-40B4-BE49-F238E27FC236}">
                <a16:creationId xmlns:a16="http://schemas.microsoft.com/office/drawing/2014/main" id="{F79424DA-C183-4A78-8B11-DEA89DB1056A}"/>
              </a:ext>
            </a:extLst>
          </p:cNvPr>
          <p:cNvSpPr>
            <a:spLocks noGrp="1"/>
          </p:cNvSpPr>
          <p:nvPr>
            <p:ph type="title"/>
          </p:nvPr>
        </p:nvSpPr>
        <p:spPr/>
        <p:txBody>
          <a:bodyPr/>
          <a:lstStyle/>
          <a:p>
            <a:r>
              <a:rPr lang="en-US" sz="2800" dirty="0"/>
              <a:t>Categorize </a:t>
            </a:r>
            <a:r>
              <a:rPr lang="en-US" sz="2800" dirty="0">
                <a:latin typeface="Times New Roman" panose="02020603050405020304" pitchFamily="18" charset="0"/>
                <a:cs typeface="Times New Roman" panose="02020603050405020304" pitchFamily="18" charset="0"/>
              </a:rPr>
              <a:t>Rx Frequency Response Variations </a:t>
            </a:r>
            <a:endParaRPr lang="en-US" sz="2800" dirty="0"/>
          </a:p>
        </p:txBody>
      </p:sp>
      <p:sp>
        <p:nvSpPr>
          <p:cNvPr id="5" name="Date Placeholder 4">
            <a:extLst>
              <a:ext uri="{FF2B5EF4-FFF2-40B4-BE49-F238E27FC236}">
                <a16:creationId xmlns:a16="http://schemas.microsoft.com/office/drawing/2014/main" id="{B1B6880F-3119-441E-81A7-A856C0AE7E39}"/>
              </a:ext>
            </a:extLst>
          </p:cNvPr>
          <p:cNvSpPr>
            <a:spLocks noGrp="1"/>
          </p:cNvSpPr>
          <p:nvPr>
            <p:ph type="dt" sz="half" idx="2"/>
          </p:nvPr>
        </p:nvSpPr>
        <p:spPr/>
        <p:txBody>
          <a:bodyPr/>
          <a:lstStyle/>
          <a:p>
            <a:pPr>
              <a:defRPr/>
            </a:pPr>
            <a:r>
              <a:rPr lang="en-US" altLang="ko-KR"/>
              <a:t>Aug. 2022</a:t>
            </a:r>
            <a:endParaRPr lang="en-US" dirty="0"/>
          </a:p>
        </p:txBody>
      </p:sp>
    </p:spTree>
    <p:extLst>
      <p:ext uri="{BB962C8B-B14F-4D97-AF65-F5344CB8AC3E}">
        <p14:creationId xmlns:p14="http://schemas.microsoft.com/office/powerpoint/2010/main" val="3096938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Benefit of </a:t>
            </a:r>
            <a:r>
              <a:rPr lang="en-US" sz="3200" b="1" dirty="0" err="1">
                <a:latin typeface="Times New Roman" panose="02020603050405020304" pitchFamily="18" charset="0"/>
                <a:cs typeface="Times New Roman" panose="02020603050405020304" pitchFamily="18" charset="0"/>
              </a:rPr>
              <a:t>Rx_FR_Index</a:t>
            </a:r>
            <a:r>
              <a:rPr lang="en-US" sz="3200" b="1" dirty="0">
                <a:latin typeface="Times New Roman" panose="02020603050405020304" pitchFamily="18" charset="0"/>
                <a:cs typeface="Times New Roman" panose="02020603050405020304" pitchFamily="18" charset="0"/>
              </a:rPr>
              <a:t> in 11bf Sensing</a:t>
            </a:r>
            <a:endParaRPr lang="ko-KR" altLang="en-US" dirty="0"/>
          </a:p>
        </p:txBody>
      </p:sp>
      <p:sp>
        <p:nvSpPr>
          <p:cNvPr id="3" name="내용 개체 틀 2"/>
          <p:cNvSpPr>
            <a:spLocks noGrp="1"/>
          </p:cNvSpPr>
          <p:nvPr>
            <p:ph idx="1"/>
          </p:nvPr>
        </p:nvSpPr>
        <p:spPr/>
        <p:txBody>
          <a:bodyPr>
            <a:normAutofit fontScale="85000" lnSpcReduction="10000"/>
          </a:bodyPr>
          <a:lstStyle/>
          <a:p>
            <a:r>
              <a:rPr lang="en-US" dirty="0">
                <a:latin typeface="Times New Roman" panose="02020603050405020304" pitchFamily="18" charset="0"/>
                <a:cs typeface="Times New Roman" panose="02020603050405020304" pitchFamily="18" charset="0"/>
              </a:rPr>
              <a:t>Sensing initiator may use </a:t>
            </a:r>
            <a:r>
              <a:rPr lang="en-US" b="1" dirty="0" err="1">
                <a:latin typeface="Times New Roman" panose="02020603050405020304" pitchFamily="18" charset="0"/>
                <a:cs typeface="Times New Roman" panose="02020603050405020304" pitchFamily="18" charset="0"/>
              </a:rPr>
              <a:t>Rx_FR_Index</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to control combination or comparison of CSIs obtained from different sensing NDPs for the same measurement setup ID in a sensing session</a:t>
            </a:r>
          </a:p>
          <a:p>
            <a:pPr lvl="1"/>
            <a:r>
              <a:rPr lang="en-US"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 is fed back to sensing initiator along with CSI during sensing measurement report. </a:t>
            </a:r>
          </a:p>
          <a:p>
            <a:pPr lvl="1"/>
            <a:r>
              <a:rPr lang="en-US"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 may help sensing initiator to detect small CSI variations reliably. </a:t>
            </a:r>
          </a:p>
          <a:p>
            <a:pPr lvl="2"/>
            <a:r>
              <a:rPr lang="en-US" dirty="0">
                <a:latin typeface="Times New Roman" panose="02020603050405020304" pitchFamily="18" charset="0"/>
                <a:cs typeface="Times New Roman" panose="02020603050405020304" pitchFamily="18" charset="0"/>
              </a:rPr>
              <a:t>CSIs with the same valid </a:t>
            </a:r>
            <a:r>
              <a:rPr lang="en-US"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 are generated with the same category of normalized receiver frequency response, and they can be combined for better sensing performance or compared for sensing detection if necessary. </a:t>
            </a:r>
          </a:p>
          <a:p>
            <a:pPr lvl="1"/>
            <a:r>
              <a:rPr lang="en-US" dirty="0">
                <a:latin typeface="Times New Roman" panose="02020603050405020304" pitchFamily="18" charset="0"/>
                <a:cs typeface="Times New Roman" panose="02020603050405020304" pitchFamily="18" charset="0"/>
              </a:rPr>
              <a:t>Depending on types of applications, initiator can also choose to combine or compare CSIs with different </a:t>
            </a:r>
            <a:r>
              <a:rPr lang="en-US"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 after assessing CSI variation risks caused by Rx frequency response changes.</a:t>
            </a:r>
          </a:p>
          <a:p>
            <a:pPr lvl="1"/>
            <a:r>
              <a:rPr lang="en-US"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 is determined by sensing receiver with its best effort. And initiator doesn’t need knowledge of mapping rules to use </a:t>
            </a:r>
            <a:r>
              <a:rPr lang="en-US"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a:t>
            </a: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5</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a:t>Julia Feng, Mediatek Inc</a:t>
            </a:r>
            <a:endParaRPr lang="en-US" altLang="ko-KR" dirty="0"/>
          </a:p>
        </p:txBody>
      </p:sp>
      <p:sp>
        <p:nvSpPr>
          <p:cNvPr id="5" name="Date Placeholder 4">
            <a:extLst>
              <a:ext uri="{FF2B5EF4-FFF2-40B4-BE49-F238E27FC236}">
                <a16:creationId xmlns:a16="http://schemas.microsoft.com/office/drawing/2014/main" id="{F45A890A-C8D2-4805-82A4-F725B2EF0F62}"/>
              </a:ext>
            </a:extLst>
          </p:cNvPr>
          <p:cNvSpPr>
            <a:spLocks noGrp="1"/>
          </p:cNvSpPr>
          <p:nvPr>
            <p:ph type="dt" sz="half" idx="2"/>
          </p:nvPr>
        </p:nvSpPr>
        <p:spPr/>
        <p:txBody>
          <a:bodyPr/>
          <a:lstStyle/>
          <a:p>
            <a:pPr>
              <a:defRPr/>
            </a:pPr>
            <a:r>
              <a:rPr lang="en-US" altLang="ko-KR"/>
              <a:t>Aug. 2022</a:t>
            </a:r>
            <a:endParaRPr lang="en-US" dirty="0"/>
          </a:p>
        </p:txBody>
      </p:sp>
    </p:spTree>
    <p:extLst>
      <p:ext uri="{BB962C8B-B14F-4D97-AF65-F5344CB8AC3E}">
        <p14:creationId xmlns:p14="http://schemas.microsoft.com/office/powerpoint/2010/main" val="3687959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685800" y="1752599"/>
            <a:ext cx="7772400" cy="4905375"/>
          </a:xfrm>
        </p:spPr>
        <p:txBody>
          <a:bodyPr/>
          <a:lstStyle/>
          <a:p>
            <a:r>
              <a:rPr lang="en-US" dirty="0">
                <a:latin typeface="Times New Roman" panose="02020603050405020304" pitchFamily="18" charset="0"/>
                <a:cs typeface="Times New Roman" panose="02020603050405020304" pitchFamily="18" charset="0"/>
              </a:rPr>
              <a:t>We propose to add </a:t>
            </a:r>
            <a:r>
              <a:rPr lang="en-US" b="1" dirty="0" err="1">
                <a:latin typeface="Times New Roman" panose="02020603050405020304" pitchFamily="18" charset="0"/>
                <a:cs typeface="Times New Roman" panose="02020603050405020304" pitchFamily="18" charset="0"/>
              </a:rPr>
              <a:t>Rx_FR_Index</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along with CSI in 11bf sub-7GHz sensing measurement report to indicate categorization of normalized Rx frequency response variations</a:t>
            </a:r>
          </a:p>
          <a:p>
            <a:pPr lvl="1"/>
            <a:r>
              <a:rPr lang="en-US"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 is a category index of normalized receiver frequency response</a:t>
            </a:r>
          </a:p>
          <a:p>
            <a:pPr lvl="1"/>
            <a:r>
              <a:rPr lang="en-US"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 size TBD</a:t>
            </a:r>
          </a:p>
          <a:p>
            <a:pPr lvl="2"/>
            <a:r>
              <a:rPr lang="en-US" dirty="0">
                <a:latin typeface="Times New Roman" panose="02020603050405020304" pitchFamily="18" charset="0"/>
                <a:cs typeface="Times New Roman" panose="02020603050405020304" pitchFamily="18" charset="0"/>
              </a:rPr>
              <a:t>For example:  a 3 bits </a:t>
            </a:r>
            <a:r>
              <a:rPr lang="en-US"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 indicates up to 7 Rx frequency response categories</a:t>
            </a: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6</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a:t>Julia Feng, Mediatek Inc</a:t>
            </a:r>
            <a:endParaRPr lang="en-US" altLang="ko-KR" dirty="0"/>
          </a:p>
        </p:txBody>
      </p:sp>
      <p:sp>
        <p:nvSpPr>
          <p:cNvPr id="4" name="Title 3">
            <a:extLst>
              <a:ext uri="{FF2B5EF4-FFF2-40B4-BE49-F238E27FC236}">
                <a16:creationId xmlns:a16="http://schemas.microsoft.com/office/drawing/2014/main" id="{F79424DA-C183-4A78-8B11-DEA89DB1056A}"/>
              </a:ext>
            </a:extLst>
          </p:cNvPr>
          <p:cNvSpPr>
            <a:spLocks noGrp="1"/>
          </p:cNvSpPr>
          <p:nvPr>
            <p:ph type="title"/>
          </p:nvPr>
        </p:nvSpPr>
        <p:spPr/>
        <p:txBody>
          <a:bodyPr/>
          <a:lstStyle/>
          <a:p>
            <a:r>
              <a:rPr lang="en-US" dirty="0"/>
              <a:t>Proposal</a:t>
            </a:r>
          </a:p>
        </p:txBody>
      </p:sp>
      <p:sp>
        <p:nvSpPr>
          <p:cNvPr id="5" name="Date Placeholder 4">
            <a:extLst>
              <a:ext uri="{FF2B5EF4-FFF2-40B4-BE49-F238E27FC236}">
                <a16:creationId xmlns:a16="http://schemas.microsoft.com/office/drawing/2014/main" id="{80DABE33-4BE8-44B9-B41F-A4C0379DE292}"/>
              </a:ext>
            </a:extLst>
          </p:cNvPr>
          <p:cNvSpPr>
            <a:spLocks noGrp="1"/>
          </p:cNvSpPr>
          <p:nvPr>
            <p:ph type="dt" sz="half" idx="2"/>
          </p:nvPr>
        </p:nvSpPr>
        <p:spPr/>
        <p:txBody>
          <a:bodyPr/>
          <a:lstStyle/>
          <a:p>
            <a:pPr>
              <a:defRPr/>
            </a:pPr>
            <a:r>
              <a:rPr lang="en-US" altLang="ko-KR"/>
              <a:t>Aug. 2022</a:t>
            </a:r>
            <a:endParaRPr lang="en-US" dirty="0"/>
          </a:p>
        </p:txBody>
      </p:sp>
    </p:spTree>
    <p:extLst>
      <p:ext uri="{BB962C8B-B14F-4D97-AF65-F5344CB8AC3E}">
        <p14:creationId xmlns:p14="http://schemas.microsoft.com/office/powerpoint/2010/main" val="1680679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696913" y="1487487"/>
            <a:ext cx="7772400" cy="4837113"/>
          </a:xfrm>
        </p:spPr>
        <p:txBody>
          <a:bodyPr/>
          <a:lstStyle/>
          <a:p>
            <a:r>
              <a:rPr lang="en-US" dirty="0">
                <a:latin typeface="Times New Roman" panose="02020603050405020304" pitchFamily="18" charset="0"/>
                <a:cs typeface="Times New Roman" panose="02020603050405020304" pitchFamily="18" charset="0"/>
              </a:rPr>
              <a:t>A chip vendor has flexibility with </a:t>
            </a:r>
            <a:r>
              <a:rPr lang="en-US" b="1" dirty="0" err="1">
                <a:latin typeface="Times New Roman" panose="02020603050405020304" pitchFamily="18" charset="0"/>
                <a:cs typeface="Times New Roman" panose="02020603050405020304" pitchFamily="18" charset="0"/>
              </a:rPr>
              <a:t>Rx_FR_Index</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depending on normalized Rx frequency response variations.</a:t>
            </a:r>
          </a:p>
          <a:p>
            <a:pPr lvl="1"/>
            <a:r>
              <a:rPr lang="en-US" sz="1800" dirty="0">
                <a:latin typeface="Times New Roman" panose="02020603050405020304" pitchFamily="18" charset="0"/>
                <a:cs typeface="Times New Roman" panose="02020603050405020304" pitchFamily="18" charset="0"/>
              </a:rPr>
              <a:t>A chip vendor may not category Rx frequency response variations and will set </a:t>
            </a:r>
            <a:r>
              <a:rPr lang="en-US" sz="1800" b="1" dirty="0" err="1">
                <a:latin typeface="Times New Roman" panose="02020603050405020304" pitchFamily="18" charset="0"/>
                <a:cs typeface="Times New Roman" panose="02020603050405020304" pitchFamily="18" charset="0"/>
              </a:rPr>
              <a:t>Rx_FR_Index</a:t>
            </a:r>
            <a:r>
              <a:rPr lang="en-US" sz="1800" b="1"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to an invalid value to indicate this status. </a:t>
            </a:r>
            <a:r>
              <a:rPr lang="en-US" sz="1800" dirty="0" err="1">
                <a:latin typeface="Times New Roman" panose="02020603050405020304" pitchFamily="18" charset="0"/>
                <a:cs typeface="Times New Roman" panose="02020603050405020304" pitchFamily="18" charset="0"/>
              </a:rPr>
              <a:t>Rx_FR_Index</a:t>
            </a:r>
            <a:r>
              <a:rPr lang="en-US" sz="1800" dirty="0">
                <a:latin typeface="Times New Roman" panose="02020603050405020304" pitchFamily="18" charset="0"/>
                <a:cs typeface="Times New Roman" panose="02020603050405020304" pitchFamily="18" charset="0"/>
              </a:rPr>
              <a:t> field doesn’t carry any Rx frequency response variation category information in this case.</a:t>
            </a:r>
          </a:p>
          <a:p>
            <a:pPr lvl="2"/>
            <a:r>
              <a:rPr lang="en-US" sz="1600" dirty="0">
                <a:latin typeface="Times New Roman" panose="02020603050405020304" pitchFamily="18" charset="0"/>
                <a:cs typeface="Times New Roman" panose="02020603050405020304" pitchFamily="18" charset="0"/>
              </a:rPr>
              <a:t>For example, </a:t>
            </a:r>
            <a:r>
              <a:rPr lang="en-US" sz="1600" b="1" dirty="0" err="1">
                <a:latin typeface="Times New Roman" panose="02020603050405020304" pitchFamily="18" charset="0"/>
                <a:cs typeface="Times New Roman" panose="02020603050405020304" pitchFamily="18" charset="0"/>
              </a:rPr>
              <a:t>Rx_FR_Index</a:t>
            </a:r>
            <a:r>
              <a:rPr lang="en-US" sz="1600" b="1" dirty="0">
                <a:latin typeface="Times New Roman" panose="02020603050405020304" pitchFamily="18" charset="0"/>
                <a:cs typeface="Times New Roman" panose="02020603050405020304" pitchFamily="18" charset="0"/>
              </a:rPr>
              <a:t> = 0 </a:t>
            </a:r>
            <a:r>
              <a:rPr lang="en-US" sz="1600" dirty="0">
                <a:latin typeface="Times New Roman" panose="02020603050405020304" pitchFamily="18" charset="0"/>
                <a:cs typeface="Times New Roman" panose="02020603050405020304" pitchFamily="18" charset="0"/>
              </a:rPr>
              <a:t>signals invalid index</a:t>
            </a:r>
          </a:p>
          <a:p>
            <a:pPr lvl="1"/>
            <a:r>
              <a:rPr lang="en-US" sz="1800" dirty="0">
                <a:latin typeface="Times New Roman" panose="02020603050405020304" pitchFamily="18" charset="0"/>
                <a:cs typeface="Times New Roman" panose="02020603050405020304" pitchFamily="18" charset="0"/>
              </a:rPr>
              <a:t>A chip vendor may set </a:t>
            </a:r>
            <a:r>
              <a:rPr lang="en-US" sz="1800" b="1" dirty="0" err="1">
                <a:latin typeface="Times New Roman" panose="02020603050405020304" pitchFamily="18" charset="0"/>
                <a:cs typeface="Times New Roman" panose="02020603050405020304" pitchFamily="18" charset="0"/>
              </a:rPr>
              <a:t>Rx_FR_Index</a:t>
            </a:r>
            <a:r>
              <a:rPr lang="en-US" sz="1800" b="1" dirty="0">
                <a:latin typeface="Times New Roman" panose="02020603050405020304" pitchFamily="18" charset="0"/>
                <a:cs typeface="Times New Roman" panose="02020603050405020304" pitchFamily="18" charset="0"/>
              </a:rPr>
              <a:t> = k </a:t>
            </a:r>
            <a:r>
              <a:rPr lang="en-US" sz="1800" dirty="0">
                <a:latin typeface="Times New Roman" panose="02020603050405020304" pitchFamily="18" charset="0"/>
                <a:cs typeface="Times New Roman" panose="02020603050405020304" pitchFamily="18" charset="0"/>
              </a:rPr>
              <a:t>(k≠0 is a fixed valid index) to indicate its Rx frequency response doesn’t vary significantly across all gain settings. </a:t>
            </a:r>
          </a:p>
          <a:p>
            <a:pPr lvl="1"/>
            <a:r>
              <a:rPr lang="en-US" sz="1800" dirty="0">
                <a:latin typeface="Times New Roman" panose="02020603050405020304" pitchFamily="18" charset="0"/>
                <a:cs typeface="Times New Roman" panose="02020603050405020304" pitchFamily="18" charset="0"/>
              </a:rPr>
              <a:t>For example, a chip vendor finds its Rx frequency responses vary in 4 major patterns in lab sample tests or selected gain setting product tests. It can categorize these variations and their underlying circuit conditions into 4 categories and map them to 4 valid index values of </a:t>
            </a:r>
            <a:r>
              <a:rPr lang="en-US" sz="1800" dirty="0" err="1">
                <a:latin typeface="Times New Roman" panose="02020603050405020304" pitchFamily="18" charset="0"/>
                <a:cs typeface="Times New Roman" panose="02020603050405020304" pitchFamily="18" charset="0"/>
              </a:rPr>
              <a:t>Rx_FR_Index</a:t>
            </a:r>
            <a:r>
              <a:rPr lang="en-US" sz="1800" dirty="0">
                <a:latin typeface="Times New Roman" panose="02020603050405020304" pitchFamily="18" charset="0"/>
                <a:cs typeface="Times New Roman" panose="02020603050405020304" pitchFamily="18" charset="0"/>
              </a:rPr>
              <a:t>. </a:t>
            </a: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7</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a:t>Julia Feng, Mediatek Inc</a:t>
            </a:r>
            <a:endParaRPr lang="en-US" altLang="ko-KR" dirty="0"/>
          </a:p>
        </p:txBody>
      </p:sp>
      <p:sp>
        <p:nvSpPr>
          <p:cNvPr id="4" name="Title 3">
            <a:extLst>
              <a:ext uri="{FF2B5EF4-FFF2-40B4-BE49-F238E27FC236}">
                <a16:creationId xmlns:a16="http://schemas.microsoft.com/office/drawing/2014/main" id="{F79424DA-C183-4A78-8B11-DEA89DB1056A}"/>
              </a:ext>
            </a:extLst>
          </p:cNvPr>
          <p:cNvSpPr>
            <a:spLocks noGrp="1"/>
          </p:cNvSpPr>
          <p:nvPr>
            <p:ph type="title"/>
          </p:nvPr>
        </p:nvSpPr>
        <p:spPr>
          <a:xfrm>
            <a:off x="685800" y="593018"/>
            <a:ext cx="7772400" cy="914400"/>
          </a:xfrm>
        </p:spPr>
        <p:txBody>
          <a:bodyPr/>
          <a:lstStyle/>
          <a:p>
            <a:r>
              <a:rPr lang="en-US" b="1" dirty="0" err="1">
                <a:latin typeface="Times New Roman" panose="02020603050405020304" pitchFamily="18" charset="0"/>
                <a:cs typeface="Times New Roman" panose="02020603050405020304" pitchFamily="18" charset="0"/>
              </a:rPr>
              <a:t>Rx_FR_Index</a:t>
            </a:r>
            <a:r>
              <a:rPr lang="en-US" b="1" dirty="0">
                <a:latin typeface="Times New Roman" panose="02020603050405020304" pitchFamily="18" charset="0"/>
                <a:cs typeface="Times New Roman" panose="02020603050405020304" pitchFamily="18" charset="0"/>
              </a:rPr>
              <a:t> Values</a:t>
            </a:r>
            <a:endParaRPr lang="en-US" dirty="0"/>
          </a:p>
        </p:txBody>
      </p:sp>
      <p:sp>
        <p:nvSpPr>
          <p:cNvPr id="5" name="Date Placeholder 4">
            <a:extLst>
              <a:ext uri="{FF2B5EF4-FFF2-40B4-BE49-F238E27FC236}">
                <a16:creationId xmlns:a16="http://schemas.microsoft.com/office/drawing/2014/main" id="{518B51F8-EC14-47A4-99FB-C865FAC93EF0}"/>
              </a:ext>
            </a:extLst>
          </p:cNvPr>
          <p:cNvSpPr>
            <a:spLocks noGrp="1"/>
          </p:cNvSpPr>
          <p:nvPr>
            <p:ph type="dt" sz="half" idx="2"/>
          </p:nvPr>
        </p:nvSpPr>
        <p:spPr/>
        <p:txBody>
          <a:bodyPr/>
          <a:lstStyle/>
          <a:p>
            <a:pPr>
              <a:defRPr/>
            </a:pPr>
            <a:r>
              <a:rPr lang="en-US" altLang="ko-KR"/>
              <a:t>Aug. 2022</a:t>
            </a:r>
            <a:endParaRPr lang="en-US" dirty="0"/>
          </a:p>
        </p:txBody>
      </p:sp>
    </p:spTree>
    <p:extLst>
      <p:ext uri="{BB962C8B-B14F-4D97-AF65-F5344CB8AC3E}">
        <p14:creationId xmlns:p14="http://schemas.microsoft.com/office/powerpoint/2010/main" val="1783600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Summary </a:t>
            </a:r>
            <a:endParaRPr lang="ko-KR" altLang="en-US"/>
          </a:p>
        </p:txBody>
      </p:sp>
      <p:sp>
        <p:nvSpPr>
          <p:cNvPr id="3" name="내용 개체 틀 2"/>
          <p:cNvSpPr>
            <a:spLocks noGrp="1"/>
          </p:cNvSpPr>
          <p:nvPr>
            <p:ph idx="1"/>
          </p:nvPr>
        </p:nvSpPr>
        <p:spPr/>
        <p:txBody>
          <a:bodyPr>
            <a:normAutofit/>
          </a:bodyPr>
          <a:lstStyle/>
          <a:p>
            <a:r>
              <a:rPr lang="en-US"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 field helps to improve sensing performance when small CSI variations need to be detected by allowing combination or comparison of CSIs obtained from different NDPs with the same </a:t>
            </a:r>
            <a:r>
              <a:rPr lang="en-US"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 value (≠0).</a:t>
            </a:r>
            <a:endParaRPr lang="en-US" altLang="ko-KR" dirty="0"/>
          </a:p>
          <a:p>
            <a:r>
              <a:rPr lang="en-US"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 field provides chip vendors flexibility to categorize Rx frequency response variations.</a:t>
            </a:r>
          </a:p>
          <a:p>
            <a:pPr lvl="1"/>
            <a:r>
              <a:rPr lang="en-US" b="1"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 0 </a:t>
            </a:r>
            <a:r>
              <a:rPr lang="en-US" dirty="0">
                <a:latin typeface="Times New Roman" panose="02020603050405020304" pitchFamily="18" charset="0"/>
                <a:cs typeface="Times New Roman" panose="02020603050405020304" pitchFamily="18" charset="0"/>
              </a:rPr>
              <a:t>indicates</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Rx frequency response is not categorized.</a:t>
            </a:r>
          </a:p>
          <a:p>
            <a:pPr lvl="1"/>
            <a:r>
              <a:rPr lang="en-US" b="1" dirty="0" err="1">
                <a:latin typeface="Times New Roman" panose="02020603050405020304" pitchFamily="18" charset="0"/>
                <a:cs typeface="Times New Roman" panose="02020603050405020304" pitchFamily="18" charset="0"/>
              </a:rPr>
              <a:t>Rx_FR_Index</a:t>
            </a:r>
            <a:r>
              <a:rPr lang="en-US" b="1" dirty="0">
                <a:latin typeface="Times New Roman" panose="02020603050405020304" pitchFamily="18" charset="0"/>
                <a:cs typeface="Times New Roman" panose="02020603050405020304" pitchFamily="18" charset="0"/>
              </a:rPr>
              <a:t> ≠ 0</a:t>
            </a:r>
            <a:r>
              <a:rPr lang="en-US" dirty="0">
                <a:latin typeface="Times New Roman" panose="02020603050405020304" pitchFamily="18" charset="0"/>
                <a:cs typeface="Times New Roman" panose="02020603050405020304" pitchFamily="18" charset="0"/>
              </a:rPr>
              <a:t> indicates Rx frequency response doesn’t vary significantly with the same </a:t>
            </a:r>
            <a:r>
              <a:rPr lang="en-US"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 value.</a:t>
            </a: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8</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a:t>Julia Feng, Mediatek Inc</a:t>
            </a:r>
            <a:endParaRPr lang="en-US" altLang="ko-KR" dirty="0"/>
          </a:p>
        </p:txBody>
      </p:sp>
      <p:sp>
        <p:nvSpPr>
          <p:cNvPr id="5" name="Date Placeholder 4">
            <a:extLst>
              <a:ext uri="{FF2B5EF4-FFF2-40B4-BE49-F238E27FC236}">
                <a16:creationId xmlns:a16="http://schemas.microsoft.com/office/drawing/2014/main" id="{02C6668E-41A8-4FA8-8818-856FED0E0C91}"/>
              </a:ext>
            </a:extLst>
          </p:cNvPr>
          <p:cNvSpPr>
            <a:spLocks noGrp="1"/>
          </p:cNvSpPr>
          <p:nvPr>
            <p:ph type="dt" sz="half" idx="2"/>
          </p:nvPr>
        </p:nvSpPr>
        <p:spPr/>
        <p:txBody>
          <a:bodyPr/>
          <a:lstStyle/>
          <a:p>
            <a:pPr>
              <a:defRPr/>
            </a:pPr>
            <a:r>
              <a:rPr lang="en-US" altLang="ko-KR"/>
              <a:t>Aug. 2022</a:t>
            </a:r>
            <a:endParaRPr lang="en-US" dirty="0"/>
          </a:p>
        </p:txBody>
      </p:sp>
    </p:spTree>
    <p:extLst>
      <p:ext uri="{BB962C8B-B14F-4D97-AF65-F5344CB8AC3E}">
        <p14:creationId xmlns:p14="http://schemas.microsoft.com/office/powerpoint/2010/main" val="3580500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SP1 </a:t>
            </a:r>
            <a:endParaRPr lang="ko-KR" altLang="en-US" dirty="0"/>
          </a:p>
        </p:txBody>
      </p:sp>
      <p:sp>
        <p:nvSpPr>
          <p:cNvPr id="3" name="내용 개체 틀 2"/>
          <p:cNvSpPr>
            <a:spLocks noGrp="1"/>
          </p:cNvSpPr>
          <p:nvPr>
            <p:ph idx="1"/>
          </p:nvPr>
        </p:nvSpPr>
        <p:spPr/>
        <p:txBody>
          <a:bodyPr>
            <a:normAutofit/>
          </a:bodyPr>
          <a:lstStyle/>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Do you agree to add a field </a:t>
            </a:r>
            <a:r>
              <a:rPr lang="en-US" b="1" dirty="0" err="1">
                <a:latin typeface="Times New Roman" panose="02020603050405020304" pitchFamily="18" charset="0"/>
                <a:cs typeface="Times New Roman" panose="02020603050405020304" pitchFamily="18" charset="0"/>
              </a:rPr>
              <a:t>Rx_FR_Index</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along with CSI in 11bf sub-7GHz sensing measurement report to index category of Rx frequency response?</a:t>
            </a:r>
          </a:p>
          <a:p>
            <a:pPr lvl="1"/>
            <a:r>
              <a:rPr lang="en-US" b="1"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 is a category index of receiver frequency response</a:t>
            </a:r>
          </a:p>
          <a:p>
            <a:pPr lvl="1"/>
            <a:r>
              <a:rPr lang="en-US" b="1"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 number of bits is TBD</a:t>
            </a:r>
          </a:p>
          <a:p>
            <a:pPr marL="457200" lvl="1" indent="0">
              <a:buNone/>
            </a:pPr>
            <a:endParaRPr lang="en-US" dirty="0">
              <a:latin typeface="Times New Roman" panose="02020603050405020304" pitchFamily="18" charset="0"/>
              <a:cs typeface="Times New Roman" panose="02020603050405020304" pitchFamily="18" charset="0"/>
            </a:endParaRP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9</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a:t>Julia Feng, Mediatek Inc</a:t>
            </a:r>
            <a:endParaRPr lang="en-US" altLang="ko-KR" dirty="0"/>
          </a:p>
        </p:txBody>
      </p:sp>
      <p:sp>
        <p:nvSpPr>
          <p:cNvPr id="5" name="Date Placeholder 4">
            <a:extLst>
              <a:ext uri="{FF2B5EF4-FFF2-40B4-BE49-F238E27FC236}">
                <a16:creationId xmlns:a16="http://schemas.microsoft.com/office/drawing/2014/main" id="{D2B44CA9-2AD2-4B6C-8571-4C09E93C31C2}"/>
              </a:ext>
            </a:extLst>
          </p:cNvPr>
          <p:cNvSpPr>
            <a:spLocks noGrp="1"/>
          </p:cNvSpPr>
          <p:nvPr>
            <p:ph type="dt" sz="half" idx="2"/>
          </p:nvPr>
        </p:nvSpPr>
        <p:spPr/>
        <p:txBody>
          <a:bodyPr/>
          <a:lstStyle/>
          <a:p>
            <a:pPr>
              <a:defRPr/>
            </a:pPr>
            <a:r>
              <a:rPr lang="en-US" altLang="ko-KR"/>
              <a:t>Aug. 2022</a:t>
            </a:r>
            <a:endParaRPr lang="en-US" dirty="0"/>
          </a:p>
        </p:txBody>
      </p:sp>
    </p:spTree>
    <p:extLst>
      <p:ext uri="{BB962C8B-B14F-4D97-AF65-F5344CB8AC3E}">
        <p14:creationId xmlns:p14="http://schemas.microsoft.com/office/powerpoint/2010/main" val="77339526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344244</TotalTime>
  <Words>1265</Words>
  <Application>Microsoft Office PowerPoint</Application>
  <PresentationFormat>On-screen Show (4:3)</PresentationFormat>
  <Paragraphs>124</Paragraphs>
  <Slides>11</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Times New Roman</vt:lpstr>
      <vt:lpstr>802-11-Submission</vt:lpstr>
      <vt:lpstr>WLAN Sensing Measurement CSI Report with Rx Frequency Response Category Index</vt:lpstr>
      <vt:lpstr>Introduction </vt:lpstr>
      <vt:lpstr>Rx frequency response variations are product dependent </vt:lpstr>
      <vt:lpstr>Categorize Rx Frequency Response Variations </vt:lpstr>
      <vt:lpstr>Benefit of Rx_FR_Index in 11bf Sensing</vt:lpstr>
      <vt:lpstr>Proposal</vt:lpstr>
      <vt:lpstr>Rx_FR_Index Values</vt:lpstr>
      <vt:lpstr>Summary </vt:lpstr>
      <vt:lpstr>SP1 </vt:lpstr>
      <vt:lpstr>SP2 </vt:lpstr>
      <vt:lpstr>Reference </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dongguk.lim@lge.com</dc:creator>
  <cp:lastModifiedBy>Julia Feng</cp:lastModifiedBy>
  <cp:revision>5194</cp:revision>
  <cp:lastPrinted>2017-07-07T02:11:09Z</cp:lastPrinted>
  <dcterms:created xsi:type="dcterms:W3CDTF">2007-05-21T21:00:37Z</dcterms:created>
  <dcterms:modified xsi:type="dcterms:W3CDTF">2022-08-24T00:00:04Z</dcterms:modified>
</cp:coreProperties>
</file>