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83" r:id="rId2"/>
    <p:sldId id="285" r:id="rId3"/>
    <p:sldId id="295" r:id="rId4"/>
    <p:sldId id="300" r:id="rId5"/>
    <p:sldId id="298" r:id="rId6"/>
    <p:sldId id="299" r:id="rId7"/>
    <p:sldId id="293" r:id="rId8"/>
    <p:sldId id="301" r:id="rId9"/>
    <p:sldId id="302" r:id="rId10"/>
    <p:sldId id="294" r:id="rId11"/>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863D"/>
    <a:srgbClr val="006C31"/>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7" autoAdjust="0"/>
    <p:restoredTop sz="93394" autoAdjust="0"/>
  </p:normalViewPr>
  <p:slideViewPr>
    <p:cSldViewPr>
      <p:cViewPr>
        <p:scale>
          <a:sx n="62" d="100"/>
          <a:sy n="62" d="100"/>
        </p:scale>
        <p:origin x="1488" y="4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78" d="100"/>
          <a:sy n="178" d="100"/>
        </p:scale>
        <p:origin x="-3634" y="14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802.11-22/1254r0</a:t>
            </a:r>
            <a:endParaRPr lang="en-US" dirty="0"/>
          </a:p>
        </p:txBody>
      </p:sp>
      <p:sp>
        <p:nvSpPr>
          <p:cNvPr id="3075" name="Rectangle 3"/>
          <p:cNvSpPr>
            <a:spLocks noGrp="1" noChangeArrowheads="1"/>
          </p:cNvSpPr>
          <p:nvPr>
            <p:ph type="dt" sz="quarter" idx="1"/>
          </p:nvPr>
        </p:nvSpPr>
        <p:spPr bwMode="auto">
          <a:xfrm>
            <a:off x="996950" y="703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Aug. 2022</a:t>
            </a:r>
            <a:endParaRPr lang="en-US" dirty="0"/>
          </a:p>
        </p:txBody>
      </p:sp>
      <p:sp>
        <p:nvSpPr>
          <p:cNvPr id="3076" name="Rectangle 4"/>
          <p:cNvSpPr>
            <a:spLocks noGrp="1" noChangeArrowheads="1"/>
          </p:cNvSpPr>
          <p:nvPr>
            <p:ph type="ftr" sz="quarter" idx="2"/>
          </p:nvPr>
        </p:nvSpPr>
        <p:spPr bwMode="auto">
          <a:xfrm>
            <a:off x="7758255" y="6588125"/>
            <a:ext cx="129843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Julia Feng, Mediatek Inc</a:t>
            </a:r>
            <a:endParaRPr lang="en-US" dirty="0"/>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dirty="0"/>
              <a:t>doc.: IEEE 802.11-22/1254r0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Aug. 2022</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Julia Feng, Mediatek Inc</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dirty="0"/>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dirty="0"/>
          </a:p>
        </p:txBody>
      </p:sp>
      <p:sp>
        <p:nvSpPr>
          <p:cNvPr id="2" name="Header Placeholder 1">
            <a:extLst>
              <a:ext uri="{FF2B5EF4-FFF2-40B4-BE49-F238E27FC236}">
                <a16:creationId xmlns:a16="http://schemas.microsoft.com/office/drawing/2014/main" id="{9FA1A73E-F654-43C6-B750-00F41549620B}"/>
              </a:ext>
            </a:extLst>
          </p:cNvPr>
          <p:cNvSpPr>
            <a:spLocks noGrp="1"/>
          </p:cNvSpPr>
          <p:nvPr>
            <p:ph type="hdr" sz="quarter"/>
          </p:nvPr>
        </p:nvSpPr>
        <p:spPr/>
        <p:txBody>
          <a:bodyPr/>
          <a:lstStyle/>
          <a:p>
            <a:pPr>
              <a:defRPr/>
            </a:pPr>
            <a:r>
              <a:rPr lang="en-US"/>
              <a:t>doc.: IEEE 802.11-22/1254r0</a:t>
            </a:r>
          </a:p>
        </p:txBody>
      </p:sp>
      <p:sp>
        <p:nvSpPr>
          <p:cNvPr id="3" name="Date Placeholder 2">
            <a:extLst>
              <a:ext uri="{FF2B5EF4-FFF2-40B4-BE49-F238E27FC236}">
                <a16:creationId xmlns:a16="http://schemas.microsoft.com/office/drawing/2014/main" id="{A4897F93-E1C2-4F1D-AD82-7B9D52E60444}"/>
              </a:ext>
            </a:extLst>
          </p:cNvPr>
          <p:cNvSpPr>
            <a:spLocks noGrp="1"/>
          </p:cNvSpPr>
          <p:nvPr>
            <p:ph type="dt" idx="1"/>
          </p:nvPr>
        </p:nvSpPr>
        <p:spPr/>
        <p:txBody>
          <a:bodyPr/>
          <a:lstStyle/>
          <a:p>
            <a:pPr>
              <a:defRPr/>
            </a:pPr>
            <a:r>
              <a:rPr lang="en-US"/>
              <a:t>Aug. 2022</a:t>
            </a:r>
          </a:p>
        </p:txBody>
      </p:sp>
      <p:sp>
        <p:nvSpPr>
          <p:cNvPr id="4" name="Footer Placeholder 3">
            <a:extLst>
              <a:ext uri="{FF2B5EF4-FFF2-40B4-BE49-F238E27FC236}">
                <a16:creationId xmlns:a16="http://schemas.microsoft.com/office/drawing/2014/main" id="{FD341E6F-D09D-4167-AD85-4304431EF718}"/>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802.11-22/1254r0</a:t>
            </a:r>
          </a:p>
        </p:txBody>
      </p:sp>
      <p:sp>
        <p:nvSpPr>
          <p:cNvPr id="5" name="Date Placeholder 4">
            <a:extLst>
              <a:ext uri="{FF2B5EF4-FFF2-40B4-BE49-F238E27FC236}">
                <a16:creationId xmlns:a16="http://schemas.microsoft.com/office/drawing/2014/main" id="{C5F75138-CA5A-4CAA-BA50-35571BCA2E61}"/>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D8A7947D-A670-4A15-B27B-BCA36F3EA7F0}"/>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2965425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802.11-22/1254r0</a:t>
            </a:r>
          </a:p>
        </p:txBody>
      </p:sp>
      <p:sp>
        <p:nvSpPr>
          <p:cNvPr id="5" name="Date Placeholder 4">
            <a:extLst>
              <a:ext uri="{FF2B5EF4-FFF2-40B4-BE49-F238E27FC236}">
                <a16:creationId xmlns:a16="http://schemas.microsoft.com/office/drawing/2014/main" id="{B65591EA-3E2C-4A7F-9710-F18941FDE8C9}"/>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1327D1B2-8D04-4474-9356-42E9D2ED977D}"/>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78115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802.11-22/1254r0</a:t>
            </a:r>
          </a:p>
        </p:txBody>
      </p:sp>
      <p:sp>
        <p:nvSpPr>
          <p:cNvPr id="5" name="Date Placeholder 4">
            <a:extLst>
              <a:ext uri="{FF2B5EF4-FFF2-40B4-BE49-F238E27FC236}">
                <a16:creationId xmlns:a16="http://schemas.microsoft.com/office/drawing/2014/main" id="{8A31E0FD-4079-40FB-A136-F3B7A1BD40F6}"/>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5F6BB990-3ECD-44FB-8BD8-F5365BDE6340}"/>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3693385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802.11-22/1254r0</a:t>
            </a:r>
          </a:p>
        </p:txBody>
      </p:sp>
      <p:sp>
        <p:nvSpPr>
          <p:cNvPr id="5" name="Date Placeholder 4">
            <a:extLst>
              <a:ext uri="{FF2B5EF4-FFF2-40B4-BE49-F238E27FC236}">
                <a16:creationId xmlns:a16="http://schemas.microsoft.com/office/drawing/2014/main" id="{0AFE4B75-8CD3-4E17-A5D1-0551A35F68DE}"/>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E3F512FD-99AF-41A2-9F77-3F7DE632E1F7}"/>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1254617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en-US" dirty="0"/>
              <a:t>Click to edit Master title style</a:t>
            </a:r>
            <a:endParaRPr lang="ko-KR" altLang="en-US" dirty="0"/>
          </a:p>
        </p:txBody>
      </p:sp>
      <p:sp>
        <p:nvSpPr>
          <p:cNvPr id="8" name="날짜 개체 틀 7"/>
          <p:cNvSpPr>
            <a:spLocks noGrp="1"/>
          </p:cNvSpPr>
          <p:nvPr>
            <p:ph type="dt" sz="half" idx="10"/>
          </p:nvPr>
        </p:nvSpPr>
        <p:spPr>
          <a:xfrm>
            <a:off x="696913" y="332601"/>
            <a:ext cx="987450" cy="276999"/>
          </a:xfrm>
        </p:spPr>
        <p:txBody>
          <a:bodyPr/>
          <a:lstStyle/>
          <a:p>
            <a:pPr>
              <a:defRPr/>
            </a:pPr>
            <a:r>
              <a:rPr lang="en-US" altLang="ko-KR"/>
              <a:t>Aug. 2022</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a:t>Julia Feng, Mediatek Inc</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696913" y="332601"/>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a:t>Aug. 2022</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Julia Feng, Mediatek Inc</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a:t>Aug. 2022</a:t>
            </a:r>
            <a:endParaRPr lang="en-US" dirty="0"/>
          </a:p>
        </p:txBody>
      </p:sp>
      <p:sp>
        <p:nvSpPr>
          <p:cNvPr id="1029" name="Rectangle 5"/>
          <p:cNvSpPr>
            <a:spLocks noGrp="1" noChangeArrowheads="1"/>
          </p:cNvSpPr>
          <p:nvPr>
            <p:ph type="ftr" sz="quarter" idx="3"/>
          </p:nvPr>
        </p:nvSpPr>
        <p:spPr bwMode="auto">
          <a:xfrm>
            <a:off x="6907259" y="6475413"/>
            <a:ext cx="1636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Julia Feng, Mediatek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802.11-22/1254r0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feng@mediatek.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evin.tsai@mediatek.com" TargetMode="External"/><Relationship Id="rId5" Type="http://schemas.openxmlformats.org/officeDocument/2006/relationships/hyperlink" Target="mailto:Thomas.pare@mediatek.com" TargetMode="External"/><Relationship Id="rId4" Type="http://schemas.openxmlformats.org/officeDocument/2006/relationships/hyperlink" Target="mailto:Jianhan.liu@mediatek.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dirty="0"/>
              <a:t>WLAN Sensing Measurement CSI Report with Rx Frequency Response Category Index</a:t>
            </a:r>
            <a:endParaRPr lang="en-US" altLang="ko-KR" dirty="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2022-08-03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427381499"/>
              </p:ext>
            </p:extLst>
          </p:nvPr>
        </p:nvGraphicFramePr>
        <p:xfrm>
          <a:off x="762000" y="2895600"/>
          <a:ext cx="7620000" cy="2527494"/>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Shuling (Julia) Feng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Mediatek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Inc</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b="0" i="0" kern="1200" dirty="0">
                          <a:solidFill>
                            <a:schemeClr val="tx1"/>
                          </a:solidFill>
                          <a:effectLst/>
                          <a:latin typeface="Times New Roman" pitchFamily="18" charset="0"/>
                          <a:ea typeface="+mn-ea"/>
                          <a:cs typeface="+mn-cs"/>
                        </a:rPr>
                        <a:t>2840 Junction Ave, San Jose, CA 95134, USA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3"/>
                        </a:rPr>
                        <a:t>julia.feng@mediatek.com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Jianhan Liu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4"/>
                        </a:rPr>
                        <a:t>jianhan.liu@mediatek.com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Thomas Pare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5"/>
                        </a:rPr>
                        <a:t>thomas.pare@mediatek.com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Kevin Tsai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6"/>
                        </a:rPr>
                        <a:t>kevin.tsai@mediatek.com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3" name="Date Placeholder 2">
            <a:extLst>
              <a:ext uri="{FF2B5EF4-FFF2-40B4-BE49-F238E27FC236}">
                <a16:creationId xmlns:a16="http://schemas.microsoft.com/office/drawing/2014/main" id="{3374DD97-5B0B-4CA1-BCE8-6075190A12BF}"/>
              </a:ext>
            </a:extLst>
          </p:cNvPr>
          <p:cNvSpPr>
            <a:spLocks noGrp="1"/>
          </p:cNvSpPr>
          <p:nvPr>
            <p:ph type="dt" sz="half" idx="2"/>
          </p:nvPr>
        </p:nvSpPr>
        <p:spPr/>
        <p:txBody>
          <a:bodyPr/>
          <a:lstStyle/>
          <a:p>
            <a:pPr>
              <a:defRPr/>
            </a:pPr>
            <a:r>
              <a:rPr lang="en-US" altLang="ko-KR"/>
              <a:t>Aug. 2022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a:p>
        </p:txBody>
      </p:sp>
      <p:sp>
        <p:nvSpPr>
          <p:cNvPr id="3" name="내용 개체 틀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[1] IEEE doc 802.11-22/0647r7, Information Exchange of WLAN Sensing Link </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10</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FF9FDD8B-F545-43D0-96F6-21260DF13D33}"/>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287066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 </a:t>
            </a:r>
            <a:endParaRPr lang="ko-KR" altLang="en-US" dirty="0"/>
          </a:p>
        </p:txBody>
      </p:sp>
      <p:sp>
        <p:nvSpPr>
          <p:cNvPr id="3" name="내용 개체 틀 2"/>
          <p:cNvSpPr>
            <a:spLocks noGrp="1"/>
          </p:cNvSpPr>
          <p:nvPr>
            <p:ph idx="1"/>
          </p:nvPr>
        </p:nvSpPr>
        <p:spPr>
          <a:xfrm>
            <a:off x="685800" y="1752599"/>
            <a:ext cx="7772400" cy="4905375"/>
          </a:xfrm>
        </p:spPr>
        <p:txBody>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Sensing receiver adjusts LNA, VGA, and digital gain settings when receiving a NDP frame [1].</a:t>
            </a:r>
          </a:p>
          <a:p>
            <a:pPr lvl="1"/>
            <a:r>
              <a:rPr lang="en-US" dirty="0">
                <a:latin typeface="Times New Roman" panose="02020603050405020304" pitchFamily="18" charset="0"/>
                <a:cs typeface="Times New Roman" panose="02020603050405020304" pitchFamily="18" charset="0"/>
              </a:rPr>
              <a:t>Due to power measurement errors, the receiver may use different LNA, VGA, and digital gain settings receiving different sensing NDP frames even if they are transmitted at the same power level in the same channel environment. </a:t>
            </a:r>
          </a:p>
          <a:p>
            <a:r>
              <a:rPr lang="en-US" dirty="0">
                <a:latin typeface="Times New Roman" panose="02020603050405020304" pitchFamily="18" charset="0"/>
                <a:cs typeface="Times New Roman" panose="02020603050405020304" pitchFamily="18" charset="0"/>
              </a:rPr>
              <a:t>LNA switches / VGA adjustments may cause RF / analog filter changes and result in variations of normalized Rx frequency response.</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2</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mc:AlternateContent xmlns:mc="http://schemas.openxmlformats.org/markup-compatibility/2006" xmlns:pslz="http://schemas.microsoft.com/office/powerpoint/2016/slidezoom">
        <mc:Choice Requires="pslz">
          <p:graphicFrame>
            <p:nvGraphicFramePr>
              <p:cNvPr id="5" name="Slide Zoom 4">
                <a:extLst>
                  <a:ext uri="{FF2B5EF4-FFF2-40B4-BE49-F238E27FC236}">
                    <a16:creationId xmlns:a16="http://schemas.microsoft.com/office/drawing/2014/main" id="{5258E8C7-B636-46C9-855D-82383CFFD50F}"/>
                  </a:ext>
                </a:extLst>
              </p:cNvPr>
              <p:cNvGraphicFramePr>
                <a:graphicFrameLocks noChangeAspect="1"/>
              </p:cNvGraphicFramePr>
              <p:nvPr>
                <p:extLst>
                  <p:ext uri="{D42A27DB-BD31-4B8C-83A1-F6EECF244321}">
                    <p14:modId xmlns:p14="http://schemas.microsoft.com/office/powerpoint/2010/main" val="1193326714"/>
                  </p:ext>
                </p:extLst>
              </p:nvPr>
            </p:nvGraphicFramePr>
            <p:xfrm>
              <a:off x="-4726459" y="2590285"/>
              <a:ext cx="2286000" cy="1714500"/>
            </p:xfrm>
            <a:graphic>
              <a:graphicData uri="http://schemas.microsoft.com/office/powerpoint/2016/slidezoom">
                <pslz:sldZm>
                  <pslz:sldZmObj sldId="285" cId="2877087015">
                    <pslz:zmPr id="{5B7176B8-F1A6-4B4D-A129-F59C29546361}" returnToParent="0" transitionDur="1000">
                      <p166:blipFill xmlns:p166="http://schemas.microsoft.com/office/powerpoint/2016/6/main">
                        <a:blip r:embed="rId3"/>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5" name="Slide Zoom 4">
                <a:hlinkClick r:id="rId4" action="ppaction://hlinksldjump"/>
                <a:extLst>
                  <a:ext uri="{FF2B5EF4-FFF2-40B4-BE49-F238E27FC236}">
                    <a16:creationId xmlns:a16="http://schemas.microsoft.com/office/drawing/2014/main" id="{5258E8C7-B636-46C9-855D-82383CFFD50F}"/>
                  </a:ext>
                </a:extLst>
              </p:cNvPr>
              <p:cNvPicPr>
                <a:picLocks noGrp="1" noRot="1" noChangeAspect="1" noMove="1" noResize="1" noEditPoints="1" noAdjustHandles="1" noChangeArrowheads="1" noChangeShapeType="1"/>
              </p:cNvPicPr>
              <p:nvPr/>
            </p:nvPicPr>
            <p:blipFill>
              <a:blip r:embed="rId5"/>
              <a:stretch>
                <a:fillRect/>
              </a:stretch>
            </p:blipFill>
            <p:spPr>
              <a:xfrm>
                <a:off x="-4726459" y="2590285"/>
                <a:ext cx="2286000" cy="1714500"/>
              </a:xfrm>
              <a:prstGeom prst="rect">
                <a:avLst/>
              </a:prstGeom>
              <a:ln w="3175">
                <a:solidFill>
                  <a:prstClr val="ltGray"/>
                </a:solidFill>
              </a:ln>
            </p:spPr>
          </p:pic>
        </mc:Fallback>
      </mc:AlternateContent>
      <p:sp>
        <p:nvSpPr>
          <p:cNvPr id="9" name="Date Placeholder 8">
            <a:extLst>
              <a:ext uri="{FF2B5EF4-FFF2-40B4-BE49-F238E27FC236}">
                <a16:creationId xmlns:a16="http://schemas.microsoft.com/office/drawing/2014/main" id="{37A61E27-B8F5-493E-B8EF-AAF7849AF290}"/>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287708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01032" y="1676400"/>
            <a:ext cx="7772400" cy="4799013"/>
          </a:xfrm>
        </p:spPr>
        <p:txBody>
          <a:bodyPr/>
          <a:lstStyle/>
          <a:p>
            <a:r>
              <a:rPr lang="en-US" sz="2000" dirty="0">
                <a:latin typeface="Times New Roman" panose="02020603050405020304" pitchFamily="18" charset="0"/>
                <a:cs typeface="Times New Roman" panose="02020603050405020304" pitchFamily="18" charset="0"/>
              </a:rPr>
              <a:t>Rx frequency response variations are product dependent. </a:t>
            </a:r>
          </a:p>
          <a:p>
            <a:pPr lvl="1"/>
            <a:r>
              <a:rPr lang="en-US" sz="1800" dirty="0">
                <a:latin typeface="Times New Roman" panose="02020603050405020304" pitchFamily="18" charset="0"/>
                <a:cs typeface="Times New Roman" panose="02020603050405020304" pitchFamily="18" charset="0"/>
              </a:rPr>
              <a:t>Some receivers may have frequency response variations significant enough to affect CSI estimation accuracy,  and further affect sensing performance, especially when small CSI variations are expected between sensing instances</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[1]. </a:t>
            </a:r>
          </a:p>
          <a:p>
            <a:pPr lvl="1"/>
            <a:r>
              <a:rPr lang="en-US" sz="1800" dirty="0">
                <a:latin typeface="Times New Roman" panose="02020603050405020304" pitchFamily="18" charset="0"/>
                <a:cs typeface="Times New Roman" panose="02020603050405020304" pitchFamily="18" charset="0"/>
              </a:rPr>
              <a:t>Some receivers have consistent frequency response, and variations can hardly be distinguished.</a:t>
            </a:r>
          </a:p>
          <a:p>
            <a:r>
              <a:rPr lang="en-US" sz="2000" dirty="0">
                <a:latin typeface="Times New Roman" panose="02020603050405020304" pitchFamily="18" charset="0"/>
                <a:cs typeface="Times New Roman" panose="02020603050405020304" pitchFamily="18" charset="0"/>
              </a:rPr>
              <a:t>Normalized Rx frequency response may only vary in limited patterns and can be further categorized with underlying circuit conditions.</a:t>
            </a:r>
          </a:p>
          <a:p>
            <a:pPr lvl="1"/>
            <a:r>
              <a:rPr lang="en-US" sz="1800" dirty="0">
                <a:latin typeface="Times New Roman" panose="02020603050405020304" pitchFamily="18" charset="0"/>
                <a:cs typeface="Times New Roman" panose="02020603050405020304" pitchFamily="18" charset="0"/>
              </a:rPr>
              <a:t>If a receiver’s frequency responses vary with LNA/VGA gain settings, they can be categorized into major patterns. Each pattern corresponds to a group of the LNA/VGA gain settings, and it can be numbered with a Rx frequency response index, say </a:t>
            </a:r>
            <a:r>
              <a:rPr lang="en-US" sz="1800" b="1" dirty="0" err="1">
                <a:latin typeface="Times New Roman" panose="02020603050405020304" pitchFamily="18" charset="0"/>
                <a:cs typeface="Times New Roman" panose="02020603050405020304" pitchFamily="18" charset="0"/>
              </a:rPr>
              <a:t>Rx_FR_Index</a:t>
            </a:r>
            <a:r>
              <a:rPr lang="en-US" sz="1800" b="1" dirty="0">
                <a:latin typeface="Times New Roman" panose="02020603050405020304" pitchFamily="18" charset="0"/>
                <a:cs typeface="Times New Roman" panose="02020603050405020304" pitchFamily="18" charset="0"/>
              </a:rPr>
              <a:t>.</a:t>
            </a:r>
          </a:p>
          <a:p>
            <a:pPr lvl="1"/>
            <a:r>
              <a:rPr lang="en-US" sz="1800" dirty="0">
                <a:latin typeface="Times New Roman" panose="02020603050405020304" pitchFamily="18" charset="0"/>
                <a:cs typeface="Times New Roman" panose="02020603050405020304" pitchFamily="18" charset="0"/>
              </a:rPr>
              <a:t>For example, limit magnitude variation of Rx frequency response ≤ 0.5dB in each category</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3</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p:txBody>
          <a:bodyPr/>
          <a:lstStyle/>
          <a:p>
            <a:r>
              <a:rPr lang="en-US" sz="2800" dirty="0"/>
              <a:t>Categorize </a:t>
            </a:r>
            <a:r>
              <a:rPr lang="en-US" sz="2800" dirty="0">
                <a:latin typeface="Times New Roman" panose="02020603050405020304" pitchFamily="18" charset="0"/>
                <a:cs typeface="Times New Roman" panose="02020603050405020304" pitchFamily="18" charset="0"/>
              </a:rPr>
              <a:t>Rx Frequency Response Variations </a:t>
            </a:r>
            <a:endParaRPr lang="en-US" sz="2800" dirty="0"/>
          </a:p>
        </p:txBody>
      </p:sp>
      <p:sp>
        <p:nvSpPr>
          <p:cNvPr id="5" name="Date Placeholder 4">
            <a:extLst>
              <a:ext uri="{FF2B5EF4-FFF2-40B4-BE49-F238E27FC236}">
                <a16:creationId xmlns:a16="http://schemas.microsoft.com/office/drawing/2014/main" id="{B1B6880F-3119-441E-81A7-A856C0AE7E39}"/>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4009924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Benefit of </a:t>
            </a:r>
            <a:r>
              <a:rPr lang="en-US" sz="3200" b="1" dirty="0" err="1">
                <a:latin typeface="Times New Roman" panose="02020603050405020304" pitchFamily="18" charset="0"/>
                <a:cs typeface="Times New Roman" panose="02020603050405020304" pitchFamily="18" charset="0"/>
              </a:rPr>
              <a:t>Rx_FR_Index</a:t>
            </a:r>
            <a:r>
              <a:rPr lang="en-US" sz="3200" b="1" dirty="0">
                <a:latin typeface="Times New Roman" panose="02020603050405020304" pitchFamily="18" charset="0"/>
                <a:cs typeface="Times New Roman" panose="02020603050405020304" pitchFamily="18" charset="0"/>
              </a:rPr>
              <a:t> in 11bf Sensing</a:t>
            </a:r>
            <a:endParaRPr lang="ko-KR" altLang="en-US" dirty="0"/>
          </a:p>
        </p:txBody>
      </p:sp>
      <p:sp>
        <p:nvSpPr>
          <p:cNvPr id="3" name="내용 개체 틀 2"/>
          <p:cNvSpPr>
            <a:spLocks noGrp="1"/>
          </p:cNvSpPr>
          <p:nvPr>
            <p:ph idx="1"/>
          </p:nvPr>
        </p:nvSpPr>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Sensing initiator may use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control combination or comparison of CSIs obtained from different sensing NDPs for the same measurement setup ID in a sensing session</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is fed back to sensing initiator along with CSI during sensing measurement report. </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field may help sensing initiator to detect small CSI variations reliably. </a:t>
            </a:r>
          </a:p>
          <a:p>
            <a:pPr lvl="1"/>
            <a:r>
              <a:rPr lang="en-US" dirty="0">
                <a:latin typeface="Times New Roman" panose="02020603050405020304" pitchFamily="18" charset="0"/>
                <a:cs typeface="Times New Roman" panose="02020603050405020304" pitchFamily="18" charset="0"/>
              </a:rPr>
              <a:t>CSIs with the same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FR_NV</a:t>
            </a:r>
            <a:r>
              <a:rPr lang="en-US" dirty="0">
                <a:latin typeface="Times New Roman" panose="02020603050405020304" pitchFamily="18" charset="0"/>
                <a:cs typeface="Times New Roman" panose="02020603050405020304" pitchFamily="18" charset="0"/>
              </a:rPr>
              <a:t>) are generated with the same category of normalized receiver frequency response, and they can be combined for better sensing performance or compared for sensing detection if necessary. </a:t>
            </a:r>
          </a:p>
          <a:p>
            <a:pPr lvl="1"/>
            <a:r>
              <a:rPr lang="en-US" dirty="0">
                <a:latin typeface="Times New Roman" panose="02020603050405020304" pitchFamily="18" charset="0"/>
                <a:cs typeface="Times New Roman" panose="02020603050405020304" pitchFamily="18" charset="0"/>
              </a:rPr>
              <a:t>Depending on types of applications, initiator can also choose to combine or compare CSIs with different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after assessing CSI variation risks caused by Rx frequency response changes.</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mapping is determined by sensing receiver with its best effort. And initiator doesn’t need mapping rules to use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4</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F45A890A-C8D2-4805-82A4-F725B2EF0F62}"/>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687959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752599"/>
            <a:ext cx="7772400" cy="4905375"/>
          </a:xfrm>
        </p:spPr>
        <p:txBody>
          <a:bodyPr/>
          <a:lstStyle/>
          <a:p>
            <a:r>
              <a:rPr lang="en-US" dirty="0">
                <a:latin typeface="Times New Roman" panose="02020603050405020304" pitchFamily="18" charset="0"/>
                <a:cs typeface="Times New Roman" panose="02020603050405020304" pitchFamily="18" charset="0"/>
              </a:rPr>
              <a:t>We propose to add a field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along with CSI in 11bf sub-7GHz sensing measurement report to index category of normalized Rx frequency response </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is category index of normalized receiver frequency response</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size TBD</a:t>
            </a:r>
          </a:p>
          <a:p>
            <a:pPr lvl="2"/>
            <a:r>
              <a:rPr lang="en-US" dirty="0">
                <a:latin typeface="Times New Roman" panose="02020603050405020304" pitchFamily="18" charset="0"/>
                <a:cs typeface="Times New Roman" panose="02020603050405020304" pitchFamily="18" charset="0"/>
              </a:rPr>
              <a:t>For example:  a 3 bits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indicates up to 8 Rx frequency response categories</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5</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p:txBody>
          <a:bodyPr/>
          <a:lstStyle/>
          <a:p>
            <a:r>
              <a:rPr lang="en-US" dirty="0"/>
              <a:t>Proposal</a:t>
            </a:r>
          </a:p>
        </p:txBody>
      </p:sp>
      <p:sp>
        <p:nvSpPr>
          <p:cNvPr id="5" name="Date Placeholder 4">
            <a:extLst>
              <a:ext uri="{FF2B5EF4-FFF2-40B4-BE49-F238E27FC236}">
                <a16:creationId xmlns:a16="http://schemas.microsoft.com/office/drawing/2014/main" id="{80DABE33-4BE8-44B9-B41F-A4C0379DE292}"/>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1680679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96913" y="1487487"/>
            <a:ext cx="7772400" cy="4837113"/>
          </a:xfrm>
        </p:spPr>
        <p:txBody>
          <a:bodyPr/>
          <a:lstStyle/>
          <a:p>
            <a:r>
              <a:rPr lang="en-US" dirty="0">
                <a:latin typeface="Times New Roman" panose="02020603050405020304" pitchFamily="18" charset="0"/>
                <a:cs typeface="Times New Roman" panose="02020603050405020304" pitchFamily="18" charset="0"/>
              </a:rPr>
              <a:t>A chip vendor has flexibility with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depending on normalized Rx frequency response variations.</a:t>
            </a:r>
          </a:p>
          <a:p>
            <a:pPr lvl="1"/>
            <a:r>
              <a:rPr lang="en-US" sz="1800" dirty="0">
                <a:latin typeface="Times New Roman" panose="02020603050405020304" pitchFamily="18" charset="0"/>
                <a:cs typeface="Times New Roman" panose="02020603050405020304" pitchFamily="18" charset="0"/>
              </a:rPr>
              <a:t>A chip vendor may not category Rx frequency response and will set </a:t>
            </a:r>
            <a:r>
              <a:rPr lang="en-US" sz="1800" b="1" dirty="0" err="1">
                <a:latin typeface="Times New Roman" panose="02020603050405020304" pitchFamily="18" charset="0"/>
                <a:cs typeface="Times New Roman" panose="02020603050405020304" pitchFamily="18" charset="0"/>
              </a:rPr>
              <a:t>Rx_FR_Index</a:t>
            </a:r>
            <a:r>
              <a:rPr lang="en-US" sz="1800" b="1" dirty="0">
                <a:latin typeface="Times New Roman" panose="02020603050405020304" pitchFamily="18" charset="0"/>
                <a:cs typeface="Times New Roman" panose="02020603050405020304" pitchFamily="18" charset="0"/>
              </a:rPr>
              <a:t> = FR_NV </a:t>
            </a:r>
            <a:r>
              <a:rPr lang="en-US" sz="1800" dirty="0">
                <a:latin typeface="Times New Roman" panose="02020603050405020304" pitchFamily="18" charset="0"/>
                <a:cs typeface="Times New Roman" panose="02020603050405020304" pitchFamily="18" charset="0"/>
              </a:rPr>
              <a:t>to indicate this status. </a:t>
            </a:r>
            <a:r>
              <a:rPr lang="en-US" sz="1800" dirty="0" err="1">
                <a:latin typeface="Times New Roman" panose="02020603050405020304" pitchFamily="18" charset="0"/>
                <a:cs typeface="Times New Roman" panose="02020603050405020304" pitchFamily="18" charset="0"/>
              </a:rPr>
              <a:t>Rx_FR_Index</a:t>
            </a:r>
            <a:r>
              <a:rPr lang="en-US" sz="1800" dirty="0">
                <a:latin typeface="Times New Roman" panose="02020603050405020304" pitchFamily="18" charset="0"/>
                <a:cs typeface="Times New Roman" panose="02020603050405020304" pitchFamily="18" charset="0"/>
              </a:rPr>
              <a:t> field doesn’t carry any Rx frequency response category information in this case.</a:t>
            </a:r>
          </a:p>
          <a:p>
            <a:pPr lvl="2"/>
            <a:r>
              <a:rPr lang="en-US" sz="1600" dirty="0">
                <a:latin typeface="Times New Roman" panose="02020603050405020304" pitchFamily="18" charset="0"/>
                <a:cs typeface="Times New Roman" panose="02020603050405020304" pitchFamily="18" charset="0"/>
              </a:rPr>
              <a:t>For example, </a:t>
            </a:r>
            <a:r>
              <a:rPr lang="en-US" sz="1600" b="1" dirty="0">
                <a:latin typeface="Times New Roman" panose="02020603050405020304" pitchFamily="18" charset="0"/>
                <a:cs typeface="Times New Roman" panose="02020603050405020304" pitchFamily="18" charset="0"/>
              </a:rPr>
              <a:t>FR_NV = 0</a:t>
            </a:r>
            <a:endParaRPr lang="en-US" sz="16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A chip vendor may set </a:t>
            </a:r>
            <a:r>
              <a:rPr lang="en-US" sz="1800" b="1" dirty="0" err="1">
                <a:latin typeface="Times New Roman" panose="02020603050405020304" pitchFamily="18" charset="0"/>
                <a:cs typeface="Times New Roman" panose="02020603050405020304" pitchFamily="18" charset="0"/>
              </a:rPr>
              <a:t>Rx_FR_Index</a:t>
            </a:r>
            <a:r>
              <a:rPr lang="en-US" sz="1800" b="1" dirty="0">
                <a:latin typeface="Times New Roman" panose="02020603050405020304" pitchFamily="18" charset="0"/>
                <a:cs typeface="Times New Roman" panose="02020603050405020304" pitchFamily="18" charset="0"/>
              </a:rPr>
              <a:t> = k </a:t>
            </a:r>
            <a:r>
              <a:rPr lang="en-US" sz="1800" dirty="0">
                <a:latin typeface="Times New Roman" panose="02020603050405020304" pitchFamily="18" charset="0"/>
                <a:cs typeface="Times New Roman" panose="02020603050405020304" pitchFamily="18" charset="0"/>
              </a:rPr>
              <a:t>(k is a fixed number and k ≠ FR_NV) to indicate its Rx frequency response doesn’t vary significantly across all gain settings. </a:t>
            </a:r>
          </a:p>
          <a:p>
            <a:pPr lvl="1"/>
            <a:r>
              <a:rPr lang="en-US" sz="1800" dirty="0">
                <a:latin typeface="Times New Roman" panose="02020603050405020304" pitchFamily="18" charset="0"/>
                <a:cs typeface="Times New Roman" panose="02020603050405020304" pitchFamily="18" charset="0"/>
              </a:rPr>
              <a:t>For example, if a chip vendor finds its Rx frequency response varies in 4 major patterns, it can categorize these variations and their underlying circuit conditions into 4 categories and map them to 4  values (≠ FR_NV) of </a:t>
            </a:r>
            <a:r>
              <a:rPr lang="en-US" sz="1800" dirty="0" err="1">
                <a:latin typeface="Times New Roman" panose="02020603050405020304" pitchFamily="18" charset="0"/>
                <a:cs typeface="Times New Roman" panose="02020603050405020304" pitchFamily="18" charset="0"/>
              </a:rPr>
              <a:t>Rx_FR_Index</a:t>
            </a:r>
            <a:r>
              <a:rPr lang="en-US" sz="1800" dirty="0">
                <a:latin typeface="Times New Roman" panose="02020603050405020304" pitchFamily="18" charset="0"/>
                <a:cs typeface="Times New Roman" panose="02020603050405020304" pitchFamily="18" charset="0"/>
              </a:rPr>
              <a:t>. </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6</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a:xfrm>
            <a:off x="685800" y="593018"/>
            <a:ext cx="7772400" cy="914400"/>
          </a:xfrm>
        </p:spPr>
        <p:txBody>
          <a:bodyPr/>
          <a:lstStyle/>
          <a:p>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Values</a:t>
            </a:r>
            <a:endParaRPr lang="en-US" dirty="0"/>
          </a:p>
        </p:txBody>
      </p:sp>
      <p:sp>
        <p:nvSpPr>
          <p:cNvPr id="5" name="Date Placeholder 4">
            <a:extLst>
              <a:ext uri="{FF2B5EF4-FFF2-40B4-BE49-F238E27FC236}">
                <a16:creationId xmlns:a16="http://schemas.microsoft.com/office/drawing/2014/main" id="{518B51F8-EC14-47A4-99FB-C865FAC93EF0}"/>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1783600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 </a:t>
            </a:r>
            <a:endParaRPr lang="ko-KR" altLang="en-US"/>
          </a:p>
        </p:txBody>
      </p:sp>
      <p:sp>
        <p:nvSpPr>
          <p:cNvPr id="3" name="내용 개체 틀 2"/>
          <p:cNvSpPr>
            <a:spLocks noGrp="1"/>
          </p:cNvSpPr>
          <p:nvPr>
            <p:ph idx="1"/>
          </p:nvPr>
        </p:nvSpPr>
        <p:spPr/>
        <p:txBody>
          <a:bodyPr>
            <a:normAutofit lnSpcReduction="10000"/>
          </a:bodyPr>
          <a:lstStyle/>
          <a:p>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field helps to improve sensing performance when small CSI variations are concerned by allowing combination or comparison of CSIs obtained from different NDPs with the same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value (≠0).</a:t>
            </a:r>
            <a:endParaRPr lang="en-US" altLang="ko-KR" dirty="0"/>
          </a:p>
          <a:p>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field also provides chip vendors flexibility to categorize Rx frequency response variations.</a:t>
            </a: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0 </a:t>
            </a:r>
            <a:r>
              <a:rPr lang="en-US" dirty="0">
                <a:latin typeface="Times New Roman" panose="02020603050405020304" pitchFamily="18" charset="0"/>
                <a:cs typeface="Times New Roman" panose="02020603050405020304" pitchFamily="18" charset="0"/>
              </a:rPr>
              <a:t>indicates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Rx frequency response is not categorized.</a:t>
            </a:r>
          </a:p>
          <a:p>
            <a:pPr lvl="1"/>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 0</a:t>
            </a:r>
            <a:r>
              <a:rPr lang="en-US" dirty="0">
                <a:latin typeface="Times New Roman" panose="02020603050405020304" pitchFamily="18" charset="0"/>
                <a:cs typeface="Times New Roman" panose="02020603050405020304" pitchFamily="18" charset="0"/>
              </a:rPr>
              <a:t> indicates Rx frequency response doesn’t vary significantly with the same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value.</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7</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02C6668E-41A8-4FA8-8818-856FED0E0C91}"/>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580500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SP1 </a:t>
            </a:r>
            <a:endParaRPr lang="ko-KR" altLang="en-US" dirty="0"/>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Do you agree to add a field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along with CSI in 11bf sub-7GHz sensing measurement report to index category of Rx frequency response?</a:t>
            </a: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is category index of receiver frequency response</a:t>
            </a: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number of bits is TBD</a:t>
            </a:r>
          </a:p>
          <a:p>
            <a:pPr marL="457200" lvl="1" indent="0">
              <a:buNone/>
            </a:pPr>
            <a:endParaRPr lang="en-US" dirty="0">
              <a:latin typeface="Times New Roman" panose="02020603050405020304" pitchFamily="18" charset="0"/>
              <a:cs typeface="Times New Roman" panose="02020603050405020304" pitchFamily="18" charset="0"/>
            </a:endParaRP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8</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D2B44CA9-2AD2-4B6C-8571-4C09E93C31C2}"/>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773395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SP2 </a:t>
            </a:r>
            <a:endParaRPr lang="ko-KR" altLang="en-US" dirty="0"/>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Do you agree with the following definitions for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field in </a:t>
            </a:r>
            <a:r>
              <a:rPr lang="en-US" dirty="0">
                <a:latin typeface="Times New Roman" panose="02020603050405020304" pitchFamily="18" charset="0"/>
                <a:cs typeface="Times New Roman" panose="02020603050405020304" pitchFamily="18" charset="0"/>
              </a:rPr>
              <a:t>11bf sub-7GHz sensing measurement report?</a:t>
            </a:r>
            <a:endParaRPr lang="en-US" b="1" dirty="0">
              <a:latin typeface="Times New Roman" panose="02020603050405020304" pitchFamily="18" charset="0"/>
              <a:cs typeface="Times New Roman" panose="02020603050405020304" pitchFamily="18" charset="0"/>
            </a:endParaRP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0 </a:t>
            </a:r>
            <a:r>
              <a:rPr lang="en-US" dirty="0">
                <a:latin typeface="Times New Roman" panose="02020603050405020304" pitchFamily="18" charset="0"/>
                <a:cs typeface="Times New Roman" panose="02020603050405020304" pitchFamily="18" charset="0"/>
              </a:rPr>
              <a:t>indicates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Rx frequency response is not categorized.</a:t>
            </a:r>
          </a:p>
          <a:p>
            <a:pPr lvl="1"/>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 0</a:t>
            </a:r>
            <a:r>
              <a:rPr lang="en-US" dirty="0">
                <a:latin typeface="Times New Roman" panose="02020603050405020304" pitchFamily="18" charset="0"/>
                <a:cs typeface="Times New Roman" panose="02020603050405020304" pitchFamily="18" charset="0"/>
              </a:rPr>
              <a:t> indicates Rx frequency response doesn’t vary significantly with the same value of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9</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CBD9CB12-B4AD-4915-8C2F-E52145686FDE}"/>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04001608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331434</TotalTime>
  <Words>1116</Words>
  <Application>Microsoft Office PowerPoint</Application>
  <PresentationFormat>On-screen Show (4:3)</PresentationFormat>
  <Paragraphs>110</Paragraphs>
  <Slides>10</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802-11-Submission</vt:lpstr>
      <vt:lpstr>WLAN Sensing Measurement CSI Report with Rx Frequency Response Category Index</vt:lpstr>
      <vt:lpstr>Introduction </vt:lpstr>
      <vt:lpstr>Categorize Rx Frequency Response Variations </vt:lpstr>
      <vt:lpstr>Benefit of Rx_FR_Index in 11bf Sensing</vt:lpstr>
      <vt:lpstr>Proposal</vt:lpstr>
      <vt:lpstr>Rx_FR_Index Values</vt:lpstr>
      <vt:lpstr>Summary </vt:lpstr>
      <vt:lpstr>SP1 </vt:lpstr>
      <vt:lpstr>SP2 </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Julia Feng</cp:lastModifiedBy>
  <cp:revision>5182</cp:revision>
  <cp:lastPrinted>2017-07-07T02:11:09Z</cp:lastPrinted>
  <dcterms:created xsi:type="dcterms:W3CDTF">2007-05-21T21:00:37Z</dcterms:created>
  <dcterms:modified xsi:type="dcterms:W3CDTF">2022-08-03T17:27:14Z</dcterms:modified>
</cp:coreProperties>
</file>