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0" r:id="rId17"/>
    <p:sldId id="911" r:id="rId18"/>
    <p:sldId id="912" r:id="rId19"/>
    <p:sldId id="923" r:id="rId20"/>
    <p:sldId id="927" r:id="rId21"/>
    <p:sldId id="928" r:id="rId22"/>
    <p:sldId id="931" r:id="rId23"/>
    <p:sldId id="934" r:id="rId24"/>
    <p:sldId id="935" r:id="rId25"/>
    <p:sldId id="936" r:id="rId26"/>
    <p:sldId id="937" r:id="rId27"/>
    <p:sldId id="938" r:id="rId28"/>
    <p:sldId id="893" r:id="rId29"/>
    <p:sldId id="844" r:id="rId30"/>
    <p:sldId id="906" r:id="rId31"/>
    <p:sldId id="905" r:id="rId32"/>
    <p:sldId id="913" r:id="rId33"/>
    <p:sldId id="914" r:id="rId34"/>
    <p:sldId id="915" r:id="rId35"/>
    <p:sldId id="916" r:id="rId36"/>
    <p:sldId id="917" r:id="rId37"/>
    <p:sldId id="918" r:id="rId38"/>
    <p:sldId id="919" r:id="rId39"/>
    <p:sldId id="920" r:id="rId40"/>
    <p:sldId id="921" r:id="rId41"/>
    <p:sldId id="924" r:id="rId42"/>
    <p:sldId id="925" r:id="rId43"/>
    <p:sldId id="926" r:id="rId44"/>
    <p:sldId id="929" r:id="rId45"/>
    <p:sldId id="930" r:id="rId46"/>
    <p:sldId id="932" r:id="rId47"/>
    <p:sldId id="933" r:id="rId48"/>
    <p:sldId id="842" r:id="rId49"/>
    <p:sldId id="888" r:id="rId5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00" autoAdjust="0"/>
    <p:restoredTop sz="87625" autoAdjust="0"/>
  </p:normalViewPr>
  <p:slideViewPr>
    <p:cSldViewPr>
      <p:cViewPr varScale="1">
        <p:scale>
          <a:sx n="98" d="100"/>
          <a:sy n="98" d="100"/>
        </p:scale>
        <p:origin x="582"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342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0082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47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83180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859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50619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950891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1848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6608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06333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184676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41776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14248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58221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14455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961027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92680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245833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56396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83661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192338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608638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73284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466349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565061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98118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348511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802.11-22/1249r21</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August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2022-08-08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0215719"/>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536197215"/>
              </p:ext>
            </p:extLst>
          </p:nvPr>
        </p:nvGraphicFramePr>
        <p:xfrm>
          <a:off x="3429000" y="1524000"/>
          <a:ext cx="8305800" cy="19947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Threshold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186553390"/>
              </p:ext>
            </p:extLst>
          </p:nvPr>
        </p:nvGraphicFramePr>
        <p:xfrm>
          <a:off x="3429000" y="614486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48350629"/>
              </p:ext>
            </p:extLst>
          </p:nvPr>
        </p:nvGraphicFramePr>
        <p:xfrm>
          <a:off x="3429000" y="1447800"/>
          <a:ext cx="8305800" cy="43683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13445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29570840"/>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33963309"/>
              </p:ext>
            </p:extLst>
          </p:nvPr>
        </p:nvGraphicFramePr>
        <p:xfrm>
          <a:off x="3429000" y="1447800"/>
          <a:ext cx="8305800" cy="39667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22/1224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Editorial Comments in CC40 - Part 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699815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29636502"/>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Session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090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August  1,  8,9,    15, 16,    22, 23,    29, 30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August    4,     11,          18,          25 			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317003698"/>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SBP Procedure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218982969"/>
              </p:ext>
            </p:extLst>
          </p:nvPr>
        </p:nvGraphicFramePr>
        <p:xfrm>
          <a:off x="3429000" y="1447800"/>
          <a:ext cx="8305800" cy="331071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Related to WLAN Sensing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878380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932380246"/>
              </p:ext>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730496525"/>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 (2nd presentation)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160055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smtClean="0"/>
              <a:t>Motion (</a:t>
            </a:r>
            <a:r>
              <a:rPr lang="en-US" altLang="zh-CN" sz="1600" dirty="0" smtClean="0">
                <a:solidFill>
                  <a:srgbClr val="0000FF"/>
                </a:solidFill>
              </a:rPr>
              <a:t>117-123</a:t>
            </a:r>
            <a:r>
              <a:rPr lang="en-US" altLang="zh-CN" sz="1600" dirty="0" smtClean="0"/>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489965"/>
              </p:ext>
            </p:extLst>
          </p:nvPr>
        </p:nvGraphicFramePr>
        <p:xfrm>
          <a:off x="3429000" y="1447800"/>
          <a:ext cx="8305800" cy="294495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Rui</a:t>
                      </a:r>
                      <a:r>
                        <a:rPr lang="en-US" altLang="zh-CN" sz="1200" kern="1200" dirty="0" smtClean="0">
                          <a:solidFill>
                            <a:srgbClr val="00B050"/>
                          </a:solidFill>
                          <a:latin typeface="+mn-lt"/>
                          <a:ea typeface="+mn-ea"/>
                          <a:cs typeface="+mn-cs"/>
                        </a:rPr>
                        <a:t>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 (follow-up discussion)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 (follow-up discussion)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543609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802378747"/>
              </p:ext>
            </p:extLst>
          </p:nvPr>
        </p:nvGraphicFramePr>
        <p:xfrm>
          <a:off x="3429000" y="1447800"/>
          <a:ext cx="8305800" cy="294495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2 (follow-up discussion)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22/1271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 cc40-sbp-reporting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Measurement Report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Implicit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74229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22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99522643"/>
              </p:ext>
            </p:extLst>
          </p:nvPr>
        </p:nvGraphicFramePr>
        <p:xfrm>
          <a:off x="3429000" y="1447800"/>
          <a:ext cx="8305800" cy="298075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 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Resolutions for Editorial Comments in CC40 - Part 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Zinan Lin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Setup CIDs Part 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Measurement Report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Implicit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editorial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247148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23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766302484"/>
              </p:ext>
            </p:extLst>
          </p:nvPr>
        </p:nvGraphicFramePr>
        <p:xfrm>
          <a:off x="3429000" y="1447800"/>
          <a:ext cx="8305800" cy="279787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22/1315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Zinan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MLME – Part 1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22/1172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Implicit Measurement Setup Termination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editorial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884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85374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70198133"/>
              </p:ext>
            </p:extLst>
          </p:nvPr>
        </p:nvGraphicFramePr>
        <p:xfrm>
          <a:off x="3429000" y="1447800"/>
          <a:ext cx="8305800" cy="403836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Implicit Measurement Setup Termination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22/1368</a:t>
                      </a:r>
                      <a:endParaRPr lang="zh-CN" sz="1200" kern="1200" dirty="0">
                        <a:solidFill>
                          <a:srgbClr val="00B050"/>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On Responder-to-Responder Sensing Measurement</a:t>
                      </a:r>
                      <a:endParaRPr lang="zh-CN" sz="1200" kern="1200" dirty="0">
                        <a:solidFill>
                          <a:srgbClr val="00B050"/>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30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22/1271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Leif Wilhelmsson (Ericsson)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 CR for </a:t>
                      </a:r>
                      <a:r>
                        <a:rPr lang="en-US" altLang="zh-CN" sz="1200" kern="1200" dirty="0" err="1" smtClean="0">
                          <a:solidFill>
                            <a:srgbClr val="00B050"/>
                          </a:solidFill>
                          <a:latin typeface="+mn-lt"/>
                          <a:ea typeface="+mn-ea"/>
                          <a:cs typeface="+mn-cs"/>
                        </a:rPr>
                        <a:t>misc</a:t>
                      </a:r>
                      <a:r>
                        <a:rPr lang="en-US" altLang="zh-CN" sz="1200" kern="1200" dirty="0" smtClean="0">
                          <a:solidFill>
                            <a:srgbClr val="00B050"/>
                          </a:solidFill>
                          <a:latin typeface="+mn-lt"/>
                          <a:ea typeface="+mn-ea"/>
                          <a:cs typeface="+mn-cs"/>
                        </a:rPr>
                        <a:t> editorial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22/1332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Dongguk</a:t>
                      </a:r>
                      <a:r>
                        <a:rPr lang="en-US" altLang="zh-CN" sz="1200" kern="1200" dirty="0" smtClean="0">
                          <a:solidFill>
                            <a:srgbClr val="00B050"/>
                          </a:solidFill>
                          <a:latin typeface="+mn-lt"/>
                          <a:ea typeface="+mn-ea"/>
                          <a:cs typeface="+mn-cs"/>
                        </a:rPr>
                        <a:t> Lim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CC40 CR for Trigger frame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22/1331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Dongguk</a:t>
                      </a:r>
                      <a:r>
                        <a:rPr lang="en-US" altLang="zh-CN" sz="1200" kern="1200" dirty="0" smtClean="0">
                          <a:solidFill>
                            <a:srgbClr val="00B050"/>
                          </a:solidFill>
                          <a:latin typeface="+mn-lt"/>
                          <a:ea typeface="+mn-ea"/>
                          <a:cs typeface="+mn-cs"/>
                        </a:rPr>
                        <a:t> Lim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 884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NDP formats for 802.11bf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cc40-comments DMG comments resolution part four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Technical Comments on SBP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028327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29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162892046"/>
              </p:ext>
            </p:extLst>
          </p:nvPr>
        </p:nvGraphicFramePr>
        <p:xfrm>
          <a:off x="3429000" y="1447800"/>
          <a:ext cx="8305800" cy="360100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NDP formats for 802.11bf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cc40-comments DMG comments resolution part four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Technical Comments on SBP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4985737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August  </a:t>
            </a:r>
            <a:r>
              <a:rPr lang="en-US" altLang="en-US" sz="1800" dirty="0">
                <a:solidFill>
                  <a:srgbClr val="0000FF"/>
                </a:solidFill>
              </a:rPr>
              <a:t>1,  8,9,    15, 16,    22, 23,    29, 30		10:00 - 12:00 ET</a:t>
            </a:r>
          </a:p>
          <a:p>
            <a:pPr marL="285750" indent="-285750" algn="just"/>
            <a:r>
              <a:rPr lang="en-US" altLang="en-US" sz="1800" dirty="0" smtClean="0">
                <a:solidFill>
                  <a:srgbClr val="0000FF"/>
                </a:solidFill>
              </a:rPr>
              <a:t>August    </a:t>
            </a:r>
            <a:r>
              <a:rPr lang="en-US" altLang="en-US" sz="1800" dirty="0">
                <a:solidFill>
                  <a:srgbClr val="0000FF"/>
                </a:solidFill>
              </a:rPr>
              <a:t>4,     11,          18,          25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2553928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153792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53873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432968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29858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67501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292806408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08673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a:t>
            </a:r>
            <a:r>
              <a:rPr lang="en-US" altLang="zh-CN" sz="4000" dirty="0" smtClean="0">
                <a:solidFill>
                  <a:srgbClr val="0000FF"/>
                </a:solidFill>
              </a:rPr>
              <a:t>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47760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87218437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619540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11-22-1224r1</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22/1224r1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8405739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89773855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425649826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677531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3534855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149849</TotalTime>
  <Words>5327</Words>
  <Application>Microsoft Office PowerPoint</Application>
  <PresentationFormat>宽屏</PresentationFormat>
  <Paragraphs>1383</Paragraphs>
  <Slides>49</Slides>
  <Notes>49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49</vt:i4>
      </vt:variant>
    </vt:vector>
  </HeadingPairs>
  <TitlesOfParts>
    <vt:vector size="6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176</cp:revision>
  <cp:lastPrinted>2014-11-04T15:04:57Z</cp:lastPrinted>
  <dcterms:created xsi:type="dcterms:W3CDTF">2007-04-17T18:10:23Z</dcterms:created>
  <dcterms:modified xsi:type="dcterms:W3CDTF">2022-08-29T07:33:17Z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(3)ZmbZ0DhGf1HNHOgH+NTF2vYAbYWHByOrs9sh0G0XPMH39/T5AgtahYIAB1CFFLB2ecuZDxqw
Ns/tnTDfaq4YllJR4h56RFER8uUY6eAlI0+298k/vtL1HohQEQgK/jUziFn/oQHeu8+KUWUY
1o9JMlJjqt9QzRUK00sBIvsbEzEWtFBNtVVnvcujSwQNC3j5Nr4ODVzSNl5FnB1lhlnfwda6
NlZbuvEQL0nq+neCFe</vt:lpwstr>
  </property>
  <property fmtid="{D5CDD505-2E9C-101B-9397-08002B2CF9AE}" pid="27" name="_2015_ms_pID_7253431">
    <vt:lpwstr>PyVDDKssco8/kbBkYS4BDm55f81r24zabyFCDBJB6HRSxuGJ+MnQAv
hSUJFdfP59xyiTGGIK5xe+cLn7+H/4ILbbarCc5n8kYhnzE63Xn9O9V74Arloyglil1/Vi8s
csHwf6MoDv6HeQK+msWpl6mN9TDb3TuvRWs6enkmnusprea6BCExF8FQIhx8g8OJBXu1iKh6
a6+AdMrXmAImmIG7L63axE7/1kphKuV17fvZ</vt:lpwstr>
  </property>
  <property fmtid="{D5CDD505-2E9C-101B-9397-08002B2CF9AE}" pid="28" name="_2015_ms_pID_7253432">
    <vt:lpwstr>96utHxK0KzjLwQVtblkhsQ4=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