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1"/>
  </p:notesMasterIdLst>
  <p:handoutMasterIdLst>
    <p:handoutMasterId r:id="rId52"/>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10" r:id="rId17"/>
    <p:sldId id="911" r:id="rId18"/>
    <p:sldId id="912" r:id="rId19"/>
    <p:sldId id="923" r:id="rId20"/>
    <p:sldId id="927" r:id="rId21"/>
    <p:sldId id="928" r:id="rId22"/>
    <p:sldId id="931" r:id="rId23"/>
    <p:sldId id="934" r:id="rId24"/>
    <p:sldId id="935" r:id="rId25"/>
    <p:sldId id="936" r:id="rId26"/>
    <p:sldId id="937" r:id="rId27"/>
    <p:sldId id="938" r:id="rId28"/>
    <p:sldId id="893" r:id="rId29"/>
    <p:sldId id="844" r:id="rId30"/>
    <p:sldId id="906" r:id="rId31"/>
    <p:sldId id="905" r:id="rId32"/>
    <p:sldId id="913" r:id="rId33"/>
    <p:sldId id="914" r:id="rId34"/>
    <p:sldId id="915" r:id="rId35"/>
    <p:sldId id="916" r:id="rId36"/>
    <p:sldId id="917" r:id="rId37"/>
    <p:sldId id="918" r:id="rId38"/>
    <p:sldId id="919" r:id="rId39"/>
    <p:sldId id="920" r:id="rId40"/>
    <p:sldId id="921" r:id="rId41"/>
    <p:sldId id="924" r:id="rId42"/>
    <p:sldId id="925" r:id="rId43"/>
    <p:sldId id="926" r:id="rId44"/>
    <p:sldId id="929" r:id="rId45"/>
    <p:sldId id="930" r:id="rId46"/>
    <p:sldId id="932" r:id="rId47"/>
    <p:sldId id="933" r:id="rId48"/>
    <p:sldId id="842" r:id="rId49"/>
    <p:sldId id="888" r:id="rId5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00" autoAdjust="0"/>
    <p:restoredTop sz="87625" autoAdjust="0"/>
  </p:normalViewPr>
  <p:slideViewPr>
    <p:cSldViewPr>
      <p:cViewPr varScale="1">
        <p:scale>
          <a:sx n="68" d="100"/>
          <a:sy n="68" d="100"/>
        </p:scale>
        <p:origin x="276" y="4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commentAuthors" Target="commentAuthor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312942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34289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600822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9475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683180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859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50619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9508912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841848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16608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063332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1846769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209123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417767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142489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2582219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144558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961027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992680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245833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563965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836610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9192338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6608638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3732840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3466349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7565061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2298118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3348511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70" y="304027"/>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802.11-22/1249r20</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August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August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2022-08-08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10215719"/>
              </p:ext>
            </p:extLst>
          </p:nvPr>
        </p:nvGraphicFramePr>
        <p:xfrm>
          <a:off x="3429000" y="4800600"/>
          <a:ext cx="8305801" cy="108422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536197215"/>
              </p:ext>
            </p:extLst>
          </p:nvPr>
        </p:nvGraphicFramePr>
        <p:xfrm>
          <a:off x="3429000" y="1524000"/>
          <a:ext cx="8305800" cy="199475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Topic Threshold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22/1168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resolutions-for-MS-ID-and-termination-part-1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MS ID and termination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SBP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Formatting of CSI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301090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186553390"/>
              </p:ext>
            </p:extLst>
          </p:nvPr>
        </p:nvGraphicFramePr>
        <p:xfrm>
          <a:off x="3429000" y="614486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048350629"/>
              </p:ext>
            </p:extLst>
          </p:nvPr>
        </p:nvGraphicFramePr>
        <p:xfrm>
          <a:off x="3429000" y="1447800"/>
          <a:ext cx="8305800" cy="436832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Formatting of CSI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22/1237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6</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60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22/1206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7, 470, and 509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22/1245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 Measurement Report format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21/1934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Session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2134454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329570840"/>
              </p:ext>
            </p:extLst>
          </p:nvPr>
        </p:nvGraphicFramePr>
        <p:xfrm>
          <a:off x="3429000" y="571500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733963309"/>
              </p:ext>
            </p:extLst>
          </p:nvPr>
        </p:nvGraphicFramePr>
        <p:xfrm>
          <a:off x="3429000" y="1447800"/>
          <a:ext cx="8305800" cy="396676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22/1020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Steve Shellhammer</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Formatting of CSI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22/1224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CC40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22/1245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Editorial Comments in CC40 - Part 7</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60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21/1934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Session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6998151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9</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829636502"/>
              </p:ext>
            </p:extLst>
          </p:nvPr>
        </p:nvGraphicFramePr>
        <p:xfrm>
          <a:off x="3429000" y="1447800"/>
          <a:ext cx="8305800" cy="393095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7</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21/1934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 on Session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22/1244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instance comments in CC40 – Part 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40909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August  1,  8,9,    15, 16,    22, 23,    29, 30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August    4,     11,          18,          25 			23:00 </a:t>
            </a:r>
            <a:r>
              <a:rPr lang="en-US" altLang="zh-CN" dirty="0"/>
              <a:t>- </a:t>
            </a:r>
            <a:r>
              <a:rPr lang="en-US" altLang="zh-CN" dirty="0" smtClean="0"/>
              <a:t>01:00 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317003698"/>
              </p:ext>
            </p:extLst>
          </p:nvPr>
        </p:nvGraphicFramePr>
        <p:xfrm>
          <a:off x="3429000" y="571500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22/1203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SBP Procedure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218982969"/>
              </p:ext>
            </p:extLst>
          </p:nvPr>
        </p:nvGraphicFramePr>
        <p:xfrm>
          <a:off x="3429000" y="1447800"/>
          <a:ext cx="8305800" cy="331071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22/0927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CIDs Related to WLAN Sensing Procedure Overview</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22/0930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Chris Beg (Cognitive Systems)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Comment Resolution for CIDs Related to TB Sensing Measurement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22/1206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7, 470, and 509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878380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932380246"/>
              </p:ext>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730496525"/>
              </p:ext>
            </p:extLst>
          </p:nvPr>
        </p:nvGraphicFramePr>
        <p:xfrm>
          <a:off x="3429000" y="1447800"/>
          <a:ext cx="8305800" cy="393095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22/0930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Chris Beg (Cognitive Systems)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Comment Resolution for CIDs Related to TB Sensing Measurement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7 (2nd presentation)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22/1206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7, 470, and 509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 (follow-up discussion)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 (follow-up discussion)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 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1160055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zh-CN" sz="1600" dirty="0" smtClean="0"/>
              <a:t>Motion (</a:t>
            </a:r>
            <a:r>
              <a:rPr lang="en-US" altLang="zh-CN" sz="1600" dirty="0" smtClean="0">
                <a:solidFill>
                  <a:srgbClr val="0000FF"/>
                </a:solidFill>
              </a:rPr>
              <a:t>117-123</a:t>
            </a:r>
            <a:r>
              <a:rPr lang="en-US" altLang="zh-CN" sz="1600" dirty="0" smtClean="0"/>
              <a:t>)</a:t>
            </a:r>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8489965"/>
              </p:ext>
            </p:extLst>
          </p:nvPr>
        </p:nvGraphicFramePr>
        <p:xfrm>
          <a:off x="3429000" y="1447800"/>
          <a:ext cx="8305800" cy="294495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22/1206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Rui</a:t>
                      </a:r>
                      <a:r>
                        <a:rPr lang="en-US" altLang="zh-CN" sz="1200" kern="1200" dirty="0" smtClean="0">
                          <a:solidFill>
                            <a:srgbClr val="00B050"/>
                          </a:solidFill>
                          <a:latin typeface="+mn-lt"/>
                          <a:ea typeface="+mn-ea"/>
                          <a:cs typeface="+mn-cs"/>
                        </a:rPr>
                        <a:t> Du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7, 470, and 509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1 (follow-up discussion)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22/1244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instance comments in CC40 – Part 2 (follow-up discussion)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 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2543609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802378747"/>
              </p:ext>
            </p:extLst>
          </p:nvPr>
        </p:nvGraphicFramePr>
        <p:xfrm>
          <a:off x="3429000" y="1447800"/>
          <a:ext cx="8305800" cy="294495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2 (follow-up discussion)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22/1271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 cc40-sbp-reporting</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Sensing Measurement Report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22/1365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1 </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22/1172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Implicit Measurement Setup 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22/1368</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On Responder-to-Responder Sensing Measurement</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30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68580" marR="68580" marT="0" marB="0"/>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742296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22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99522643"/>
              </p:ext>
            </p:extLst>
          </p:nvPr>
        </p:nvGraphicFramePr>
        <p:xfrm>
          <a:off x="3429000" y="1447800"/>
          <a:ext cx="8305800" cy="298075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 cc40-sbp-reporting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22/1261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Resolutions for Editorial Comments in CC40 - Part 8</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22/1315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Zinan Lin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 for Setup CIDs Part 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Sensing Measurement Report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22/1365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1 </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22/1172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Implicit Measurement Setup 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22/1368</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On Responder-to-Responder Sensing Measurement</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30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68580" marR="68580" marT="0" marB="0"/>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 CR for </a:t>
                      </a:r>
                      <a:r>
                        <a:rPr lang="en-US" altLang="zh-CN" sz="1200" kern="1200" dirty="0" err="1" smtClean="0">
                          <a:solidFill>
                            <a:schemeClr val="tx1"/>
                          </a:solidFill>
                          <a:latin typeface="+mn-lt"/>
                          <a:ea typeface="+mn-ea"/>
                          <a:cs typeface="+mn-cs"/>
                        </a:rPr>
                        <a:t>misc</a:t>
                      </a:r>
                      <a:r>
                        <a:rPr lang="en-US" altLang="zh-CN" sz="1200" kern="1200" dirty="0" smtClean="0">
                          <a:solidFill>
                            <a:schemeClr val="tx1"/>
                          </a:solidFill>
                          <a:latin typeface="+mn-lt"/>
                          <a:ea typeface="+mn-ea"/>
                          <a:cs typeface="+mn-cs"/>
                        </a:rPr>
                        <a:t> editorial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9247148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23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766302484"/>
              </p:ext>
            </p:extLst>
          </p:nvPr>
        </p:nvGraphicFramePr>
        <p:xfrm>
          <a:off x="3429000" y="1447800"/>
          <a:ext cx="8305800" cy="279787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22/1315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Zinan Lin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Setup CIDs Part 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Sensing Measurement Report format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22/1365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Narengerile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MLME – Part 1 </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60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22/1172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Pei Zhou (OPPO)</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Implicit Measurement Setup Termination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22/1368</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On Responder-to-Responder Sensing Measurement</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30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68580" marR="68580" marT="0" marB="0"/>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 CR for </a:t>
                      </a:r>
                      <a:r>
                        <a:rPr lang="en-US" altLang="zh-CN" sz="1200" kern="1200" dirty="0" err="1" smtClean="0">
                          <a:solidFill>
                            <a:schemeClr val="tx1"/>
                          </a:solidFill>
                          <a:latin typeface="+mn-lt"/>
                          <a:ea typeface="+mn-ea"/>
                          <a:cs typeface="+mn-cs"/>
                        </a:rPr>
                        <a:t>misc</a:t>
                      </a:r>
                      <a:r>
                        <a:rPr lang="en-US" altLang="zh-CN" sz="1200" kern="1200" dirty="0" smtClean="0">
                          <a:solidFill>
                            <a:schemeClr val="tx1"/>
                          </a:solidFill>
                          <a:latin typeface="+mn-lt"/>
                          <a:ea typeface="+mn-ea"/>
                          <a:cs typeface="+mn-cs"/>
                        </a:rPr>
                        <a:t> editorial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CC40 CR for Trigger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884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8853748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25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770198133"/>
              </p:ext>
            </p:extLst>
          </p:nvPr>
        </p:nvGraphicFramePr>
        <p:xfrm>
          <a:off x="3429000" y="1447800"/>
          <a:ext cx="8305800" cy="403836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Implicit Measurement Setup Termination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22/1368</a:t>
                      </a:r>
                      <a:endParaRPr lang="zh-CN" sz="1200" kern="1200" dirty="0">
                        <a:solidFill>
                          <a:srgbClr val="00B050"/>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On Responder-to-Responder Sensing Measurement</a:t>
                      </a:r>
                      <a:endParaRPr lang="zh-CN" sz="1200" kern="1200" dirty="0">
                        <a:solidFill>
                          <a:srgbClr val="00B050"/>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30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68580" marR="68580" marT="0" marB="0"/>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22/1271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22/0978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Leif Wilhelmsson (Ericsson)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 CR for </a:t>
                      </a:r>
                      <a:r>
                        <a:rPr lang="en-US" altLang="zh-CN" sz="1200" kern="1200" dirty="0" err="1" smtClean="0">
                          <a:solidFill>
                            <a:srgbClr val="00B050"/>
                          </a:solidFill>
                          <a:latin typeface="+mn-lt"/>
                          <a:ea typeface="+mn-ea"/>
                          <a:cs typeface="+mn-cs"/>
                        </a:rPr>
                        <a:t>misc</a:t>
                      </a:r>
                      <a:r>
                        <a:rPr lang="en-US" altLang="zh-CN" sz="1200" kern="1200" dirty="0" smtClean="0">
                          <a:solidFill>
                            <a:srgbClr val="00B050"/>
                          </a:solidFill>
                          <a:latin typeface="+mn-lt"/>
                          <a:ea typeface="+mn-ea"/>
                          <a:cs typeface="+mn-cs"/>
                        </a:rPr>
                        <a:t> editorial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22/1332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Dongguk</a:t>
                      </a:r>
                      <a:r>
                        <a:rPr lang="en-US" altLang="zh-CN" sz="1200" kern="1200" dirty="0" smtClean="0">
                          <a:solidFill>
                            <a:srgbClr val="00B050"/>
                          </a:solidFill>
                          <a:latin typeface="+mn-lt"/>
                          <a:ea typeface="+mn-ea"/>
                          <a:cs typeface="+mn-cs"/>
                        </a:rPr>
                        <a:t> Lim (LG Electronics)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B050"/>
                          </a:solidFill>
                          <a:latin typeface="+mn-lt"/>
                          <a:ea typeface="+mn-ea"/>
                          <a:cs typeface="+mn-cs"/>
                        </a:rPr>
                        <a:t>CC40 CR for Trigger frame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22/1331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Dongguk</a:t>
                      </a:r>
                      <a:r>
                        <a:rPr lang="en-US" altLang="zh-CN" sz="1200" kern="1200" dirty="0" smtClean="0">
                          <a:solidFill>
                            <a:srgbClr val="00B050"/>
                          </a:solidFill>
                          <a:latin typeface="+mn-lt"/>
                          <a:ea typeface="+mn-ea"/>
                          <a:cs typeface="+mn-cs"/>
                        </a:rPr>
                        <a:t> Lim (LG Electronics)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 884</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NDP formats for 802.11bf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Shuling</a:t>
                      </a:r>
                      <a:r>
                        <a:rPr lang="en-US" altLang="zh-CN" sz="1200" kern="1200" dirty="0" smtClean="0">
                          <a:solidFill>
                            <a:schemeClr val="tx1"/>
                          </a:solidFill>
                          <a:latin typeface="+mn-lt"/>
                          <a:ea typeface="+mn-ea"/>
                          <a:cs typeface="+mn-cs"/>
                        </a:rPr>
                        <a:t> (Julia) Feng (</a:t>
                      </a:r>
                      <a:r>
                        <a:rPr lang="en-US" altLang="zh-CN" sz="1200" kern="1200" dirty="0" err="1" smtClean="0">
                          <a:solidFill>
                            <a:schemeClr val="tx1"/>
                          </a:solidFill>
                          <a:latin typeface="+mn-lt"/>
                          <a:ea typeface="+mn-ea"/>
                          <a:cs typeface="+mn-cs"/>
                        </a:rPr>
                        <a:t>Mediatek</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WLAN Sensing Measurement CSI Report with Rx Frequency Response Category Index</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 session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 session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 session part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cc40-comments DMG comments resolution part four	</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Technical Comments on SBP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1028327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a:t>
            </a:r>
            <a:r>
              <a:rPr lang="en-US" altLang="en-US" sz="3200" dirty="0" smtClean="0">
                <a:solidFill>
                  <a:srgbClr val="0000FF"/>
                </a:solidFill>
                <a:cs typeface="Times New Roman" panose="02020603050405020304" pitchFamily="18" charset="0"/>
              </a:rPr>
              <a:t>29</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4017661327"/>
              </p:ext>
            </p:extLst>
          </p:nvPr>
        </p:nvGraphicFramePr>
        <p:xfrm>
          <a:off x="3429000" y="1447800"/>
          <a:ext cx="8305800" cy="257919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NDP formats for 802.11bf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Shuling</a:t>
                      </a:r>
                      <a:r>
                        <a:rPr lang="en-US" altLang="zh-CN" sz="1200" kern="1200" dirty="0" smtClean="0">
                          <a:solidFill>
                            <a:schemeClr val="tx1"/>
                          </a:solidFill>
                          <a:latin typeface="+mn-lt"/>
                          <a:ea typeface="+mn-ea"/>
                          <a:cs typeface="+mn-cs"/>
                        </a:rPr>
                        <a:t> (Julia) Feng (</a:t>
                      </a:r>
                      <a:r>
                        <a:rPr lang="en-US" altLang="zh-CN" sz="1200" kern="1200" dirty="0" err="1" smtClean="0">
                          <a:solidFill>
                            <a:schemeClr val="tx1"/>
                          </a:solidFill>
                          <a:latin typeface="+mn-lt"/>
                          <a:ea typeface="+mn-ea"/>
                          <a:cs typeface="+mn-cs"/>
                        </a:rPr>
                        <a:t>Mediatek</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WLAN Sensing Measurement CSI Report with Rx Frequency Response Category Index</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 session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 session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 session part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cc40-comments DMG comments resolution part four	</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Technical Comments on SBP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49857376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SP for Timeline ( </a:t>
            </a:r>
            <a:r>
              <a:rPr lang="en-US" altLang="zh-CN" sz="3200" kern="0" dirty="0" smtClean="0">
                <a:solidFill>
                  <a:srgbClr val="FF0000"/>
                </a:solidFill>
              </a:rPr>
              <a:t>Initial </a:t>
            </a:r>
            <a:r>
              <a:rPr lang="en-US" altLang="zh-CN" sz="3200" kern="0" dirty="0">
                <a:solidFill>
                  <a:srgbClr val="FF0000"/>
                </a:solidFill>
              </a:rPr>
              <a:t>Letter Ballot (D1.0</a:t>
            </a:r>
            <a:r>
              <a:rPr lang="en-US" altLang="zh-CN" sz="3200" kern="0" dirty="0" smtClean="0">
                <a:solidFill>
                  <a:srgbClr val="FF0000"/>
                </a:solidFill>
              </a:rPr>
              <a:t>) </a:t>
            </a:r>
            <a:r>
              <a:rPr lang="en-US" altLang="en-US" sz="3200" dirty="0" smtClean="0">
                <a:solidFill>
                  <a:schemeClr val="tx2"/>
                </a:solidFill>
              </a:rPr>
              <a: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smtClean="0"/>
              <a:t>Do you agree to change the timeline for </a:t>
            </a:r>
            <a:r>
              <a:rPr lang="en-US" altLang="zh-CN" sz="2800" dirty="0"/>
              <a:t>Initial Letter Ballot (D1.0</a:t>
            </a:r>
            <a:r>
              <a:rPr lang="en-US" altLang="zh-CN" sz="2800" dirty="0" smtClean="0"/>
              <a:t>) to </a:t>
            </a:r>
            <a:r>
              <a:rPr lang="en-US" altLang="zh-CN" sz="2400" dirty="0" smtClean="0"/>
              <a:t>November 2022?</a:t>
            </a:r>
          </a:p>
          <a:p>
            <a:pPr lvl="1" algn="just"/>
            <a:r>
              <a:rPr lang="en-US" altLang="zh-CN" sz="2000" dirty="0" smtClean="0"/>
              <a:t>Yes</a:t>
            </a:r>
          </a:p>
          <a:p>
            <a:pPr lvl="1" algn="just"/>
            <a:r>
              <a:rPr lang="en-US" altLang="zh-CN" dirty="0" smtClean="0"/>
              <a:t>No</a:t>
            </a:r>
          </a:p>
          <a:p>
            <a:pPr lvl="1" algn="just"/>
            <a:r>
              <a:rPr lang="en-US" altLang="zh-CN" sz="2000" dirty="0" smtClean="0"/>
              <a:t>Abstain</a:t>
            </a:r>
          </a:p>
          <a:p>
            <a:pPr lvl="1" algn="just"/>
            <a:endParaRPr lang="en-US" altLang="zh-CN" sz="2400" dirty="0" smtClean="0"/>
          </a:p>
          <a:p>
            <a:pPr lvl="1" algn="just"/>
            <a:endParaRPr lang="en-US" altLang="zh-CN" sz="2400" dirty="0"/>
          </a:p>
          <a:p>
            <a:pPr lvl="1" algn="just"/>
            <a:r>
              <a:rPr lang="en-US" altLang="zh-CN" sz="2400" dirty="0" smtClean="0"/>
              <a:t>Note: </a:t>
            </a:r>
          </a:p>
          <a:p>
            <a:pPr lvl="2" algn="just"/>
            <a:r>
              <a:rPr lang="en-US" altLang="zh-CN" sz="1600" dirty="0" smtClean="0"/>
              <a:t>Discuss and decide later in </a:t>
            </a:r>
            <a:r>
              <a:rPr lang="en-US" altLang="zh-CN" sz="1600" dirty="0" smtClean="0">
                <a:solidFill>
                  <a:srgbClr val="0000FF"/>
                </a:solidFill>
              </a:rPr>
              <a:t>August</a:t>
            </a:r>
            <a:r>
              <a:rPr lang="en-US" altLang="zh-CN" sz="1600" dirty="0" smtClean="0"/>
              <a:t> when we have more progress and information</a:t>
            </a:r>
          </a:p>
          <a:p>
            <a:pPr lvl="2" algn="just"/>
            <a:r>
              <a:rPr lang="en-US" altLang="zh-CN" sz="1600" dirty="0" smtClean="0"/>
              <a:t>Editor (Claudio) will work together with group members to provide some </a:t>
            </a:r>
            <a:r>
              <a:rPr lang="en-US" altLang="zh-CN" sz="1600" dirty="0" smtClean="0">
                <a:solidFill>
                  <a:srgbClr val="0000FF"/>
                </a:solidFill>
              </a:rPr>
              <a:t>guidance</a:t>
            </a:r>
            <a:r>
              <a:rPr lang="en-US" altLang="zh-CN" sz="1600" dirty="0" smtClean="0"/>
              <a:t> on how to speed up</a:t>
            </a:r>
          </a:p>
          <a:p>
            <a:pPr lvl="1" algn="just"/>
            <a:endParaRPr lang="en-US" altLang="zh-CN" sz="2400" dirty="0"/>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August  </a:t>
            </a:r>
            <a:r>
              <a:rPr lang="en-US" altLang="en-US" sz="1800" dirty="0">
                <a:solidFill>
                  <a:srgbClr val="0000FF"/>
                </a:solidFill>
              </a:rPr>
              <a:t>1,  8,9,    15, 16,    22, 23,    29, 30		10:00 - 12:00 ET</a:t>
            </a:r>
          </a:p>
          <a:p>
            <a:pPr marL="285750" indent="-285750" algn="just"/>
            <a:r>
              <a:rPr lang="en-US" altLang="en-US" sz="1800" dirty="0" smtClean="0">
                <a:solidFill>
                  <a:srgbClr val="0000FF"/>
                </a:solidFill>
              </a:rPr>
              <a:t>August    </a:t>
            </a:r>
            <a:r>
              <a:rPr lang="en-US" altLang="en-US" sz="1800" dirty="0">
                <a:solidFill>
                  <a:srgbClr val="0000FF"/>
                </a:solidFill>
              </a:rPr>
              <a:t>4,     11,          18,          25 		</a:t>
            </a:r>
            <a:r>
              <a:rPr lang="en-US" altLang="en-US" sz="1800" dirty="0" smtClean="0">
                <a:solidFill>
                  <a:srgbClr val="0000FF"/>
                </a:solidFill>
              </a:rPr>
              <a:t>23:00 </a:t>
            </a:r>
            <a:r>
              <a:rPr lang="en-US" altLang="en-US" sz="1800" dirty="0">
                <a:solidFill>
                  <a:srgbClr val="0000FF"/>
                </a:solidFill>
              </a:rPr>
              <a:t>- 01:00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52578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smtClean="0">
                <a:solidFill>
                  <a:schemeClr val="bg1">
                    <a:lumMod val="50000"/>
                  </a:schemeClr>
                </a:solidFill>
                <a:cs typeface="Times New Roman" panose="02020603050405020304" pitchFamily="18" charset="0"/>
              </a:rPr>
              <a:t>18</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plenary)</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accent3">
                    <a:lumMod val="50000"/>
                  </a:schemeClr>
                </a:solidFill>
                <a:cs typeface="Times New Roman" panose="02020603050405020304" pitchFamily="18" charset="0"/>
              </a:rPr>
              <a:t>July	</a:t>
            </a:r>
            <a:r>
              <a:rPr lang="en-US" altLang="zh-CN" sz="1100" strike="sngStrike" dirty="0" smtClean="0">
                <a:solidFill>
                  <a:schemeClr val="accent3">
                    <a:lumMod val="50000"/>
                  </a:schemeClr>
                </a:solidFill>
                <a:cs typeface="Times New Roman" panose="02020603050405020304" pitchFamily="18" charset="0"/>
              </a:rPr>
              <a:t>25</a:t>
            </a:r>
            <a:r>
              <a:rPr lang="en-US" altLang="zh-CN" sz="1100" strike="sngStrike" dirty="0">
                <a:solidFill>
                  <a:schemeClr val="accent3">
                    <a:lumMod val="50000"/>
                  </a:schemeClr>
                </a:solidFill>
                <a:cs typeface="Times New Roman" panose="02020603050405020304" pitchFamily="18" charset="0"/>
              </a:rPr>
              <a:t>	(Monday),	10</a:t>
            </a:r>
            <a:r>
              <a:rPr lang="zh-CN" altLang="en-US" sz="1100" strike="sngStrike" dirty="0">
                <a:solidFill>
                  <a:schemeClr val="accent3">
                    <a:lumMod val="50000"/>
                  </a:schemeClr>
                </a:solidFill>
                <a:cs typeface="Times New Roman" panose="02020603050405020304" pitchFamily="18" charset="0"/>
              </a:rPr>
              <a:t>：</a:t>
            </a:r>
            <a:r>
              <a:rPr lang="en-US" altLang="zh-CN" sz="1100" strike="sngStrike" dirty="0">
                <a:solidFill>
                  <a:schemeClr val="accent3">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August</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August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4</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23</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25</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30</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September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5</a:t>
            </a:r>
            <a:r>
              <a:rPr lang="en-US" altLang="zh-CN" sz="1100" strike="sngStrike" dirty="0">
                <a:solidFill>
                  <a:schemeClr val="bg1">
                    <a:lumMod val="50000"/>
                  </a:schemeClr>
                </a:solidFill>
                <a:cs typeface="Times New Roman" panose="02020603050405020304" pitchFamily="18" charset="0"/>
              </a:rPr>
              <a:t>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019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smtClean="0"/>
              <a:t>Confirmed:</a:t>
            </a:r>
          </a:p>
          <a:p>
            <a:pPr marL="361950" lvl="1" indent="-361950" algn="just">
              <a:spcBef>
                <a:spcPct val="0"/>
              </a:spcBef>
              <a:spcAft>
                <a:spcPts val="0"/>
              </a:spcAft>
              <a:buClr>
                <a:srgbClr val="000000"/>
              </a:buClr>
              <a:buNone/>
              <a:defRPr/>
            </a:pPr>
            <a:r>
              <a:rPr lang="en-US" altLang="zh-CN" sz="1600" dirty="0"/>
              <a:t>	</a:t>
            </a:r>
            <a:r>
              <a:rPr lang="en-US" altLang="zh-CN" sz="1600" dirty="0" smtClean="0"/>
              <a:t>September Interim </a:t>
            </a:r>
            <a:r>
              <a:rPr lang="en-US" altLang="zh-CN" sz="1600" dirty="0"/>
              <a:t>2022 (September </a:t>
            </a:r>
            <a:r>
              <a:rPr lang="en-US" altLang="zh-CN" sz="1600" dirty="0" smtClean="0"/>
              <a:t>12-16) </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September 12    (Monday PM </a:t>
            </a:r>
            <a:r>
              <a:rPr lang="en-US" altLang="zh-CN" dirty="0" smtClean="0">
                <a:solidFill>
                  <a:srgbClr val="0070C0"/>
                </a:solidFill>
                <a:cs typeface="Times New Roman" panose="02020603050405020304" pitchFamily="18" charset="0"/>
              </a:rPr>
              <a:t>1),</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13:30 </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15:30 </a:t>
            </a:r>
            <a:r>
              <a:rPr lang="en-US" altLang="zh-CN" dirty="0">
                <a:solidFill>
                  <a:srgbClr val="0070C0"/>
                </a:solidFill>
                <a:cs typeface="Times New Roman" panose="02020603050405020304" pitchFamily="18" charset="0"/>
              </a:rPr>
              <a:t>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12    (Monday PM </a:t>
            </a:r>
            <a:r>
              <a:rPr lang="en-US" altLang="zh-CN" dirty="0">
                <a:solidFill>
                  <a:srgbClr val="00B050"/>
                </a:solidFill>
                <a:cs typeface="Times New Roman" panose="02020603050405020304" pitchFamily="18" charset="0"/>
              </a:rPr>
              <a:t>2),	</a:t>
            </a:r>
            <a:r>
              <a:rPr lang="en-US" altLang="zh-CN" dirty="0" smtClean="0">
                <a:solidFill>
                  <a:srgbClr val="00B050"/>
                </a:solidFill>
                <a:cs typeface="Times New Roman" panose="02020603050405020304" pitchFamily="18" charset="0"/>
              </a:rPr>
              <a:t>16:00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18:00 </a:t>
            </a:r>
            <a:r>
              <a:rPr lang="en-US" altLang="zh-CN" dirty="0">
                <a:solidFill>
                  <a:srgbClr val="00B050"/>
                </a:solidFill>
                <a:cs typeface="Times New Roman" panose="02020603050405020304" pitchFamily="18" charset="0"/>
              </a:rPr>
              <a:t>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13    (Tuesday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Wednesday </a:t>
            </a:r>
            <a:r>
              <a:rPr lang="en-US" altLang="zh-CN" dirty="0">
                <a:solidFill>
                  <a:srgbClr val="00B050"/>
                </a:solidFill>
                <a:cs typeface="Times New Roman" panose="02020603050405020304" pitchFamily="18" charset="0"/>
              </a:rPr>
              <a:t>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15    (Thursday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3451003393"/>
              </p:ext>
            </p:extLst>
          </p:nvPr>
        </p:nvGraphicFramePr>
        <p:xfrm>
          <a:off x="5791200" y="3138805"/>
          <a:ext cx="6248400" cy="1585595"/>
        </p:xfrm>
        <a:graphic>
          <a:graphicData uri="http://schemas.openxmlformats.org/drawingml/2006/table">
            <a:tbl>
              <a:tblPr firstRow="1" firstCol="1" bandRow="1"/>
              <a:tblGrid>
                <a:gridCol w="609600"/>
                <a:gridCol w="838200"/>
                <a:gridCol w="1447800"/>
                <a:gridCol w="762000"/>
                <a:gridCol w="900745"/>
                <a:gridCol w="828208"/>
                <a:gridCol w="861847"/>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08:00-10:00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20:00-22:00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21:00-23:00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14:00-16:00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02:00-04:00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22:30-00:30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23:30-01:30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900" dirty="0" smtClean="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01:30-03:30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02:30-04:30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b="1">
                          <a:solidFill>
                            <a:srgbClr val="FF0000"/>
                          </a:solidFill>
                          <a:effectLst/>
                          <a:latin typeface="Calibri" panose="020F0502020204030204" pitchFamily="34" charset="0"/>
                          <a:ea typeface="宋体" panose="02010600030101010101" pitchFamily="2" charset="-122"/>
                        </a:rPr>
                        <a:t>PM2</a:t>
                      </a:r>
                      <a:endParaRPr lang="zh-CN" sz="900" b="1">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16:00-18:00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04:00-06:00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05:00-07:00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22:00-00:00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19:00-21:00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10:00-12:00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0000FF"/>
                          </a:solidFill>
                          <a:effectLst/>
                          <a:latin typeface="Calibri" panose="020F0502020204030204" pitchFamily="34" charset="0"/>
                          <a:ea typeface="宋体" panose="02010600030101010101" pitchFamily="2" charset="-122"/>
                        </a:rPr>
                        <a:t>Evening 1</a:t>
                      </a:r>
                      <a:endParaRPr lang="zh-CN" sz="90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19:30-21:30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07:30-09:30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08:30-10:30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01:30-03:30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22:30-00:30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13:30-15:30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Evening 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22:00-00:00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10:00-12:00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01:00-03:00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16:00-18:00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1228639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16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25539289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a:t>
            </a:r>
            <a:r>
              <a:rPr lang="en-US" altLang="zh-CN" sz="1600" dirty="0"/>
              <a:t>, 589, </a:t>
            </a:r>
            <a:r>
              <a:rPr lang="en-US" altLang="zh-CN" sz="1600" dirty="0" smtClean="0"/>
              <a:t>647</a:t>
            </a:r>
          </a:p>
          <a:p>
            <a:pPr lvl="1" algn="just">
              <a:buFont typeface="Arial" panose="020B0604020202020204" pitchFamily="34" charset="0"/>
              <a:buChar char="–"/>
              <a:defRPr/>
            </a:pPr>
            <a:r>
              <a:rPr lang="en-US" altLang="zh-CN" sz="1600" dirty="0"/>
              <a:t>as specified in 11-22-0829r3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Ning Gao </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22/0829r3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1537929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118</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r>
              <a:rPr lang="en-US" altLang="zh-CN" sz="1800" b="1" kern="0" dirty="0"/>
              <a:t>The measurement report type described in the PDT Formatting of CSI 22/1020 is the only one defined for the </a:t>
            </a:r>
            <a:r>
              <a:rPr lang="en-US" altLang="zh-CN" sz="1800" b="1" kern="0" dirty="0" err="1"/>
              <a:t>TGbf</a:t>
            </a:r>
            <a:r>
              <a:rPr lang="en-US" altLang="zh-CN" sz="1800" b="1" kern="0" dirty="0"/>
              <a:t> sub-7 GHz WLAN </a:t>
            </a:r>
            <a:r>
              <a:rPr lang="en-US" altLang="zh-CN" sz="1800" b="1" kern="0" dirty="0" smtClean="0"/>
              <a:t>sensing.  </a:t>
            </a:r>
            <a:endParaRPr lang="en-US" altLang="zh-CN" sz="1800" b="1" kern="0" dirty="0"/>
          </a:p>
          <a:p>
            <a:pPr marL="685800" lvl="2" indent="-342900" algn="just">
              <a:buFont typeface="微软雅黑" panose="020B0503020204020204" pitchFamily="34" charset="-122"/>
              <a:buChar char="–"/>
              <a:defRPr/>
            </a:pPr>
            <a:r>
              <a:rPr lang="en-US" altLang="zh-CN" sz="1400" kern="0" dirty="0" smtClean="0"/>
              <a:t>Signaling </a:t>
            </a:r>
            <a:r>
              <a:rPr lang="en-US" altLang="zh-CN" sz="1400" kern="0" dirty="0"/>
              <a:t>of the measurement report type is for further discussion</a:t>
            </a:r>
          </a:p>
          <a:p>
            <a:pPr marL="685800" lvl="2" indent="-342900" algn="just">
              <a:buFont typeface="微软雅黑" panose="020B0503020204020204" pitchFamily="34" charset="-122"/>
              <a:buChar char="–"/>
              <a:defRPr/>
            </a:pPr>
            <a:r>
              <a:rPr lang="en-US" altLang="zh-CN" sz="1400" kern="0" dirty="0" smtClean="0"/>
              <a:t>Reporting </a:t>
            </a:r>
            <a:r>
              <a:rPr lang="en-US" altLang="zh-CN" sz="1400" kern="0" dirty="0"/>
              <a:t>of per-RX antenna gain, RSSI or SNR is for further discussion and it is not a standalone report type</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Junghoon Suh</a:t>
            </a:r>
            <a:r>
              <a:rPr lang="en-US" altLang="zh-CN" sz="1800" b="1" kern="0" dirty="0"/>
              <a:t>	</a:t>
            </a:r>
            <a:r>
              <a:rPr lang="en-US" altLang="zh-CN" sz="1800" b="1" dirty="0"/>
              <a:t>	</a:t>
            </a:r>
            <a:r>
              <a:rPr lang="en-US" altLang="zh-CN" sz="1800" b="1" kern="0" dirty="0"/>
              <a:t>Second: Yan 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22/1158r1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23Y</a:t>
            </a:r>
            <a:r>
              <a:rPr lang="en-US" altLang="zh-CN" kern="0" dirty="0"/>
              <a:t>/ </a:t>
            </a:r>
            <a:r>
              <a:rPr lang="en-US" altLang="zh-CN" kern="0" dirty="0" smtClean="0"/>
              <a:t>3N</a:t>
            </a:r>
            <a:r>
              <a:rPr lang="en-US" altLang="zh-CN" kern="0" dirty="0"/>
              <a:t>/ </a:t>
            </a:r>
            <a:r>
              <a:rPr lang="en-US" altLang="zh-CN" kern="0" dirty="0" smtClean="0"/>
              <a:t>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2538738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221, </a:t>
            </a:r>
            <a:r>
              <a:rPr lang="en-US" altLang="zh-CN" sz="1600" dirty="0" smtClean="0"/>
              <a:t>265</a:t>
            </a:r>
          </a:p>
          <a:p>
            <a:pPr lvl="1" algn="just">
              <a:buFont typeface="Arial" panose="020B0604020202020204" pitchFamily="34" charset="0"/>
              <a:buChar char="–"/>
              <a:defRPr/>
            </a:pPr>
            <a:r>
              <a:rPr lang="en-US" altLang="zh-CN" sz="1600" dirty="0" smtClean="0"/>
              <a:t>as </a:t>
            </a:r>
            <a:r>
              <a:rPr lang="en-US" altLang="zh-CN" sz="1600" dirty="0"/>
              <a:t>specified in 11-22-1176r2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Anirudha Sahoo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22/1176r2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4329682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 97, 200, 282, 499, 558, 562, 628, </a:t>
            </a:r>
            <a:r>
              <a:rPr lang="en-US" altLang="zh-CN" sz="1600" dirty="0" smtClean="0"/>
              <a:t>910</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11-22-976r4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Rui</a:t>
            </a:r>
            <a:r>
              <a:rPr lang="en-US" altLang="zh-CN" sz="1800" b="1" kern="0" dirty="0"/>
              <a:t> Du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22/0976r4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4298583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 46, 75, 76, 77, 80, 260, 261, 378, 492, 515 and </a:t>
            </a:r>
            <a:r>
              <a:rPr lang="en-US" altLang="zh-CN" sz="1600" dirty="0" smtClean="0"/>
              <a:t>518</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11-22/1168r5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a:t>
            </a:r>
            <a:r>
              <a:rPr lang="en-US" altLang="zh-CN" kern="0" dirty="0"/>
              <a:t>22/1168r5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3675013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 138, 184 and 275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11-22/1170r2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18Y</a:t>
            </a:r>
            <a:r>
              <a:rPr lang="en-US" altLang="zh-CN" sz="1800" b="1" kern="0" dirty="0"/>
              <a:t>/ </a:t>
            </a:r>
            <a:r>
              <a:rPr lang="en-US" altLang="zh-CN" sz="1800" b="1" kern="0" dirty="0" smtClean="0"/>
              <a:t> 1 </a:t>
            </a:r>
            <a:r>
              <a:rPr lang="en-US" altLang="zh-CN" sz="1800" b="1" kern="0" dirty="0"/>
              <a:t>N/  </a:t>
            </a:r>
            <a:r>
              <a:rPr lang="en-US" altLang="zh-CN" sz="1800" b="1" kern="0" dirty="0" smtClean="0"/>
              <a:t>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(18Y</a:t>
            </a:r>
            <a:r>
              <a:rPr lang="en-US" altLang="zh-CN" sz="1800" b="1" dirty="0">
                <a:highlight>
                  <a:srgbClr val="00FF00"/>
                </a:highlight>
              </a:rPr>
              <a:t>, </a:t>
            </a:r>
            <a:r>
              <a:rPr lang="en-US" altLang="zh-CN" sz="1800" b="1" dirty="0" smtClean="0">
                <a:highlight>
                  <a:srgbClr val="00FF00"/>
                </a:highlight>
              </a:rPr>
              <a:t>1N</a:t>
            </a:r>
            <a:r>
              <a:rPr lang="en-US" altLang="zh-CN" sz="1800" b="1" dirty="0">
                <a:highlight>
                  <a:srgbClr val="00FF00"/>
                </a:highlight>
              </a:rPr>
              <a:t>, </a:t>
            </a:r>
            <a:r>
              <a:rPr lang="en-US" altLang="zh-CN" sz="1800" b="1" dirty="0" smtClean="0">
                <a:highlight>
                  <a:srgbClr val="00FF00"/>
                </a:highlight>
              </a:rPr>
              <a:t>6A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22/1170r2</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14Y/ 3N/ 9A</a:t>
            </a:r>
            <a:endParaRPr lang="en-US" altLang="zh-CN" sz="1050" b="1" kern="0" dirty="0"/>
          </a:p>
        </p:txBody>
      </p:sp>
    </p:spTree>
    <p:extLst>
      <p:ext uri="{BB962C8B-B14F-4D97-AF65-F5344CB8AC3E}">
        <p14:creationId xmlns:p14="http://schemas.microsoft.com/office/powerpoint/2010/main" val="292806408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110, 177, 239, 317, 770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11-22-1175r1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kern="0" dirty="0"/>
              <a:t>22/1175r1</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086731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smtClean="0">
                <a:solidFill>
                  <a:srgbClr val="0000FF"/>
                </a:solidFill>
              </a:rPr>
              <a:t>August 30?</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8477605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417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11-22-1112r1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22/1112r1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87218437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22/1020r5            PDT Formatting of CSI</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22/22/1020r5</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6195404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en-US" altLang="zh-CN" sz="1600" dirty="0"/>
              <a:t>CIDs </a:t>
            </a:r>
            <a:r>
              <a:rPr lang="en-US" altLang="zh-CN" sz="1600" dirty="0" smtClean="0"/>
              <a:t>123</a:t>
            </a:r>
            <a:r>
              <a:rPr lang="en-US" altLang="zh-CN" sz="1600" dirty="0"/>
              <a:t>, 124, 136, 193, 194, 477, and 550</a:t>
            </a:r>
            <a:endParaRPr lang="zh-CN" altLang="zh-CN" sz="1600" dirty="0"/>
          </a:p>
          <a:p>
            <a:pPr lvl="1"/>
            <a:r>
              <a:rPr lang="en-US" altLang="zh-CN" sz="1600" dirty="0"/>
              <a:t>as specified in 11-22-1224r1</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Junghoon Suh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22/1224r1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8405739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88, 431, 453, 612, 751 and 752</a:t>
            </a:r>
          </a:p>
          <a:p>
            <a:pPr lvl="1" algn="just">
              <a:buFont typeface="Arial" panose="020B0604020202020204" pitchFamily="34" charset="0"/>
              <a:buChar char="–"/>
              <a:defRPr/>
            </a:pPr>
            <a:r>
              <a:rPr lang="en-US" altLang="zh-CN" sz="1600" dirty="0"/>
              <a:t>as specified in 11-22-1273r0</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22/1273r0</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89773855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230, 28, 31, 403, 206, 721, 3, 4, 27, 720, 446, 722, 442, 29, 404, 406, 30, 32, 718, 719, 208, 724, 725, 726, 207, 405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22/1237r2</a:t>
            </a:r>
          </a:p>
          <a:p>
            <a:pPr lvl="1" algn="just">
              <a:buFont typeface="Arial" panose="020B0604020202020204" pitchFamily="34" charset="0"/>
              <a:buChar char="–"/>
              <a:defRPr/>
            </a:pPr>
            <a:r>
              <a:rPr lang="en-US" altLang="zh-CN" sz="1600" dirty="0" smtClean="0"/>
              <a:t>CIDs </a:t>
            </a:r>
            <a:r>
              <a:rPr lang="en-US" altLang="zh-CN" sz="1600" dirty="0"/>
              <a:t>386, 398, 185, 017, 191, 024, 613, 881, 753, 475, 288, 615, 614, 026, 170, 171, 173, 546, 159, 162, 862, 864, 476, 621, 630, 631, 786, 160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22/1245r5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22/1237r2, </a:t>
            </a:r>
            <a:r>
              <a:rPr lang="en-US" altLang="zh-CN" kern="0" dirty="0" smtClean="0"/>
              <a:t>22/1245r5</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425649826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131 163 309 400 564 660 760 885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11-22-1243r2</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a:t>
            </a:r>
            <a:r>
              <a:rPr lang="en-US" altLang="zh-CN" dirty="0"/>
              <a:t>/</a:t>
            </a:r>
            <a:r>
              <a:rPr lang="en-US" altLang="zh-CN" dirty="0" smtClean="0"/>
              <a:t>1243r2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76775316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7, 470, and 509</a:t>
            </a:r>
          </a:p>
          <a:p>
            <a:pPr lvl="1" algn="just">
              <a:buFont typeface="Arial" panose="020B0604020202020204" pitchFamily="34" charset="0"/>
              <a:buChar char="–"/>
              <a:defRPr/>
            </a:pPr>
            <a:r>
              <a:rPr lang="en-US" altLang="zh-CN" sz="1600" dirty="0" smtClean="0"/>
              <a:t>as </a:t>
            </a:r>
            <a:r>
              <a:rPr lang="en-US" altLang="zh-CN" sz="1600" dirty="0"/>
              <a:t>specified in 11-22-1206r3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smtClean="0"/>
              <a:t>Rui</a:t>
            </a:r>
            <a:r>
              <a:rPr lang="en-US" altLang="zh-CN" sz="1800" b="1" kern="0" dirty="0" smtClean="0"/>
              <a:t> Du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22/1206r3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3534855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149786</TotalTime>
  <Words>5291</Words>
  <Application>Microsoft Office PowerPoint</Application>
  <PresentationFormat>宽屏</PresentationFormat>
  <Paragraphs>1375</Paragraphs>
  <Slides>49</Slides>
  <Notes>49</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49</vt:i4>
      </vt:variant>
    </vt:vector>
  </HeadingPairs>
  <TitlesOfParts>
    <vt:vector size="60"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August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172</cp:revision>
  <cp:lastPrinted>2014-11-04T15:04:57Z</cp:lastPrinted>
  <dcterms:created xsi:type="dcterms:W3CDTF">2007-04-17T18:10:23Z</dcterms:created>
  <dcterms:modified xsi:type="dcterms:W3CDTF">2022-08-26T04:54:45Z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(3)CtNLAbgHGFS+2aq4g64pDdFDjFE6RTapV6klAki6xv+Nu8sG6xmRcDMBPQWlPmDxu/B9xtvf
PWLhD2EBHxqjwWXj5UTubBHVuF183ASeWYSDGq15nCFYPcgAafKwKf0xd9K4WIhu561Pdjqi
kSfxXMtKkdd7JeUKm6y6rnzrO9zp7x2RJ22NQaiz5hP/XczDdUTKCUSICuXnEVvdL7W/Tsph
Jl6m2uD5FpzQ3ST1mr</vt:lpwstr>
  </property>
  <property fmtid="{D5CDD505-2E9C-101B-9397-08002B2CF9AE}" pid="27" name="_2015_ms_pID_7253431">
    <vt:lpwstr>97rm+l8hUOS8s6NgCY/0nq4F16PKiKXrDY27CJBZx+E/c7011zFOGB
dTXyypot8B3ONeo4YMw+KlGjOeCi0tvbhTwqKYa2MHik1NhDfXoJ0Q+Yb22zt46tjkwQM0qc
aOz5oBAnblERmkhI5q5Z+R49gXPToYCvLBTRJdb2Qx3ZBEs50LFsovQDg2F0IFBORT2ujOaT
EqZvswIklFt6lrqInn0JrRpzRElPm+otI8Ge</vt:lpwstr>
  </property>
  <property fmtid="{D5CDD505-2E9C-101B-9397-08002B2CF9AE}" pid="28" name="_2015_ms_pID_7253432">
    <vt:lpwstr>HTuHLeFlHaZbxJ54q9oIse0=</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