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0" r:id="rId17"/>
    <p:sldId id="911" r:id="rId18"/>
    <p:sldId id="912" r:id="rId19"/>
    <p:sldId id="923" r:id="rId20"/>
    <p:sldId id="927" r:id="rId21"/>
    <p:sldId id="928" r:id="rId22"/>
    <p:sldId id="931" r:id="rId23"/>
    <p:sldId id="893" r:id="rId24"/>
    <p:sldId id="844" r:id="rId25"/>
    <p:sldId id="906" r:id="rId26"/>
    <p:sldId id="905" r:id="rId27"/>
    <p:sldId id="913" r:id="rId28"/>
    <p:sldId id="914" r:id="rId29"/>
    <p:sldId id="915" r:id="rId30"/>
    <p:sldId id="916" r:id="rId31"/>
    <p:sldId id="917" r:id="rId32"/>
    <p:sldId id="918" r:id="rId33"/>
    <p:sldId id="919" r:id="rId34"/>
    <p:sldId id="920" r:id="rId35"/>
    <p:sldId id="921" r:id="rId36"/>
    <p:sldId id="924" r:id="rId37"/>
    <p:sldId id="925" r:id="rId38"/>
    <p:sldId id="926" r:id="rId39"/>
    <p:sldId id="929" r:id="rId40"/>
    <p:sldId id="930" r:id="rId41"/>
    <p:sldId id="842" r:id="rId42"/>
    <p:sldId id="888" r:id="rId4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00" autoAdjust="0"/>
    <p:restoredTop sz="92419" autoAdjust="0"/>
  </p:normalViewPr>
  <p:slideViewPr>
    <p:cSldViewPr>
      <p:cViewPr varScale="1">
        <p:scale>
          <a:sx n="71" d="100"/>
          <a:sy n="71" d="100"/>
        </p:scale>
        <p:origin x="140"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31294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3428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0082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9475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683180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34859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50619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41776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14248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25822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14455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96102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92680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245833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563965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836610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19233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60863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732840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34663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7565061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33713" y="304027"/>
            <a:ext cx="350108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802.11-22/1249r11</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August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August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2022-08-08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10215719"/>
              </p:ext>
            </p:extLst>
          </p:nvPr>
        </p:nvGraphicFramePr>
        <p:xfrm>
          <a:off x="3429000" y="4800600"/>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536197215"/>
              </p:ext>
            </p:extLst>
          </p:nvPr>
        </p:nvGraphicFramePr>
        <p:xfrm>
          <a:off x="3429000" y="1524000"/>
          <a:ext cx="8305800" cy="199475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Topic Threshold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resolutions-for-MS-ID-and-termination-part-1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MS ID and termination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SBP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0109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186553390"/>
              </p:ext>
            </p:extLst>
          </p:nvPr>
        </p:nvGraphicFramePr>
        <p:xfrm>
          <a:off x="3429000" y="614486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48350629"/>
              </p:ext>
            </p:extLst>
          </p:nvPr>
        </p:nvGraphicFramePr>
        <p:xfrm>
          <a:off x="3429000" y="1447800"/>
          <a:ext cx="8305800" cy="436832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22/1237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7, 470, and 509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Measurement Report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13445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29570840"/>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733963309"/>
              </p:ext>
            </p:extLst>
          </p:nvPr>
        </p:nvGraphicFramePr>
        <p:xfrm>
          <a:off x="3429000" y="1447800"/>
          <a:ext cx="8305800" cy="39667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22/1020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Formatting of CSI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22/1224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CC40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Editorial Comments in CC40 - Part 7</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699815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829636502"/>
              </p:ext>
            </p:extLst>
          </p:nvPr>
        </p:nvGraphicFramePr>
        <p:xfrm>
          <a:off x="3429000" y="1447800"/>
          <a:ext cx="8305800" cy="393095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21/1934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on Session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CC40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090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August  1,  8,9,    15, 16,    22, 23,    29, 30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August    4,     11,          18,          25 			23:00 </a:t>
            </a:r>
            <a:r>
              <a:rPr lang="en-US" altLang="zh-CN" dirty="0"/>
              <a:t>- </a:t>
            </a:r>
            <a:r>
              <a:rPr lang="en-US" altLang="zh-CN" dirty="0" smtClean="0"/>
              <a:t>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317003698"/>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SBP Procedure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218982969"/>
              </p:ext>
            </p:extLst>
          </p:nvPr>
        </p:nvGraphicFramePr>
        <p:xfrm>
          <a:off x="3429000" y="1447800"/>
          <a:ext cx="8305800" cy="331071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22/0927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CIDs Related to WLAN Sensing Procedure Overview</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Related to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7, 470, and 509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878380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932380246"/>
              </p:ext>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730496525"/>
              </p:ext>
            </p:extLst>
          </p:nvPr>
        </p:nvGraphicFramePr>
        <p:xfrm>
          <a:off x="3429000" y="1447800"/>
          <a:ext cx="8305800" cy="393095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22/0930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Chris Beg (Cognitive Systems)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Comment Resolution for CIDs Related to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 (2nd presentation)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7, 470, and 509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 (follow-up discussion)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 (follow-up discussion)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1160055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46397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nvPr>
        </p:nvGraphicFramePr>
        <p:xfrm>
          <a:off x="3429000" y="1447800"/>
          <a:ext cx="8305800" cy="2944954"/>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Rui</a:t>
                      </a:r>
                      <a:r>
                        <a:rPr lang="en-US" altLang="zh-CN" sz="1200" kern="1200" dirty="0" smtClean="0">
                          <a:solidFill>
                            <a:srgbClr val="0000FF"/>
                          </a:solidFill>
                          <a:latin typeface="+mn-lt"/>
                          <a:ea typeface="+mn-ea"/>
                          <a:cs typeface="+mn-cs"/>
                        </a:rPr>
                        <a:t> Du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CC40 CR for CIDs 7, 470, and 509</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err="1"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 (follow-up discussion)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 (follow-up discussion)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40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Zinan Lin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Setup CIDs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2543609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t>November 2022?</a:t>
            </a:r>
          </a:p>
          <a:p>
            <a:pPr lvl="1" algn="just"/>
            <a:r>
              <a:rPr lang="en-US" altLang="zh-CN" sz="2000" dirty="0" smtClean="0"/>
              <a:t>Yes</a:t>
            </a:r>
          </a:p>
          <a:p>
            <a:pPr lvl="1" algn="just"/>
            <a:r>
              <a:rPr lang="en-US" altLang="zh-CN" dirty="0" smtClean="0"/>
              <a:t>No</a:t>
            </a:r>
          </a:p>
          <a:p>
            <a:pPr lvl="1" algn="just"/>
            <a:r>
              <a:rPr lang="en-US" altLang="zh-CN" sz="2000" dirty="0" smtClean="0"/>
              <a:t>Abstain</a:t>
            </a:r>
          </a:p>
          <a:p>
            <a:pPr lvl="1" algn="just"/>
            <a:endParaRPr lang="en-US" altLang="zh-CN" sz="2400" dirty="0" smtClean="0"/>
          </a:p>
          <a:p>
            <a:pPr lvl="1" algn="just"/>
            <a:endParaRPr lang="en-US" altLang="zh-CN" sz="2400" dirty="0"/>
          </a:p>
          <a:p>
            <a:pPr lvl="1" algn="just"/>
            <a:r>
              <a:rPr lang="en-US" altLang="zh-CN" sz="2400" dirty="0" smtClean="0"/>
              <a:t>Note: </a:t>
            </a:r>
          </a:p>
          <a:p>
            <a:pPr lvl="2" algn="just"/>
            <a:r>
              <a:rPr lang="en-US" altLang="zh-CN" sz="1600" dirty="0" smtClean="0"/>
              <a:t>Discuss and decide later in </a:t>
            </a:r>
            <a:r>
              <a:rPr lang="en-US" altLang="zh-CN" sz="1600" dirty="0" smtClean="0">
                <a:solidFill>
                  <a:srgbClr val="0000FF"/>
                </a:solidFill>
              </a:rPr>
              <a:t>August</a:t>
            </a:r>
            <a:r>
              <a:rPr lang="en-US" altLang="zh-CN" sz="1600" dirty="0" smtClean="0"/>
              <a:t> when we have more progress and information</a:t>
            </a:r>
          </a:p>
          <a:p>
            <a:pPr lvl="2" algn="just"/>
            <a:r>
              <a:rPr lang="en-US" altLang="zh-CN" sz="1600" dirty="0" smtClean="0"/>
              <a:t>Editor (Claudio) will work together with group members to provide some </a:t>
            </a:r>
            <a:r>
              <a:rPr lang="en-US" altLang="zh-CN" sz="1600" dirty="0" smtClean="0">
                <a:solidFill>
                  <a:srgbClr val="0000FF"/>
                </a:solidFill>
              </a:rPr>
              <a:t>guidance</a:t>
            </a:r>
            <a:r>
              <a:rPr lang="en-US" altLang="zh-CN" sz="1600" dirty="0" smtClean="0"/>
              <a:t> on how to speed up</a:t>
            </a:r>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3">
                    <a:lumMod val="50000"/>
                  </a:schemeClr>
                </a:solidFill>
                <a:cs typeface="Times New Roman" panose="02020603050405020304" pitchFamily="18" charset="0"/>
              </a:rPr>
              <a:t>July	</a:t>
            </a:r>
            <a:r>
              <a:rPr lang="en-US" altLang="zh-CN" sz="1100" strike="sngStrike" dirty="0" smtClean="0">
                <a:solidFill>
                  <a:schemeClr val="accent3">
                    <a:lumMod val="50000"/>
                  </a:schemeClr>
                </a:solidFill>
                <a:cs typeface="Times New Roman" panose="02020603050405020304" pitchFamily="18" charset="0"/>
              </a:rPr>
              <a:t>25</a:t>
            </a:r>
            <a:r>
              <a:rPr lang="en-US" altLang="zh-CN" sz="1100" strike="sngStrike" dirty="0">
                <a:solidFill>
                  <a:schemeClr val="accent3">
                    <a:lumMod val="50000"/>
                  </a:schemeClr>
                </a:solidFill>
                <a:cs typeface="Times New Roman" panose="02020603050405020304" pitchFamily="18" charset="0"/>
              </a:rPr>
              <a:t>	(Monday),	10</a:t>
            </a:r>
            <a:r>
              <a:rPr lang="zh-CN" altLang="en-US" sz="1100" strike="sngStrike" dirty="0">
                <a:solidFill>
                  <a:schemeClr val="accent3">
                    <a:lumMod val="50000"/>
                  </a:schemeClr>
                </a:solidFill>
                <a:cs typeface="Times New Roman" panose="02020603050405020304" pitchFamily="18" charset="0"/>
              </a:rPr>
              <a:t>：</a:t>
            </a:r>
            <a:r>
              <a:rPr lang="en-US" altLang="zh-CN" sz="1100" strike="sngStrike" dirty="0">
                <a:solidFill>
                  <a:schemeClr val="accent3">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August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 </a:t>
            </a:r>
            <a:r>
              <a:rPr lang="en-US" altLang="zh-CN" sz="4000" smtClean="0">
                <a:solidFill>
                  <a:srgbClr val="0000FF"/>
                </a:solidFill>
              </a:rPr>
              <a:t>or 18</a:t>
            </a:r>
            <a:r>
              <a:rPr lang="en-US" altLang="en-US" sz="400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2553928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153792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5387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August  </a:t>
            </a:r>
            <a:r>
              <a:rPr lang="en-US" altLang="en-US" sz="1800" dirty="0">
                <a:solidFill>
                  <a:srgbClr val="0000FF"/>
                </a:solidFill>
              </a:rPr>
              <a:t>1,  8,9,    15, 16,    22, 23,    29, 30		10:00 - 12:00 ET</a:t>
            </a:r>
          </a:p>
          <a:p>
            <a:pPr marL="285750" indent="-285750" algn="just"/>
            <a:r>
              <a:rPr lang="en-US" altLang="en-US" sz="1800" dirty="0" smtClean="0">
                <a:solidFill>
                  <a:srgbClr val="0000FF"/>
                </a:solidFill>
              </a:rPr>
              <a:t>August    </a:t>
            </a:r>
            <a:r>
              <a:rPr lang="en-US" altLang="en-US" sz="1800" dirty="0">
                <a:solidFill>
                  <a:srgbClr val="0000FF"/>
                </a:solidFill>
              </a:rPr>
              <a:t>4,     11,          18,          25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432968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429858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67501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a:t>: </a:t>
            </a:r>
            <a:r>
              <a:rPr lang="en-US" altLang="zh-CN" kern="0" smtClean="0"/>
              <a:t>14Y/ 3N/ 9A</a:t>
            </a:r>
            <a:endParaRPr lang="en-US" altLang="zh-CN" sz="1050" b="1" kern="0" dirty="0"/>
          </a:p>
        </p:txBody>
      </p:sp>
    </p:spTree>
    <p:extLst>
      <p:ext uri="{BB962C8B-B14F-4D97-AF65-F5344CB8AC3E}">
        <p14:creationId xmlns:p14="http://schemas.microsoft.com/office/powerpoint/2010/main" val="29280640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a:t>Anirudha </a:t>
            </a:r>
            <a:r>
              <a:rPr lang="en-US" altLang="zh-CN" sz="1800" b="1" kern="0" smtClean="0"/>
              <a:t>Sahoo</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086731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847760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8721843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619540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65, 119, 123, 124, 136, 193, 194, 477, and 550</a:t>
            </a:r>
            <a:endParaRPr lang="zh-CN" altLang="zh-CN" sz="1600" dirty="0"/>
          </a:p>
          <a:p>
            <a:pPr lvl="1"/>
            <a:r>
              <a:rPr lang="en-US" altLang="zh-CN" sz="1600" dirty="0"/>
              <a:t>as specified in 11-22-1224r1</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22/1224r1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840573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88, 431, 453, 612, 751 and 752</a:t>
            </a:r>
          </a:p>
          <a:p>
            <a:pPr lvl="1" algn="just">
              <a:buFont typeface="Arial" panose="020B0604020202020204" pitchFamily="34" charset="0"/>
              <a:buChar char="–"/>
              <a:defRPr/>
            </a:pPr>
            <a:r>
              <a:rPr lang="en-US" altLang="zh-CN" sz="1600" dirty="0"/>
              <a:t>as specified in 11-22-1273r0</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Anirudha </a:t>
            </a:r>
            <a:r>
              <a:rPr lang="en-US" altLang="zh-CN" sz="1800" b="1" kern="0" dirty="0" smtClean="0"/>
              <a:t>Sahoo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22/1273r0</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28977385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230, 28, 31, 403, 206, 721, 3, 4, 27, 720, 446, 722, 442, 29, 404, 406, 30, 32, 718, 719, 208, 724, 725, 726, 207, 405 as specified in 22/1237r2, and to the CIDs 386, 398, 185, 017, 191, 024, 613, 881, 753, 475, 288, 615, 614, 026, 170, 171, 173, 546, 159, 162, 862, 864, 476, 621, 630, 631, 786, 160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22/1245r5</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22/1273r0</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425649826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145564</TotalTime>
  <Words>4069</Words>
  <Application>Microsoft Office PowerPoint</Application>
  <PresentationFormat>宽屏</PresentationFormat>
  <Paragraphs>1003</Paragraphs>
  <Slides>42</Slides>
  <Notes>42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42</vt:i4>
      </vt:variant>
    </vt:vector>
  </HeadingPairs>
  <TitlesOfParts>
    <vt:vector size="53"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August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103</cp:revision>
  <cp:lastPrinted>2014-11-04T15:04:57Z</cp:lastPrinted>
  <dcterms:created xsi:type="dcterms:W3CDTF">2007-04-17T18:10:23Z</dcterms:created>
  <dcterms:modified xsi:type="dcterms:W3CDTF">2022-08-16T14:08:01Z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(3)CtNLAbgHGFS+2aq4g64pDdFDjFE6RTapV6klAki6xv+Nu8sG6xmRcDMBPQWlPmDxu/B9xtvf
PWLhD2EBHxqjwWXj5UTubBHVuF183ASeWYSDGq15nCFYPcgAafKwKf0xd9K4WIhu561Pdjqi
kSfxXMtKkdd7JeUKm6y6rnzrO9zp7x2RJ22NQaiz5hP/XczDdUTKCUSICuXnEVvdL7W/Tsph
Jl6m2uD5FpzQ3ST1mr</vt:lpwstr>
  </property>
  <property fmtid="{D5CDD505-2E9C-101B-9397-08002B2CF9AE}" pid="27" name="_2015_ms_pID_7253431">
    <vt:lpwstr>97rm+l8hUOS8s6NgCY/0nq4F16PKiKXrDY27CJBZx+E/c7011zFOGB
dTXyypot8B3ONeo4YMw+KlGjOeCi0tvbhTwqKYa2MHik1NhDfXoJ0Q+Yb22zt46tjkwQM0qc
aOz5oBAnblERmkhI5q5Z+R49gXPToYCvLBTRJdb2Qx3ZBEs50LFsovQDg2F0IFBORT2ujOaT
EqZvswIklFt6lrqInn0JrRpzRElPm+otI8Ge</vt:lpwstr>
  </property>
  <property fmtid="{D5CDD505-2E9C-101B-9397-08002B2CF9AE}" pid="28" name="_2015_ms_pID_7253432">
    <vt:lpwstr>HTuHLeFlHaZbxJ54q9oIse0=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