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910" r:id="rId17"/>
    <p:sldId id="911" r:id="rId18"/>
    <p:sldId id="893" r:id="rId19"/>
    <p:sldId id="844" r:id="rId20"/>
    <p:sldId id="906" r:id="rId21"/>
    <p:sldId id="905" r:id="rId22"/>
    <p:sldId id="842" r:id="rId23"/>
    <p:sldId id="888"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000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82" autoAdjust="0"/>
    <p:restoredTop sz="96424" autoAdjust="0"/>
  </p:normalViewPr>
  <p:slideViewPr>
    <p:cSldViewPr>
      <p:cViewPr varScale="1">
        <p:scale>
          <a:sx n="108" d="100"/>
          <a:sy n="108" d="100"/>
        </p:scale>
        <p:origin x="450" y="10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312942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3428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65697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20912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802.11-22/1249r2</a:t>
            </a:r>
            <a:endParaRPr lang="en-US" altLang="en-US" sz="1800" b="1" dirty="0" smtClean="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22469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August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August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2022-08-03</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10215719"/>
              </p:ext>
            </p:extLst>
          </p:nvPr>
        </p:nvGraphicFramePr>
        <p:xfrm>
          <a:off x="3429000" y="4800600"/>
          <a:ext cx="8305801" cy="108422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536197215"/>
              </p:ext>
            </p:extLst>
          </p:nvPr>
        </p:nvGraphicFramePr>
        <p:xfrm>
          <a:off x="3429000" y="1524000"/>
          <a:ext cx="8305800" cy="199475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22/0976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CR for Topic Threshold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22/1168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resolutions-for-MS-ID-and-termination-part-1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MS ID and termination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22/1175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for SBP CIDs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a:t>
                      </a:r>
                      <a:endParaRPr lang="zh-CN" altLang="en-US"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301090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200" dirty="0" smtClean="0">
                <a:solidFill>
                  <a:srgbClr val="0000FF"/>
                </a:solidFill>
                <a:cs typeface="Times New Roman" panose="02020603050405020304" pitchFamily="18" charset="0"/>
              </a:rPr>
              <a:t>August 4</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lvl="1" algn="just"/>
            <a:endParaRPr lang="en-US" altLang="en-US" sz="1200" dirty="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1186553390"/>
              </p:ext>
            </p:extLst>
          </p:nvPr>
        </p:nvGraphicFramePr>
        <p:xfrm>
          <a:off x="3429000" y="6144860"/>
          <a:ext cx="8305801" cy="64685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22/1203</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00FF"/>
                          </a:solidFill>
                          <a:latin typeface="+mn-lt"/>
                          <a:ea typeface="+mn-ea"/>
                          <a:cs typeface="+mn-cs"/>
                        </a:rPr>
                        <a:t>Claudio da Silva (Meta Platforms, Inc.)</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SBP Procedure Setup</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bl>
          </a:graphicData>
        </a:graphic>
      </p:graphicFrame>
      <p:graphicFrame>
        <p:nvGraphicFramePr>
          <p:cNvPr id="6" name="表格 10"/>
          <p:cNvGraphicFramePr>
            <a:graphicFrameLocks noGrp="1"/>
          </p:cNvGraphicFramePr>
          <p:nvPr>
            <p:extLst>
              <p:ext uri="{D42A27DB-BD31-4B8C-83A1-F6EECF244321}">
                <p14:modId xmlns:p14="http://schemas.microsoft.com/office/powerpoint/2010/main" val="854240982"/>
              </p:ext>
            </p:extLst>
          </p:nvPr>
        </p:nvGraphicFramePr>
        <p:xfrm>
          <a:off x="3429000" y="1447800"/>
          <a:ext cx="8305800" cy="4368322"/>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 SP</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22/1020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Shellhammer</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PDT Formatting of CSI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22/1224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Junghoon Suh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for CC40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22/1237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6</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22/1206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 (Huawei)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CR for CIDs 7, 470, and 509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15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chemeClr val="tx1"/>
                          </a:solidFill>
                          <a:latin typeface="+mn-lt"/>
                          <a:ea typeface="+mn-ea"/>
                          <a:cs typeface="+mn-cs"/>
                        </a:rPr>
                        <a:t>22/1245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7</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22/1248</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Rojan Chitrakar (Panasonic)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Sensing Measurement Report format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21/1934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Chaoming Luo (OPPO)</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Discussion on Session Setup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1</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Cheng Chen (Intel)</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instance comments in CC40 – Part 2</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WLAN Sensing Procedure Overview</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22/0930</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Chris Beg (Cognitive Systems)</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Comment Resolution for CIDs Related to TB Sensing Measurement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22/1261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8</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22/1271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 Platforms, Inc.)</a:t>
                      </a:r>
                      <a:endParaRPr lang="zh-CN" alt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Resolutions for Editorial Comments in CC40 - Part 9</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60 mins</a:t>
                      </a: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2134454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61168"/>
            <a:ext cx="4573588"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PAR approved		</a:t>
            </a:r>
            <a:r>
              <a:rPr lang="en-US" altLang="zh-CN" sz="1800" kern="0" dirty="0" smtClean="0">
                <a:solidFill>
                  <a:schemeClr val="bg1">
                    <a:lumMod val="50000"/>
                  </a:schemeClr>
                </a:solidFill>
              </a:rPr>
              <a:t>	Sep </a:t>
            </a:r>
            <a:r>
              <a:rPr lang="en-US" altLang="zh-CN" sz="1800" kern="0" dirty="0">
                <a:solidFill>
                  <a:schemeClr val="bg1">
                    <a:lumMod val="50000"/>
                  </a:schemeClr>
                </a:solidFill>
              </a:rPr>
              <a:t>2020</a:t>
            </a:r>
          </a:p>
          <a:p>
            <a:pPr marL="161925" lvl="1" indent="-233363" algn="just" defTabSz="685800" eaLnBrk="1" fontAlgn="auto" hangingPunct="1">
              <a:spcBef>
                <a:spcPts val="600"/>
              </a:spcBef>
              <a:spcAft>
                <a:spcPts val="600"/>
              </a:spcAft>
              <a:defRPr/>
            </a:pPr>
            <a:r>
              <a:rPr lang="en-US" altLang="zh-CN" sz="1800" kern="0" dirty="0">
                <a:solidFill>
                  <a:schemeClr val="bg1">
                    <a:lumMod val="50000"/>
                  </a:schemeClr>
                </a:solidFill>
              </a:rPr>
              <a:t>First TG meeting		</a:t>
            </a:r>
            <a:r>
              <a:rPr lang="en-US" altLang="zh-CN" sz="1800" kern="0" dirty="0" smtClean="0">
                <a:solidFill>
                  <a:schemeClr val="bg1">
                    <a:lumMod val="50000"/>
                  </a:schemeClr>
                </a:solidFill>
              </a:rPr>
              <a:t>	Oct </a:t>
            </a:r>
            <a:r>
              <a:rPr lang="en-US" altLang="zh-CN" sz="1800" kern="0" dirty="0">
                <a:solidFill>
                  <a:schemeClr val="bg1">
                    <a:lumMod val="50000"/>
                  </a:schemeClr>
                </a:solidFill>
              </a:rPr>
              <a:t>2020</a:t>
            </a:r>
          </a:p>
          <a:p>
            <a:pPr marL="214312" lvl="1" algn="just" defTabSz="685800" eaLnBrk="1" fontAlgn="auto" hangingPunct="1">
              <a:spcBef>
                <a:spcPts val="600"/>
              </a:spcBef>
              <a:spcAft>
                <a:spcPts val="600"/>
              </a:spcAft>
              <a:buFont typeface="微软雅黑" panose="020B0503020204020204" pitchFamily="34" charset="-122"/>
              <a:buChar char="–"/>
              <a:defRPr/>
            </a:pPr>
            <a:r>
              <a:rPr lang="en-US" altLang="zh-CN" sz="1800" kern="0" dirty="0">
                <a:solidFill>
                  <a:schemeClr val="bg1">
                    <a:lumMod val="50000"/>
                  </a:schemeClr>
                </a:solidFill>
              </a:rPr>
              <a:t>Comment Collection (D0.1)	</a:t>
            </a:r>
            <a:r>
              <a:rPr lang="en-US" altLang="zh-CN" sz="1800" i="1" strike="sngStrike" kern="0" dirty="0">
                <a:solidFill>
                  <a:schemeClr val="bg1">
                    <a:lumMod val="50000"/>
                  </a:schemeClr>
                </a:solidFill>
              </a:rPr>
              <a:t>Jan 2022</a:t>
            </a:r>
            <a:r>
              <a:rPr lang="en-US" altLang="zh-CN" sz="18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600"/>
              </a:spcBef>
              <a:spcAft>
                <a:spcPts val="600"/>
              </a:spcAft>
              <a:buNone/>
              <a:defRPr/>
            </a:pPr>
            <a:r>
              <a:rPr lang="en-US" altLang="zh-CN" sz="1800" i="1" kern="0" dirty="0" smtClean="0">
                <a:solidFill>
                  <a:schemeClr val="bg1">
                    <a:lumMod val="50000"/>
                  </a:schemeClr>
                </a:solidFill>
                <a:sym typeface="Wingdings" panose="05000000000000000000" pitchFamily="2" charset="2"/>
              </a:rPr>
              <a:t>					</a:t>
            </a:r>
            <a:r>
              <a:rPr lang="en-US" altLang="zh-CN" sz="1800" i="1" kern="0" dirty="0">
                <a:solidFill>
                  <a:schemeClr val="bg1">
                    <a:lumMod val="50000"/>
                  </a:schemeClr>
                </a:solidFill>
                <a:sym typeface="Wingdings" panose="05000000000000000000" pitchFamily="2" charset="2"/>
              </a:rPr>
              <a:t>  </a:t>
            </a:r>
            <a:r>
              <a:rPr lang="en-US" altLang="zh-CN" sz="1800" i="1" kern="0" dirty="0" smtClean="0">
                <a:solidFill>
                  <a:schemeClr val="bg1">
                    <a:lumMod val="50000"/>
                  </a:schemeClr>
                </a:solidFill>
                <a:sym typeface="Wingdings" panose="05000000000000000000" pitchFamily="2" charset="2"/>
              </a:rPr>
              <a:t>April </a:t>
            </a:r>
            <a:r>
              <a:rPr lang="en-US" altLang="zh-CN" sz="1800" i="1" kern="0" dirty="0">
                <a:solidFill>
                  <a:schemeClr val="bg1">
                    <a:lumMod val="50000"/>
                  </a:schemeClr>
                </a:solidFill>
                <a:sym typeface="Wingdings" panose="05000000000000000000" pitchFamily="2" charset="2"/>
              </a:rPr>
              <a:t>2022</a:t>
            </a:r>
            <a:endParaRPr lang="en-US" altLang="zh-CN" sz="1800" i="1" kern="0" dirty="0">
              <a:solidFill>
                <a:schemeClr val="bg1">
                  <a:lumMod val="50000"/>
                </a:schemeClr>
              </a:solidFill>
            </a:endParaRPr>
          </a:p>
          <a:p>
            <a:pPr marL="214312" lvl="1" algn="just" defTabSz="685800" eaLnBrk="1" fontAlgn="auto" hangingPunct="1">
              <a:spcBef>
                <a:spcPts val="600"/>
              </a:spcBef>
              <a:spcAft>
                <a:spcPts val="600"/>
              </a:spcAft>
              <a:buFont typeface="Wingdings" panose="05000000000000000000" pitchFamily="2" charset="2"/>
              <a:buChar char="Ø"/>
              <a:defRPr/>
            </a:pPr>
            <a:r>
              <a:rPr lang="en-US" altLang="zh-CN" sz="1800" kern="0" dirty="0">
                <a:solidFill>
                  <a:srgbClr val="FF0000"/>
                </a:solidFill>
              </a:rPr>
              <a:t>Initial Letter Ballot (D1.0)	</a:t>
            </a:r>
            <a:r>
              <a:rPr lang="en-US" altLang="zh-CN" sz="1800" kern="0" dirty="0" smtClean="0">
                <a:solidFill>
                  <a:srgbClr val="FF0000"/>
                </a:solidFill>
              </a:rPr>
              <a:t>	</a:t>
            </a:r>
            <a:r>
              <a:rPr lang="en-US" altLang="zh-CN" sz="1800" i="1" strike="sngStrike" kern="0" dirty="0" smtClean="0">
                <a:solidFill>
                  <a:srgbClr val="FF0000"/>
                </a:solidFill>
              </a:rPr>
              <a:t>Jul </a:t>
            </a:r>
            <a:r>
              <a:rPr lang="en-US" altLang="zh-CN" sz="1800" i="1" strike="sngStrike" kern="0" dirty="0">
                <a:solidFill>
                  <a:srgbClr val="FF0000"/>
                </a:solidFill>
              </a:rPr>
              <a:t>2022</a:t>
            </a:r>
            <a:r>
              <a:rPr lang="en-US" altLang="zh-CN" sz="1800" i="1" kern="0" dirty="0">
                <a:solidFill>
                  <a:srgbClr val="FF0000"/>
                </a:solidFill>
                <a:sym typeface="Wingdings" panose="05000000000000000000" pitchFamily="2" charset="2"/>
              </a:rPr>
              <a:t> Sep</a:t>
            </a:r>
            <a:r>
              <a:rPr lang="en-US" altLang="zh-CN" sz="1800" i="1" kern="0" dirty="0">
                <a:solidFill>
                  <a:srgbClr val="FF0000"/>
                </a:solidFill>
              </a:rPr>
              <a:t> 2022</a:t>
            </a:r>
          </a:p>
          <a:p>
            <a:pPr marL="161925" lvl="1" indent="-233363" algn="just" defTabSz="685800" eaLnBrk="1" fontAlgn="auto" hangingPunct="1">
              <a:spcBef>
                <a:spcPts val="600"/>
              </a:spcBef>
              <a:spcAft>
                <a:spcPts val="600"/>
              </a:spcAft>
              <a:defRPr/>
            </a:pPr>
            <a:r>
              <a:rPr lang="en-US" altLang="zh-CN" sz="1800" kern="0" dirty="0"/>
              <a:t>Recirculation LB (</a:t>
            </a:r>
            <a:r>
              <a:rPr lang="en-US" altLang="zh-CN" sz="1800" kern="0" dirty="0" smtClean="0"/>
              <a:t>D2.0)		</a:t>
            </a:r>
            <a:r>
              <a:rPr lang="en-US" altLang="zh-CN" sz="1800" i="1" kern="0" dirty="0" smtClean="0"/>
              <a:t>Jan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(D3.0)	</a:t>
            </a:r>
            <a:r>
              <a:rPr lang="en-US" altLang="zh-CN" sz="1800" kern="0" dirty="0" smtClean="0"/>
              <a:t>	</a:t>
            </a:r>
            <a:r>
              <a:rPr lang="en-US" altLang="zh-CN" sz="1800" i="1" kern="0" dirty="0" smtClean="0"/>
              <a:t>May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Recirculation LB (D4.0)	 </a:t>
            </a:r>
            <a:r>
              <a:rPr lang="en-US" altLang="zh-CN" sz="1800" kern="0" dirty="0" smtClean="0"/>
              <a:t>	</a:t>
            </a:r>
            <a:r>
              <a:rPr lang="en-US" altLang="zh-CN" sz="1800" i="1" kern="0" dirty="0" smtClean="0"/>
              <a:t>July </a:t>
            </a:r>
            <a:r>
              <a:rPr lang="en-US" altLang="zh-CN" sz="1800" i="1" kern="0" dirty="0"/>
              <a:t>2023</a:t>
            </a:r>
          </a:p>
          <a:p>
            <a:pPr marL="161925" lvl="1" indent="-233363" algn="just" defTabSz="685800" eaLnBrk="1" fontAlgn="auto" hangingPunct="1">
              <a:spcBef>
                <a:spcPts val="600"/>
              </a:spcBef>
              <a:spcAft>
                <a:spcPts val="600"/>
              </a:spcAft>
              <a:defRPr/>
            </a:pPr>
            <a:r>
              <a:rPr lang="en-US" altLang="zh-CN" sz="1800" kern="0" dirty="0"/>
              <a:t>Initial SA Ballot (D4.0)	 </a:t>
            </a:r>
            <a:r>
              <a:rPr lang="en-US" altLang="zh-CN" sz="1800" kern="0" dirty="0" smtClean="0"/>
              <a:t>	Sep </a:t>
            </a:r>
            <a:r>
              <a:rPr lang="en-US" altLang="zh-CN" sz="1800" kern="0" dirty="0"/>
              <a:t>2023</a:t>
            </a:r>
          </a:p>
          <a:p>
            <a:pPr marL="161925" lvl="1" indent="-233363" algn="just" defTabSz="685800" eaLnBrk="1" fontAlgn="auto" hangingPunct="1">
              <a:spcBef>
                <a:spcPts val="600"/>
              </a:spcBef>
              <a:spcAft>
                <a:spcPts val="600"/>
              </a:spcAft>
              <a:defRPr/>
            </a:pPr>
            <a:r>
              <a:rPr lang="en-US" altLang="zh-CN" sz="1800" kern="0" dirty="0"/>
              <a:t>Final 802.11 WG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a:t>802 EC approval		</a:t>
            </a:r>
            <a:r>
              <a:rPr lang="en-US" altLang="zh-CN" sz="1800" kern="0" dirty="0" smtClean="0"/>
              <a:t>	</a:t>
            </a:r>
            <a:r>
              <a:rPr lang="en-US" altLang="zh-CN" sz="1800" i="1" kern="0" dirty="0" smtClean="0"/>
              <a:t>July </a:t>
            </a:r>
            <a:r>
              <a:rPr lang="en-US" altLang="zh-CN" sz="1800" i="1" kern="0" dirty="0"/>
              <a:t>2024 </a:t>
            </a:r>
          </a:p>
          <a:p>
            <a:pPr marL="161925" lvl="1" indent="-233363" algn="just" defTabSz="685800" eaLnBrk="1" fontAlgn="auto" hangingPunct="1">
              <a:spcBef>
                <a:spcPts val="600"/>
              </a:spcBef>
              <a:spcAft>
                <a:spcPts val="600"/>
              </a:spcAft>
              <a:defRPr/>
            </a:pPr>
            <a:r>
              <a:rPr lang="en-US" altLang="zh-CN" sz="1800" kern="0" dirty="0" err="1"/>
              <a:t>RevCom</a:t>
            </a:r>
            <a:r>
              <a:rPr lang="en-US" altLang="zh-CN" sz="1800" kern="0" dirty="0"/>
              <a:t> and SASB approval 	Sep 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2200" kern="0" dirty="0">
                <a:solidFill>
                  <a:schemeClr val="bg1">
                    <a:lumMod val="50000"/>
                  </a:schemeClr>
                </a:solidFill>
                <a:latin typeface="Times New Roman"/>
              </a:rPr>
              <a:t>Early-mid May</a:t>
            </a:r>
          </a:p>
          <a:p>
            <a:pPr lvl="1">
              <a:buFont typeface="Times New Roman" pitchFamily="16" charset="0"/>
              <a:buChar char="•"/>
            </a:pPr>
            <a:r>
              <a:rPr lang="en-US" altLang="zh-CN" sz="1800" kern="0" dirty="0">
                <a:solidFill>
                  <a:schemeClr val="bg1">
                    <a:lumMod val="50000"/>
                  </a:schemeClr>
                </a:solidFill>
                <a:latin typeface="Times New Roman"/>
              </a:rPr>
              <a:t>Identify topics, </a:t>
            </a:r>
            <a:r>
              <a:rPr lang="en-US" altLang="zh-CN" sz="1800" kern="0" dirty="0" err="1">
                <a:solidFill>
                  <a:schemeClr val="bg1">
                    <a:lumMod val="50000"/>
                  </a:schemeClr>
                </a:solidFill>
                <a:latin typeface="Times New Roman"/>
              </a:rPr>
              <a:t>PoCs</a:t>
            </a:r>
            <a:r>
              <a:rPr lang="en-US" altLang="zh-CN" sz="1800" kern="0" dirty="0">
                <a:solidFill>
                  <a:schemeClr val="bg1">
                    <a:lumMod val="50000"/>
                  </a:schemeClr>
                </a:solidFill>
                <a:latin typeface="Times New Roman"/>
              </a:rPr>
              <a:t>, and volunteers</a:t>
            </a:r>
          </a:p>
          <a:p>
            <a:pPr lvl="0">
              <a:buFont typeface="Times New Roman" pitchFamily="16" charset="0"/>
              <a:buChar char="•"/>
            </a:pPr>
            <a:r>
              <a:rPr lang="en-US" altLang="zh-CN" sz="2200" kern="0" dirty="0">
                <a:solidFill>
                  <a:schemeClr val="bg1">
                    <a:lumMod val="50000"/>
                  </a:schemeClr>
                </a:solidFill>
                <a:latin typeface="Times New Roman"/>
              </a:rPr>
              <a:t>May 20</a:t>
            </a:r>
            <a:r>
              <a:rPr lang="en-US" altLang="zh-CN" sz="2200" kern="0" baseline="30000" dirty="0">
                <a:solidFill>
                  <a:schemeClr val="bg1">
                    <a:lumMod val="50000"/>
                  </a:schemeClr>
                </a:solidFill>
                <a:latin typeface="Times New Roman"/>
              </a:rPr>
              <a:t>th</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Comment collection closes</a:t>
            </a:r>
          </a:p>
          <a:p>
            <a:pPr lvl="0">
              <a:buFont typeface="Times New Roman" pitchFamily="16" charset="0"/>
              <a:buChar char="•"/>
            </a:pPr>
            <a:r>
              <a:rPr lang="en-US" altLang="zh-CN" sz="2200" kern="0" dirty="0">
                <a:solidFill>
                  <a:schemeClr val="bg1">
                    <a:lumMod val="50000"/>
                  </a:schemeClr>
                </a:solidFill>
                <a:latin typeface="Times New Roman"/>
              </a:rPr>
              <a:t>Week of May 23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2200" kern="0" dirty="0">
                <a:solidFill>
                  <a:schemeClr val="bg1">
                    <a:lumMod val="50000"/>
                  </a:schemeClr>
                </a:solidFill>
                <a:latin typeface="Times New Roman"/>
              </a:rPr>
              <a:t>June 3</a:t>
            </a:r>
            <a:r>
              <a:rPr lang="en-US" altLang="zh-CN" sz="2200" kern="0" baseline="30000" dirty="0">
                <a:solidFill>
                  <a:schemeClr val="bg1">
                    <a:lumMod val="50000"/>
                  </a:schemeClr>
                </a:solidFill>
                <a:latin typeface="Times New Roman"/>
              </a:rPr>
              <a:t>rd</a:t>
            </a:r>
            <a:r>
              <a:rPr lang="en-US" altLang="zh-CN" sz="2200" kern="0" dirty="0">
                <a:solidFill>
                  <a:schemeClr val="bg1">
                    <a:lumMod val="50000"/>
                  </a:schemeClr>
                </a:solidFill>
                <a:latin typeface="Times New Roman"/>
              </a:rPr>
              <a:t> </a:t>
            </a:r>
          </a:p>
          <a:p>
            <a:pPr lvl="1">
              <a:buFont typeface="Times New Roman" pitchFamily="16" charset="0"/>
              <a:buChar char="•"/>
            </a:pPr>
            <a:r>
              <a:rPr lang="en-US" altLang="zh-CN" sz="1800" kern="0" dirty="0">
                <a:solidFill>
                  <a:schemeClr val="bg1">
                    <a:lumMod val="50000"/>
                  </a:schemeClr>
                </a:solidFill>
                <a:latin typeface="Times New Roman"/>
              </a:rPr>
              <a:t>Deadline for comment assignment</a:t>
            </a:r>
          </a:p>
          <a:p>
            <a:pPr lvl="1">
              <a:buFont typeface="Times New Roman" pitchFamily="16" charset="0"/>
              <a:buChar char="•"/>
            </a:pPr>
            <a:endParaRPr lang="en-US" altLang="zh-CN" sz="1800" kern="0" dirty="0" smtClean="0">
              <a:solidFill>
                <a:srgbClr val="000000"/>
              </a:solidFill>
              <a:latin typeface="Times New Roman"/>
            </a:endParaRPr>
          </a:p>
          <a:p>
            <a:pPr lvl="1">
              <a:buFont typeface="Times New Roman" pitchFamily="16" charset="0"/>
              <a:buChar char="•"/>
            </a:pPr>
            <a:endParaRPr lang="en-US" altLang="zh-CN" sz="1800" kern="0" dirty="0">
              <a:solidFill>
                <a:srgbClr val="000000"/>
              </a:solidFill>
              <a:latin typeface="Times New Roman"/>
            </a:endParaRPr>
          </a:p>
          <a:p>
            <a:pPr lvl="0">
              <a:buFont typeface="Times New Roman" pitchFamily="16" charset="0"/>
              <a:buChar char="•"/>
            </a:pPr>
            <a:r>
              <a:rPr lang="en-US" altLang="zh-CN" sz="1600" kern="0" dirty="0" smtClean="0">
                <a:solidFill>
                  <a:srgbClr val="000000"/>
                </a:solidFill>
                <a:latin typeface="Times New Roman"/>
              </a:rPr>
              <a:t>Note: Initial letter ballot (D1.0) currently set for September 2022.</a:t>
            </a:r>
          </a:p>
          <a:p>
            <a:pPr lvl="1">
              <a:buFont typeface="Times New Roman" pitchFamily="16" charset="0"/>
              <a:buChar char="•"/>
            </a:pPr>
            <a:r>
              <a:rPr lang="en-US" altLang="zh-CN" sz="1200" kern="0" dirty="0" smtClean="0">
                <a:solidFill>
                  <a:srgbClr val="000000"/>
                </a:solidFill>
                <a:latin typeface="Times New Roman"/>
              </a:rPr>
              <a:t>Chair will discuss D1.0 timeline with the group at a later date.</a:t>
            </a:r>
            <a:endParaRPr lang="en-US" altLang="zh-CN" sz="12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7104950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SP for Timeline ( </a:t>
            </a:r>
            <a:r>
              <a:rPr lang="en-US" altLang="zh-CN" sz="3200" kern="0" dirty="0" smtClean="0">
                <a:solidFill>
                  <a:srgbClr val="FF0000"/>
                </a:solidFill>
              </a:rPr>
              <a:t>Initial </a:t>
            </a:r>
            <a:r>
              <a:rPr lang="en-US" altLang="zh-CN" sz="3200" kern="0" dirty="0">
                <a:solidFill>
                  <a:srgbClr val="FF0000"/>
                </a:solidFill>
              </a:rPr>
              <a:t>Letter Ballot (D1.0</a:t>
            </a:r>
            <a:r>
              <a:rPr lang="en-US" altLang="zh-CN" sz="3200" kern="0" dirty="0" smtClean="0">
                <a:solidFill>
                  <a:srgbClr val="FF0000"/>
                </a:solidFill>
              </a:rPr>
              <a:t>) </a:t>
            </a:r>
            <a:r>
              <a:rPr lang="en-US" altLang="en-US" sz="3200" dirty="0" smtClean="0">
                <a:solidFill>
                  <a:schemeClr val="tx2"/>
                </a:solidFill>
              </a:rPr>
              <a:t>)</a:t>
            </a:r>
            <a:endParaRPr lang="en-US" altLang="en-US" sz="3200" dirty="0">
              <a:solidFill>
                <a:schemeClr val="tx2"/>
              </a:solidFill>
            </a:endParaRP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smtClean="0"/>
              <a:t>Do you agree to change the timeline for </a:t>
            </a:r>
            <a:r>
              <a:rPr lang="en-US" altLang="zh-CN" sz="2800" dirty="0"/>
              <a:t>Initial Letter Ballot (D1.0</a:t>
            </a:r>
            <a:r>
              <a:rPr lang="en-US" altLang="zh-CN" sz="2800" dirty="0" smtClean="0"/>
              <a:t>) to </a:t>
            </a:r>
            <a:r>
              <a:rPr lang="en-US" altLang="zh-CN" sz="2400" dirty="0" smtClean="0"/>
              <a:t>November 2022?</a:t>
            </a:r>
          </a:p>
          <a:p>
            <a:pPr lvl="1" algn="just"/>
            <a:r>
              <a:rPr lang="en-US" altLang="zh-CN" sz="2000" dirty="0" smtClean="0"/>
              <a:t>Yes</a:t>
            </a:r>
          </a:p>
          <a:p>
            <a:pPr lvl="1" algn="just"/>
            <a:r>
              <a:rPr lang="en-US" altLang="zh-CN" dirty="0" smtClean="0"/>
              <a:t>No</a:t>
            </a:r>
          </a:p>
          <a:p>
            <a:pPr lvl="1" algn="just"/>
            <a:r>
              <a:rPr lang="en-US" altLang="zh-CN" sz="2000" dirty="0" smtClean="0"/>
              <a:t>Abstain</a:t>
            </a:r>
          </a:p>
          <a:p>
            <a:pPr lvl="1" algn="just"/>
            <a:endParaRPr lang="en-US" altLang="zh-CN" sz="2400" dirty="0" smtClean="0"/>
          </a:p>
          <a:p>
            <a:pPr lvl="1" algn="just"/>
            <a:endParaRPr lang="en-US" altLang="zh-CN" sz="2400" dirty="0"/>
          </a:p>
          <a:p>
            <a:pPr lvl="1" algn="just"/>
            <a:r>
              <a:rPr lang="en-US" altLang="zh-CN" sz="2400" dirty="0" smtClean="0"/>
              <a:t>Note: </a:t>
            </a:r>
          </a:p>
          <a:p>
            <a:pPr lvl="2" algn="just"/>
            <a:r>
              <a:rPr lang="en-US" altLang="zh-CN" sz="1600" dirty="0" smtClean="0"/>
              <a:t>Discuss and decide later in </a:t>
            </a:r>
            <a:r>
              <a:rPr lang="en-US" altLang="zh-CN" sz="1600" dirty="0" smtClean="0">
                <a:solidFill>
                  <a:srgbClr val="0000FF"/>
                </a:solidFill>
              </a:rPr>
              <a:t>August</a:t>
            </a:r>
            <a:r>
              <a:rPr lang="en-US" altLang="zh-CN" sz="1600" dirty="0" smtClean="0"/>
              <a:t> when we have more progress and information</a:t>
            </a:r>
          </a:p>
          <a:p>
            <a:pPr lvl="2" algn="just"/>
            <a:r>
              <a:rPr lang="en-US" altLang="zh-CN" sz="1600" dirty="0" smtClean="0"/>
              <a:t>Editor (Claudio) will work together with group members to provide some </a:t>
            </a:r>
            <a:r>
              <a:rPr lang="en-US" altLang="zh-CN" sz="1600" dirty="0" smtClean="0">
                <a:solidFill>
                  <a:srgbClr val="0000FF"/>
                </a:solidFill>
              </a:rPr>
              <a:t>guidance</a:t>
            </a:r>
            <a:r>
              <a:rPr lang="en-US" altLang="zh-CN" sz="1600" dirty="0" smtClean="0"/>
              <a:t> on how to speed up</a:t>
            </a:r>
          </a:p>
          <a:p>
            <a:pPr lvl="1" algn="just"/>
            <a:endParaRPr lang="en-US" altLang="zh-CN" sz="2400" dirty="0"/>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smtClean="0"/>
              <a:t>		August  1,  8,9,    15, 16,    22, 23,    29, 30		10:00 </a:t>
            </a:r>
            <a:r>
              <a:rPr lang="en-US" altLang="zh-CN" dirty="0"/>
              <a:t>- </a:t>
            </a:r>
            <a:r>
              <a:rPr lang="en-US" altLang="zh-CN" dirty="0" smtClean="0"/>
              <a:t>12:00 </a:t>
            </a:r>
            <a:r>
              <a:rPr lang="en-US" altLang="zh-CN" dirty="0"/>
              <a:t>ET</a:t>
            </a:r>
          </a:p>
          <a:p>
            <a:pPr algn="just" defTabSz="917575">
              <a:lnSpc>
                <a:spcPct val="90000"/>
              </a:lnSpc>
              <a:buNone/>
            </a:pPr>
            <a:r>
              <a:rPr lang="en-US" altLang="zh-CN" dirty="0" smtClean="0"/>
              <a:t>		August    4,     11,          18,          25 			23:00 </a:t>
            </a:r>
            <a:r>
              <a:rPr lang="en-US" altLang="zh-CN" dirty="0"/>
              <a:t>- </a:t>
            </a:r>
            <a:r>
              <a:rPr lang="en-US" altLang="zh-CN" dirty="0" smtClean="0"/>
              <a:t>01:00 ET</a:t>
            </a:r>
          </a:p>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5257800" cy="5257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a:t>
            </a:r>
            <a:r>
              <a:rPr lang="en-US" altLang="zh-CN" sz="1100" strike="sngStrike" dirty="0">
                <a:solidFill>
                  <a:schemeClr val="bg1">
                    <a:lumMod val="50000"/>
                  </a:schemeClr>
                </a:solidFill>
                <a:cs typeface="Times New Roman" panose="02020603050405020304" pitchFamily="18" charset="0"/>
              </a:rPr>
              <a:t>	</a:t>
            </a:r>
            <a:r>
              <a:rPr lang="en-US" altLang="zh-CN" sz="1100" strike="sngStrike" dirty="0" smtClean="0">
                <a:solidFill>
                  <a:schemeClr val="bg1">
                    <a:lumMod val="50000"/>
                  </a:schemeClr>
                </a:solidFill>
                <a:cs typeface="Times New Roman" panose="02020603050405020304" pitchFamily="18" charset="0"/>
              </a:rPr>
              <a:t>18</a:t>
            </a:r>
            <a:r>
              <a:rPr lang="en-US" altLang="zh-CN" sz="1100" strike="sngStrike" dirty="0">
                <a:solidFill>
                  <a:schemeClr val="bg1">
                    <a:lumMod val="50000"/>
                  </a:schemeClr>
                </a:solidFill>
                <a:cs typeface="Times New Roman" panose="02020603050405020304" pitchFamily="18" charset="0"/>
              </a:rPr>
              <a:t>	(Monday),	</a:t>
            </a:r>
            <a:r>
              <a:rPr lang="en-US" altLang="zh-CN" sz="1100" strike="sngStrike" dirty="0" smtClean="0">
                <a:solidFill>
                  <a:schemeClr val="bg1">
                    <a:lumMod val="50000"/>
                  </a:schemeClr>
                </a:solidFill>
                <a:cs typeface="Times New Roman" panose="02020603050405020304" pitchFamily="18" charset="0"/>
              </a:rPr>
              <a:t>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a:t>
            </a:r>
            <a:r>
              <a:rPr lang="en-US" altLang="zh-CN" sz="1100" strike="sngStrike" dirty="0" smtClean="0">
                <a:solidFill>
                  <a:schemeClr val="bg1">
                    <a:lumMod val="50000"/>
                  </a:schemeClr>
                </a:solidFill>
                <a:cs typeface="Times New Roman" panose="02020603050405020304" pitchFamily="18" charset="0"/>
              </a:rPr>
              <a:t>- 12:00 ET</a:t>
            </a:r>
            <a:r>
              <a:rPr lang="en-US" altLang="zh-CN" sz="1100" dirty="0" smtClean="0">
                <a:solidFill>
                  <a:schemeClr val="bg1">
                    <a:lumMod val="50000"/>
                  </a:schemeClr>
                </a:solidFill>
                <a:cs typeface="Times New Roman" panose="02020603050405020304" pitchFamily="18" charset="0"/>
              </a:rPr>
              <a:t>  (Too close to plenary)</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(Tuesday),	</a:t>
            </a:r>
            <a:r>
              <a:rPr lang="en-US" altLang="zh-CN" sz="1100" dirty="0" smtClean="0">
                <a:solidFill>
                  <a:srgbClr val="00B050"/>
                </a:solidFill>
                <a:cs typeface="Times New Roman" panose="02020603050405020304" pitchFamily="18" charset="0"/>
              </a:rPr>
              <a:t>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a:t>
            </a:r>
            <a:r>
              <a:rPr lang="en-US" altLang="zh-CN" sz="1100" dirty="0" smtClean="0">
                <a:solidFill>
                  <a:srgbClr val="00B050"/>
                </a:solidFill>
                <a:cs typeface="Times New Roman" panose="02020603050405020304" pitchFamily="18" charset="0"/>
              </a:rPr>
              <a:t>- 12:00 </a:t>
            </a:r>
            <a:r>
              <a:rPr lang="en-US" altLang="zh-CN" sz="1100" dirty="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a:t>
            </a:r>
            <a:r>
              <a:rPr lang="en-US" altLang="zh-CN" sz="1100" dirty="0" smtClean="0">
                <a:solidFill>
                  <a:srgbClr val="00B0F0"/>
                </a:solidFill>
                <a:cs typeface="Times New Roman" panose="02020603050405020304" pitchFamily="18" charset="0"/>
              </a:rPr>
              <a:t>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accent3">
                    <a:lumMod val="50000"/>
                  </a:schemeClr>
                </a:solidFill>
                <a:cs typeface="Times New Roman" panose="02020603050405020304" pitchFamily="18" charset="0"/>
              </a:rPr>
              <a:t>July	</a:t>
            </a:r>
            <a:r>
              <a:rPr lang="en-US" altLang="zh-CN" sz="1100" strike="sngStrike" dirty="0" smtClean="0">
                <a:solidFill>
                  <a:schemeClr val="accent3">
                    <a:lumMod val="50000"/>
                  </a:schemeClr>
                </a:solidFill>
                <a:cs typeface="Times New Roman" panose="02020603050405020304" pitchFamily="18" charset="0"/>
              </a:rPr>
              <a:t>25</a:t>
            </a:r>
            <a:r>
              <a:rPr lang="en-US" altLang="zh-CN" sz="1100" strike="sngStrike" dirty="0">
                <a:solidFill>
                  <a:schemeClr val="accent3">
                    <a:lumMod val="50000"/>
                  </a:schemeClr>
                </a:solidFill>
                <a:cs typeface="Times New Roman" panose="02020603050405020304" pitchFamily="18" charset="0"/>
              </a:rPr>
              <a:t>	(Monday),	10</a:t>
            </a:r>
            <a:r>
              <a:rPr lang="zh-CN" altLang="en-US" sz="1100" strike="sngStrike" dirty="0">
                <a:solidFill>
                  <a:schemeClr val="accent3">
                    <a:lumMod val="50000"/>
                  </a:schemeClr>
                </a:solidFill>
                <a:cs typeface="Times New Roman" panose="02020603050405020304" pitchFamily="18" charset="0"/>
              </a:rPr>
              <a:t>：</a:t>
            </a:r>
            <a:r>
              <a:rPr lang="en-US" altLang="zh-CN" sz="1100" strike="sngStrike" dirty="0">
                <a:solidFill>
                  <a:schemeClr val="accent3">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July	</a:t>
            </a:r>
            <a:r>
              <a:rPr lang="en-US" altLang="zh-CN" sz="1100" dirty="0" smtClean="0">
                <a:solidFill>
                  <a:srgbClr val="00B050"/>
                </a:solidFill>
                <a:cs typeface="Times New Roman" panose="02020603050405020304" pitchFamily="18" charset="0"/>
              </a:rPr>
              <a:t>26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a:t>
            </a:r>
            <a:r>
              <a:rPr lang="en-US" altLang="zh-CN" sz="1100" dirty="0" smtClean="0">
                <a:solidFill>
                  <a:srgbClr val="00B0F0"/>
                </a:solidFill>
                <a:cs typeface="Times New Roman" panose="02020603050405020304" pitchFamily="18" charset="0"/>
              </a:rPr>
              <a:t>28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August</a:t>
            </a:r>
            <a:r>
              <a:rPr lang="en-US" altLang="zh-CN" sz="1100" dirty="0">
                <a:solidFill>
                  <a:srgbClr val="00B050"/>
                </a:solidFill>
                <a:cs typeface="Times New Roman" panose="02020603050405020304" pitchFamily="18" charset="0"/>
              </a:rPr>
              <a:t>	</a:t>
            </a:r>
            <a:r>
              <a:rPr lang="en-US" altLang="zh-CN" sz="1100" dirty="0" smtClean="0">
                <a:solidFill>
                  <a:srgbClr val="00B050"/>
                </a:solidFill>
                <a:cs typeface="Times New Roman" panose="02020603050405020304" pitchFamily="18" charset="0"/>
              </a:rPr>
              <a:t>1</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August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4</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8</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15</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16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18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a:t>
            </a:r>
            <a:r>
              <a:rPr lang="en-US" altLang="zh-CN" sz="1100" dirty="0" smtClean="0">
                <a:solidFill>
                  <a:srgbClr val="00B0F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23</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August	</a:t>
            </a:r>
            <a:r>
              <a:rPr lang="en-US" altLang="zh-CN" sz="1100" dirty="0" smtClean="0">
                <a:solidFill>
                  <a:srgbClr val="00B0F0"/>
                </a:solidFill>
                <a:cs typeface="Times New Roman" panose="02020603050405020304" pitchFamily="18" charset="0"/>
              </a:rPr>
              <a:t>25</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August 	</a:t>
            </a:r>
            <a:r>
              <a:rPr lang="en-US" altLang="zh-CN" sz="1100" dirty="0" smtClean="0">
                <a:solidFill>
                  <a:srgbClr val="00B050"/>
                </a:solidFill>
                <a:cs typeface="Times New Roman" panose="02020603050405020304" pitchFamily="18" charset="0"/>
              </a:rPr>
              <a:t>30</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September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September	</a:t>
            </a:r>
            <a:r>
              <a:rPr lang="en-US" altLang="zh-CN" sz="1100" strike="sngStrike" dirty="0" smtClean="0">
                <a:solidFill>
                  <a:schemeClr val="bg1">
                    <a:lumMod val="50000"/>
                  </a:schemeClr>
                </a:solidFill>
                <a:cs typeface="Times New Roman" panose="02020603050405020304" pitchFamily="18" charset="0"/>
              </a:rPr>
              <a:t>5</a:t>
            </a:r>
            <a:r>
              <a:rPr lang="en-US" altLang="zh-CN" sz="1100" strike="sngStrike" dirty="0">
                <a:solidFill>
                  <a:schemeClr val="bg1">
                    <a:lumMod val="50000"/>
                  </a:schemeClr>
                </a:solidFill>
                <a:cs typeface="Times New Roman" panose="02020603050405020304" pitchFamily="18" charset="0"/>
              </a:rPr>
              <a:t>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September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September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019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800" b="1" dirty="0" smtClean="0"/>
              <a:t>Confirmed:</a:t>
            </a:r>
          </a:p>
          <a:p>
            <a:pPr marL="361950" lvl="1" indent="-361950" algn="just">
              <a:spcBef>
                <a:spcPct val="0"/>
              </a:spcBef>
              <a:spcAft>
                <a:spcPts val="0"/>
              </a:spcAft>
              <a:buClr>
                <a:srgbClr val="000000"/>
              </a:buClr>
              <a:buNone/>
              <a:defRPr/>
            </a:pPr>
            <a:r>
              <a:rPr lang="en-US" altLang="zh-CN" sz="1600" dirty="0"/>
              <a:t>	</a:t>
            </a:r>
            <a:r>
              <a:rPr lang="en-US" altLang="zh-CN" sz="1600" dirty="0" smtClean="0"/>
              <a:t>September Interim </a:t>
            </a:r>
            <a:r>
              <a:rPr lang="en-US" altLang="zh-CN" sz="1600" dirty="0"/>
              <a:t>2022 (September </a:t>
            </a:r>
            <a:r>
              <a:rPr lang="en-US" altLang="zh-CN" sz="1600" dirty="0" smtClean="0"/>
              <a:t>12-16) </a:t>
            </a:r>
            <a:endParaRPr lang="en-US" altLang="zh-CN" sz="16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September 12    (Monday PM </a:t>
            </a:r>
            <a:r>
              <a:rPr lang="en-US" altLang="zh-CN" dirty="0" smtClean="0">
                <a:solidFill>
                  <a:srgbClr val="0070C0"/>
                </a:solidFill>
                <a:cs typeface="Times New Roman" panose="02020603050405020304" pitchFamily="18" charset="0"/>
              </a:rPr>
              <a:t>1),</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13:30 </a:t>
            </a:r>
            <a:r>
              <a:rPr lang="en-US" altLang="zh-CN" dirty="0">
                <a:solidFill>
                  <a:srgbClr val="0070C0"/>
                </a:solidFill>
                <a:cs typeface="Times New Roman" panose="02020603050405020304" pitchFamily="18" charset="0"/>
              </a:rPr>
              <a:t>- </a:t>
            </a:r>
            <a:r>
              <a:rPr lang="en-US" altLang="zh-CN" dirty="0" smtClean="0">
                <a:solidFill>
                  <a:srgbClr val="0070C0"/>
                </a:solidFill>
                <a:cs typeface="Times New Roman" panose="02020603050405020304" pitchFamily="18" charset="0"/>
              </a:rPr>
              <a:t>15:30 </a:t>
            </a:r>
            <a:r>
              <a:rPr lang="en-US" altLang="zh-CN" dirty="0">
                <a:solidFill>
                  <a:srgbClr val="0070C0"/>
                </a:solidFill>
                <a:cs typeface="Times New Roman" panose="02020603050405020304" pitchFamily="18" charset="0"/>
              </a:rPr>
              <a:t>Hawaii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12    (Monday PM </a:t>
            </a:r>
            <a:r>
              <a:rPr lang="en-US" altLang="zh-CN" dirty="0">
                <a:solidFill>
                  <a:srgbClr val="00B050"/>
                </a:solidFill>
                <a:cs typeface="Times New Roman" panose="02020603050405020304" pitchFamily="18" charset="0"/>
              </a:rPr>
              <a:t>2),	</a:t>
            </a:r>
            <a:r>
              <a:rPr lang="en-US" altLang="zh-CN" dirty="0" smtClean="0">
                <a:solidFill>
                  <a:srgbClr val="00B050"/>
                </a:solidFill>
                <a:cs typeface="Times New Roman" panose="02020603050405020304" pitchFamily="18" charset="0"/>
              </a:rPr>
              <a:t>16:00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18:00 </a:t>
            </a:r>
            <a:r>
              <a:rPr lang="en-US" altLang="zh-CN" dirty="0">
                <a:solidFill>
                  <a:srgbClr val="00B050"/>
                </a:solidFill>
                <a:cs typeface="Times New Roman" panose="02020603050405020304" pitchFamily="18" charset="0"/>
              </a:rPr>
              <a:t>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13    (Tuesday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14    (</a:t>
            </a:r>
            <a:r>
              <a:rPr lang="en-US" altLang="zh-CN" dirty="0" smtClean="0">
                <a:solidFill>
                  <a:srgbClr val="00B050"/>
                </a:solidFill>
                <a:cs typeface="Times New Roman" panose="02020603050405020304" pitchFamily="18" charset="0"/>
              </a:rPr>
              <a:t>Wednesday </a:t>
            </a:r>
            <a:r>
              <a:rPr lang="en-US" altLang="zh-CN" dirty="0">
                <a:solidFill>
                  <a:srgbClr val="00B050"/>
                </a:solidFill>
                <a:cs typeface="Times New Roman" panose="02020603050405020304" pitchFamily="18" charset="0"/>
              </a:rPr>
              <a:t>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September </a:t>
            </a:r>
            <a:r>
              <a:rPr lang="en-US" altLang="zh-CN" dirty="0">
                <a:solidFill>
                  <a:srgbClr val="00B050"/>
                </a:solidFill>
                <a:cs typeface="Times New Roman" panose="02020603050405020304" pitchFamily="18" charset="0"/>
              </a:rPr>
              <a:t>15    (Thursday PM 2),	16:00 - 18:00 Hawaii </a:t>
            </a:r>
            <a:r>
              <a:rPr lang="en-US" altLang="zh-CN" dirty="0" smtClean="0">
                <a:solidFill>
                  <a:srgbClr val="00B050"/>
                </a:solidFill>
                <a:cs typeface="Times New Roman" panose="02020603050405020304" pitchFamily="18" charset="0"/>
              </a:rPr>
              <a:t>time</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14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1100" dirty="0">
                <a:cs typeface="Times New Roman" panose="02020603050405020304" pitchFamily="18" charset="0"/>
              </a:rPr>
              <a:t>when conflict with CAC, the call will be changed </a:t>
            </a:r>
          </a:p>
          <a:p>
            <a:pPr marL="0" lvl="1" indent="0" algn="just">
              <a:spcBef>
                <a:spcPct val="0"/>
              </a:spcBef>
              <a:spcAft>
                <a:spcPts val="300"/>
              </a:spcAft>
              <a:buClr>
                <a:srgbClr val="000000"/>
              </a:buClr>
              <a:buNone/>
              <a:defRPr/>
            </a:pPr>
            <a:r>
              <a:rPr lang="en-US" altLang="zh-CN" sz="1100" dirty="0" smtClean="0">
                <a:cs typeface="Times New Roman" panose="02020603050405020304" pitchFamily="18" charset="0"/>
              </a:rPr>
              <a:t>(July - September </a:t>
            </a:r>
            <a:r>
              <a:rPr lang="en-US" altLang="zh-CN" sz="1100" dirty="0">
                <a:cs typeface="Times New Roman" panose="02020603050405020304" pitchFamily="18" charset="0"/>
              </a:rPr>
              <a:t>2022 CAC calls: </a:t>
            </a:r>
            <a:r>
              <a:rPr lang="en-US" altLang="zh-CN" sz="1100" strike="sngStrike" dirty="0">
                <a:solidFill>
                  <a:srgbClr val="FF0000"/>
                </a:solidFill>
                <a:cs typeface="Times New Roman" panose="02020603050405020304" pitchFamily="18" charset="0"/>
              </a:rPr>
              <a:t>9:00 Jun 6 &amp; 27, 18:00 July 10</a:t>
            </a:r>
            <a:r>
              <a:rPr lang="en-US" altLang="zh-CN" sz="1100" dirty="0">
                <a:cs typeface="Times New Roman" panose="02020603050405020304" pitchFamily="18" charset="0"/>
              </a:rPr>
              <a:t>)</a:t>
            </a:r>
          </a:p>
          <a:p>
            <a:pPr marL="0" lvl="1" indent="0" algn="just">
              <a:spcBef>
                <a:spcPct val="0"/>
              </a:spcBef>
              <a:spcAft>
                <a:spcPts val="300"/>
              </a:spcAft>
              <a:buClr>
                <a:srgbClr val="000000"/>
              </a:buClr>
              <a:buNone/>
              <a:defRPr/>
            </a:pPr>
            <a:r>
              <a:rPr lang="en-US" altLang="zh-CN" sz="1100" dirty="0">
                <a:cs typeface="Times New Roman" panose="02020603050405020304" pitchFamily="18" charset="0"/>
              </a:rPr>
              <a:t>2. </a:t>
            </a:r>
            <a:r>
              <a:rPr lang="en-US" altLang="zh-CN" sz="1100" dirty="0">
                <a:cs typeface="MS PGothic" charset="0"/>
              </a:rPr>
              <a:t>Thursday </a:t>
            </a:r>
            <a:r>
              <a:rPr lang="en-US" altLang="zh-CN" sz="1100" dirty="0">
                <a:solidFill>
                  <a:srgbClr val="00B0F0"/>
                </a:solidFill>
                <a:cs typeface="Times New Roman" panose="02020603050405020304" pitchFamily="18" charset="0"/>
              </a:rPr>
              <a:t>23:00 - 01:00am ET </a:t>
            </a:r>
            <a:r>
              <a:rPr lang="en-US" altLang="zh-CN" sz="1100" dirty="0">
                <a:cs typeface="MS PGothic" charset="0"/>
              </a:rPr>
              <a:t>(Thursday 20</a:t>
            </a:r>
            <a:r>
              <a:rPr lang="zh-CN" altLang="en-US" sz="1100" dirty="0">
                <a:cs typeface="MS PGothic" charset="0"/>
              </a:rPr>
              <a:t>：</a:t>
            </a:r>
            <a:r>
              <a:rPr lang="en-US" altLang="zh-CN" sz="1100" dirty="0">
                <a:cs typeface="MS PGothic" charset="0"/>
              </a:rPr>
              <a:t>00  – 22:00 PT, Friday 11am-13:00 in China, Friday 6am-8am in Israel, Friday 5am – 7am in Central Europe), and </a:t>
            </a:r>
            <a:r>
              <a:rPr lang="en-US" altLang="zh-CN" sz="1100" dirty="0">
                <a:solidFill>
                  <a:srgbClr val="0000FF"/>
                </a:solidFill>
                <a:cs typeface="MS PGothic" charset="0"/>
              </a:rPr>
              <a:t>Sang Kim </a:t>
            </a:r>
            <a:r>
              <a:rPr lang="en-US" altLang="zh-CN" sz="1100" dirty="0">
                <a:cs typeface="MS PGothic" charset="0"/>
              </a:rPr>
              <a:t>will help to take the minutes for these slots.</a:t>
            </a:r>
            <a:endParaRPr lang="zh-CN" altLang="en-US" sz="11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3451003393"/>
              </p:ext>
            </p:extLst>
          </p:nvPr>
        </p:nvGraphicFramePr>
        <p:xfrm>
          <a:off x="5791200" y="3138805"/>
          <a:ext cx="6248400" cy="1585595"/>
        </p:xfrm>
        <a:graphic>
          <a:graphicData uri="http://schemas.openxmlformats.org/drawingml/2006/table">
            <a:tbl>
              <a:tblPr firstRow="1" firstCol="1" bandRow="1"/>
              <a:tblGrid>
                <a:gridCol w="609600"/>
                <a:gridCol w="838200"/>
                <a:gridCol w="1447800"/>
                <a:gridCol w="762000"/>
                <a:gridCol w="900745"/>
                <a:gridCol w="828208"/>
                <a:gridCol w="861847"/>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Hawaii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AM1</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08:00-10:00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20:00-22:00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21:00-23:00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14:00-16:00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02:00-04:00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AM2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10:30-12:30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22:30-00:30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23:30-01:30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en-US" sz="900" dirty="0" smtClean="0">
                          <a:solidFill>
                            <a:srgbClr val="1F497D"/>
                          </a:solidFill>
                          <a:effectLst/>
                          <a:latin typeface="Calibri" panose="020F0502020204030204" pitchFamily="34" charset="0"/>
                          <a:ea typeface="宋体" panose="02010600030101010101" pitchFamily="2" charset="-122"/>
                        </a:rPr>
                        <a:t>04:30-06:30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PM1</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13:30-15:30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01:30-03:30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02:30-04:30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19:30-21:30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16:30-18:30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07:30-09:30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a:spcAft>
                          <a:spcPts val="0"/>
                        </a:spcAft>
                      </a:pPr>
                      <a:r>
                        <a:rPr lang="en-US" sz="900" b="1">
                          <a:solidFill>
                            <a:srgbClr val="FF0000"/>
                          </a:solidFill>
                          <a:effectLst/>
                          <a:latin typeface="Calibri" panose="020F0502020204030204" pitchFamily="34" charset="0"/>
                          <a:ea typeface="宋体" panose="02010600030101010101" pitchFamily="2" charset="-122"/>
                        </a:rPr>
                        <a:t>PM2</a:t>
                      </a:r>
                      <a:endParaRPr lang="zh-CN" sz="900" b="1">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16:00-18:00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04:00-06:00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05:00-07:00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a:solidFill>
                            <a:srgbClr val="FF0000"/>
                          </a:solidFill>
                          <a:effectLst/>
                          <a:latin typeface="Calibri" panose="020F0502020204030204" pitchFamily="34" charset="0"/>
                          <a:ea typeface="宋体" panose="02010600030101010101" pitchFamily="2" charset="-122"/>
                        </a:rPr>
                        <a:t>22:00-00:00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19:00-21:00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b="1" dirty="0" smtClean="0">
                          <a:solidFill>
                            <a:srgbClr val="FF0000"/>
                          </a:solidFill>
                          <a:effectLst/>
                          <a:latin typeface="Calibri" panose="020F0502020204030204" pitchFamily="34" charset="0"/>
                          <a:ea typeface="宋体" panose="02010600030101010101" pitchFamily="2" charset="-122"/>
                        </a:rPr>
                        <a:t>10:00-12:00</a:t>
                      </a:r>
                      <a:endParaRPr lang="zh-CN" sz="900" b="1" dirty="0">
                        <a:solidFill>
                          <a:srgbClr val="FF0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a:spcAft>
                          <a:spcPts val="0"/>
                        </a:spcAft>
                      </a:pPr>
                      <a:r>
                        <a:rPr lang="en-US" sz="900">
                          <a:solidFill>
                            <a:srgbClr val="1F497D"/>
                          </a:solidFill>
                          <a:effectLst/>
                          <a:latin typeface="Calibri" panose="020F0502020204030204" pitchFamily="34" charset="0"/>
                          <a:ea typeface="宋体" panose="02010600030101010101" pitchFamily="2" charset="-122"/>
                        </a:rPr>
                        <a:t> </a:t>
                      </a:r>
                      <a:endParaRPr lang="zh-CN" sz="90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a:spcAft>
                          <a:spcPts val="0"/>
                        </a:spcAft>
                      </a:pPr>
                      <a:r>
                        <a:rPr lang="en-US" sz="900">
                          <a:solidFill>
                            <a:srgbClr val="0000FF"/>
                          </a:solidFill>
                          <a:effectLst/>
                          <a:latin typeface="Calibri" panose="020F0502020204030204" pitchFamily="34" charset="0"/>
                          <a:ea typeface="宋体" panose="02010600030101010101" pitchFamily="2" charset="-122"/>
                        </a:rPr>
                        <a:t>Evening 1</a:t>
                      </a:r>
                      <a:endParaRPr lang="zh-CN" sz="90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19:30-21:30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07:30-09:30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08:30-10:30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00FF"/>
                          </a:solidFill>
                          <a:effectLst/>
                          <a:latin typeface="Calibri" panose="020F0502020204030204" pitchFamily="34" charset="0"/>
                          <a:ea typeface="宋体" panose="02010600030101010101" pitchFamily="2" charset="-122"/>
                        </a:rPr>
                        <a:t>01:30-03:30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22:30-00:30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00FF"/>
                          </a:solidFill>
                          <a:effectLst/>
                          <a:latin typeface="Calibri" panose="020F0502020204030204" pitchFamily="34" charset="0"/>
                          <a:ea typeface="宋体" panose="02010600030101010101" pitchFamily="2" charset="-122"/>
                        </a:rPr>
                        <a:t>13:30-15:30</a:t>
                      </a:r>
                      <a:endParaRPr lang="zh-CN" sz="900" dirty="0">
                        <a:solidFill>
                          <a:srgbClr val="0000FF"/>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Evening 2</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22:00-00:00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10:00-12:00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11:00-13:00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04:00-06:00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01:00-03:00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1F497D"/>
                          </a:solidFill>
                          <a:effectLst/>
                          <a:latin typeface="Calibri" panose="020F0502020204030204" pitchFamily="34" charset="0"/>
                          <a:ea typeface="宋体" panose="02010600030101010101" pitchFamily="2" charset="-122"/>
                        </a:rPr>
                        <a:t>16:00-18:00</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612286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285750" indent="-285750" algn="just"/>
            <a:r>
              <a:rPr lang="en-US" altLang="en-US" sz="1800" dirty="0" smtClean="0">
                <a:solidFill>
                  <a:srgbClr val="0000FF"/>
                </a:solidFill>
              </a:rPr>
              <a:t>August  </a:t>
            </a:r>
            <a:r>
              <a:rPr lang="en-US" altLang="en-US" sz="1800" dirty="0">
                <a:solidFill>
                  <a:srgbClr val="0000FF"/>
                </a:solidFill>
              </a:rPr>
              <a:t>1,  8,9,    15, 16,    22, 23,    29, 30		10:00 - 12:00 ET</a:t>
            </a:r>
          </a:p>
          <a:p>
            <a:pPr marL="285750" indent="-285750" algn="just"/>
            <a:r>
              <a:rPr lang="en-US" altLang="en-US" sz="1800" dirty="0" smtClean="0">
                <a:solidFill>
                  <a:srgbClr val="0000FF"/>
                </a:solidFill>
              </a:rPr>
              <a:t>August    </a:t>
            </a:r>
            <a:r>
              <a:rPr lang="en-US" altLang="en-US" sz="1800" dirty="0">
                <a:solidFill>
                  <a:srgbClr val="0000FF"/>
                </a:solidFill>
              </a:rPr>
              <a:t>4,     11,          18,          25 		</a:t>
            </a:r>
            <a:r>
              <a:rPr lang="en-US" altLang="en-US" sz="1800" dirty="0" smtClean="0">
                <a:solidFill>
                  <a:srgbClr val="0000FF"/>
                </a:solidFill>
              </a:rPr>
              <a:t>23:00 </a:t>
            </a:r>
            <a:r>
              <a:rPr lang="en-US" altLang="en-US" sz="1800" dirty="0">
                <a:solidFill>
                  <a:srgbClr val="0000FF"/>
                </a:solidFill>
              </a:rPr>
              <a:t>- 01:00 ET</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144387</TotalTime>
  <Words>2119</Words>
  <Application>Microsoft Office PowerPoint</Application>
  <PresentationFormat>宽屏</PresentationFormat>
  <Paragraphs>466</Paragraphs>
  <Slides>23</Slides>
  <Notes>23</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August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74</cp:revision>
  <cp:lastPrinted>2014-11-04T15:04:57Z</cp:lastPrinted>
  <dcterms:created xsi:type="dcterms:W3CDTF">2007-04-17T18:10:23Z</dcterms:created>
  <dcterms:modified xsi:type="dcterms:W3CDTF">2022-08-05T02:36:47Z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(3)asBywOXPbaN5WHBGeeae+4nOUkaTcUHoPzSEGGN5Pufyf/8PLIzWdtDRqqxcwWI0pLHC47FB
jJ/cT4ounKKrCfQsCDWBsYb06rD7Af/PC2upWKP0ytPWbeZveZBEOAtQX1+pcUFWhIUBgltJ
CCEAWPrv9Xm20L5xhS+RX9nueBvm3MS+1ILrLn5i/XepWIcMiNoa536tvVxGXvq4n/MpZPEN
Ht2+qb+dqeP3FL3/Ta</vt:lpwstr>
  </property>
  <property fmtid="{D5CDD505-2E9C-101B-9397-08002B2CF9AE}" pid="27" name="_2015_ms_pID_7253431">
    <vt:lpwstr>H964EtoeVDQeb0b0QBY1yDmz7Sld5UrMP1BBEZE1ZKd3jM9pY5KK+X
joQeAfgbJBc1cWEeE+PKX66JyuzF4JrLgE491R7uc/NalEsXxDt+QLzkiPto7c82RX1etVFs
cIORIdR3bNElS56cEuLtvMfmvEPcHUtngrFeaKgnMcvU4I36P8EjPrSS6G81b3AWyRNiBe0h
Z3kcOItFJ+5DmfHYKUwHF9Lpi2hQ8Y/cHkmh</vt:lpwstr>
  </property>
  <property fmtid="{D5CDD505-2E9C-101B-9397-08002B2CF9AE}" pid="28" name="_2015_ms_pID_7253432">
    <vt:lpwstr>YCDcOQMUWVHfvO2SDxX9Wdk=</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