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4"/>
  </p:notesMasterIdLst>
  <p:handoutMasterIdLst>
    <p:handoutMasterId r:id="rId25"/>
  </p:handoutMasterIdLst>
  <p:sldIdLst>
    <p:sldId id="269" r:id="rId5"/>
    <p:sldId id="330" r:id="rId6"/>
    <p:sldId id="378" r:id="rId7"/>
    <p:sldId id="379" r:id="rId8"/>
    <p:sldId id="377" r:id="rId9"/>
    <p:sldId id="392" r:id="rId10"/>
    <p:sldId id="380" r:id="rId11"/>
    <p:sldId id="382" r:id="rId12"/>
    <p:sldId id="387" r:id="rId13"/>
    <p:sldId id="383" r:id="rId14"/>
    <p:sldId id="390" r:id="rId15"/>
    <p:sldId id="388" r:id="rId16"/>
    <p:sldId id="376" r:id="rId17"/>
    <p:sldId id="389" r:id="rId18"/>
    <p:sldId id="381" r:id="rId19"/>
    <p:sldId id="385" r:id="rId20"/>
    <p:sldId id="386" r:id="rId21"/>
    <p:sldId id="391" r:id="rId22"/>
    <p:sldId id="384" r:id="rId23"/>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ITRAKAR_Rojan" initials="C" lastIdx="3" clrIdx="0"/>
  <p:cmAuthor id="1" name="Rojan Chitrakar" initials="RC" lastIdx="6" clrIdx="1">
    <p:extLst>
      <p:ext uri="{19B8F6BF-5375-455C-9EA6-DF929625EA0E}">
        <p15:presenceInfo xmlns:p15="http://schemas.microsoft.com/office/powerpoint/2012/main" userId="S-1-5-21-3734395507-3439540992-2097805461-755735" providerId="AD"/>
      </p:ext>
    </p:extLst>
  </p:cmAuthor>
  <p:cmAuthor id="2" name="Rajat PUSHKARNA" initials="RP" lastIdx="1" clrIdx="2">
    <p:extLst>
      <p:ext uri="{19B8F6BF-5375-455C-9EA6-DF929625EA0E}">
        <p15:presenceInfo xmlns:p15="http://schemas.microsoft.com/office/powerpoint/2012/main" userId="S::rajat.pushkarna@sg.panasonic.com::93895587-9647-41b6-8020-b917e4fa5b9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31" autoAdjust="0"/>
    <p:restoredTop sz="93216" autoAdjust="0"/>
  </p:normalViewPr>
  <p:slideViewPr>
    <p:cSldViewPr>
      <p:cViewPr varScale="1">
        <p:scale>
          <a:sx n="76" d="100"/>
          <a:sy n="76" d="100"/>
        </p:scale>
        <p:origin x="1277" y="67"/>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dirty="0"/>
              <a:t>Page </a:t>
            </a:r>
            <a:fld id="{33E08E1E-6EC7-4C1A-A5A7-331760B4307E}" type="slidenum">
              <a:rPr lang="en-US" altLang="en-US"/>
              <a:pPr/>
              <a:t>‹#›</a:t>
            </a:fld>
            <a:endParaRPr lang="en-US" altLang="en-US" dirty="0"/>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57348"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dirty="0"/>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dirty="0"/>
              <a:t>Page </a:t>
            </a:r>
            <a:fld id="{A4C469B6-0354-4D64-BCEB-6541BE9EF06F}" type="slidenum">
              <a:rPr lang="en-US" altLang="en-US"/>
              <a:pPr/>
              <a:t>‹#›</a:t>
            </a:fld>
            <a:endParaRPr lang="en-US" altLang="en-US" dirty="0"/>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25A8AF81-4441-4602-A932-2E89D75D88E0}" type="slidenum">
              <a:rPr lang="en-US" altLang="en-US"/>
              <a:pPr>
                <a:spcBef>
                  <a:spcPct val="0"/>
                </a:spcBef>
              </a:pPr>
              <a:t>1</a:t>
            </a:fld>
            <a:endParaRPr lang="en-US" altLang="en-US" dirty="0"/>
          </a:p>
        </p:txBody>
      </p:sp>
      <p:sp>
        <p:nvSpPr>
          <p:cNvPr id="58374" name="Rectangle 2"/>
          <p:cNvSpPr>
            <a:spLocks noGrp="1" noRot="1" noChangeAspect="1" noChangeArrowheads="1" noTextEdit="1"/>
          </p:cNvSpPr>
          <p:nvPr>
            <p:ph type="sldImg"/>
          </p:nvPr>
        </p:nvSpPr>
        <p:spPr>
          <a:xfrm>
            <a:off x="384175" y="701675"/>
            <a:ext cx="6165850"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22729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dirty="0"/>
              <a:t>Assumption: 1 element can carry 254 octets other than the ID, length and id extension, i.e., assuming 6 octets additional overhead, payload size = 248. Overhead due to 1 element = 7 octets.</a:t>
            </a:r>
          </a:p>
          <a:p>
            <a:endParaRPr lang="en-SG" dirty="0"/>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5</a:t>
            </a:fld>
            <a:endParaRPr lang="en-US" altLang="en-US" dirty="0"/>
          </a:p>
        </p:txBody>
      </p:sp>
    </p:spTree>
    <p:extLst>
      <p:ext uri="{BB962C8B-B14F-4D97-AF65-F5344CB8AC3E}">
        <p14:creationId xmlns:p14="http://schemas.microsoft.com/office/powerpoint/2010/main" val="4233223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6</a:t>
            </a:fld>
            <a:endParaRPr lang="en-US" altLang="en-US" dirty="0"/>
          </a:p>
        </p:txBody>
      </p:sp>
    </p:spTree>
    <p:extLst>
      <p:ext uri="{BB962C8B-B14F-4D97-AF65-F5344CB8AC3E}">
        <p14:creationId xmlns:p14="http://schemas.microsoft.com/office/powerpoint/2010/main" val="1595296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Assuming MAC Header size = 28 octets, security overhead = 28 (8+16), frame body overhead = 3 octets, and report overhead = 8 octets, FCS = 4 octets, payload size = 11454 – 71 = 11383. </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10</a:t>
            </a:fld>
            <a:endParaRPr lang="en-US" altLang="en-US" dirty="0"/>
          </a:p>
        </p:txBody>
      </p:sp>
    </p:spTree>
    <p:extLst>
      <p:ext uri="{BB962C8B-B14F-4D97-AF65-F5344CB8AC3E}">
        <p14:creationId xmlns:p14="http://schemas.microsoft.com/office/powerpoint/2010/main" val="573735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Assuming per field overhead = 8 octets.</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11</a:t>
            </a:fld>
            <a:endParaRPr lang="en-US" altLang="en-US" dirty="0"/>
          </a:p>
        </p:txBody>
      </p:sp>
    </p:spTree>
    <p:extLst>
      <p:ext uri="{BB962C8B-B14F-4D97-AF65-F5344CB8AC3E}">
        <p14:creationId xmlns:p14="http://schemas.microsoft.com/office/powerpoint/2010/main" val="555922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Assuming MAC Header size = 28 octets, security overhead = 28 (8+16), frame body overhead = 3 octets, and report overhead = 8 octets, FCS = 4 octets, payload size = 11454 – 71 = 11383. </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12</a:t>
            </a:fld>
            <a:endParaRPr lang="en-US" altLang="en-US" dirty="0"/>
          </a:p>
        </p:txBody>
      </p:sp>
    </p:spTree>
    <p:extLst>
      <p:ext uri="{BB962C8B-B14F-4D97-AF65-F5344CB8AC3E}">
        <p14:creationId xmlns:p14="http://schemas.microsoft.com/office/powerpoint/2010/main" val="12491321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Assumption: 1 element can carry 254 octets other than the ID, length and id extension, i.e., assuming 6 octets additional overhead, payload size = 248. Overhead due to 1 element = 7 octets.</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16</a:t>
            </a:fld>
            <a:endParaRPr lang="en-US" altLang="en-US" dirty="0"/>
          </a:p>
        </p:txBody>
      </p:sp>
    </p:spTree>
    <p:extLst>
      <p:ext uri="{BB962C8B-B14F-4D97-AF65-F5344CB8AC3E}">
        <p14:creationId xmlns:p14="http://schemas.microsoft.com/office/powerpoint/2010/main" val="39549502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Assuming MAC Header size = 28 octets, security overhead = 28 (8+16), frame body overhead = 3 octets, and report overhead = 8 octets, FCS = 4 octets, payload size = 11454 – 71 = 11383. </a:t>
            </a:r>
          </a:p>
          <a:p>
            <a:r>
              <a:rPr lang="en-US" dirty="0"/>
              <a:t>Overhead due to 1 fields = 8 octets.</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17</a:t>
            </a:fld>
            <a:endParaRPr lang="en-US" altLang="en-US" dirty="0"/>
          </a:p>
        </p:txBody>
      </p:sp>
    </p:spTree>
    <p:extLst>
      <p:ext uri="{BB962C8B-B14F-4D97-AF65-F5344CB8AC3E}">
        <p14:creationId xmlns:p14="http://schemas.microsoft.com/office/powerpoint/2010/main" val="17737927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Assuming MAC Header size = 28 octets, security overhead = 28 (8+16), frame body overhead = 3 octets, and report overhead = 8 octets, FCS = 4 octets, payload size = 11454 – 71 = 11383. </a:t>
            </a:r>
          </a:p>
          <a:p>
            <a:r>
              <a:rPr lang="en-US" dirty="0"/>
              <a:t>Overhead due to 1 fields = 8 octets.</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18</a:t>
            </a:fld>
            <a:endParaRPr lang="en-US" altLang="en-US" dirty="0"/>
          </a:p>
        </p:txBody>
      </p:sp>
    </p:spTree>
    <p:extLst>
      <p:ext uri="{BB962C8B-B14F-4D97-AF65-F5344CB8AC3E}">
        <p14:creationId xmlns:p14="http://schemas.microsoft.com/office/powerpoint/2010/main" val="785556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B92B35B7-A9DF-4AE0-90F3-BD9FCD6361E6}" type="slidenum">
              <a:rPr lang="en-US" altLang="en-US"/>
              <a:pPr/>
              <a:t>‹#›</a:t>
            </a:fld>
            <a:endParaRPr lang="en-US" altLang="en-US"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54A696A0-C84D-41CA-B897-D54EDAEB7A46}" type="slidenum">
              <a:rPr lang="en-US" altLang="en-US"/>
              <a:pPr/>
              <a:t>‹#›</a:t>
            </a:fld>
            <a:endParaRPr lang="en-US" altLang="en-US" dirty="0"/>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0FF88134-36A3-492E-B6B5-2F4703E76746}" type="slidenum">
              <a:rPr lang="en-US" altLang="en-US"/>
              <a:pPr/>
              <a:t>‹#›</a:t>
            </a:fld>
            <a:endParaRPr lang="en-US" alt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EA943724-5DA9-4183-9894-2B800CB49223}" type="slidenum">
              <a:rPr lang="en-US" altLang="en-US"/>
              <a:pPr/>
              <a:t>‹#›</a:t>
            </a:fld>
            <a:endParaRPr lang="en-US" altLang="en-US"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68E78D52-B4C3-4C54-8879-630EF7253A65}" type="slidenum">
              <a:rPr lang="en-US" altLang="en-US"/>
              <a:pPr/>
              <a:t>‹#›</a:t>
            </a:fld>
            <a:endParaRPr lang="en-US" altLang="en-US"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9" name="Rectangle 6"/>
          <p:cNvSpPr>
            <a:spLocks noGrp="1" noChangeArrowheads="1"/>
          </p:cNvSpPr>
          <p:nvPr>
            <p:ph type="sldNum" sz="quarter" idx="12"/>
          </p:nvPr>
        </p:nvSpPr>
        <p:spPr/>
        <p:txBody>
          <a:bodyPr/>
          <a:lstStyle>
            <a:lvl1pPr>
              <a:defRPr/>
            </a:lvl1pPr>
          </a:lstStyle>
          <a:p>
            <a:r>
              <a:rPr lang="en-US" altLang="en-US" dirty="0"/>
              <a:t>Slide </a:t>
            </a:r>
            <a:fld id="{D311B223-DD3A-4F48-9311-03A92196BF2B}" type="slidenum">
              <a:rPr lang="en-US" altLang="en-US"/>
              <a:pPr/>
              <a:t>‹#›</a:t>
            </a:fld>
            <a:endParaRPr lang="en-US" altLang="en-US" dirty="0"/>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7721601" y="6475413"/>
            <a:ext cx="3670300" cy="184666"/>
          </a:xfrm>
        </p:spPr>
        <p:txBody>
          <a:bodyPr/>
          <a:lstStyle>
            <a:lvl1pPr>
              <a:defRPr/>
            </a:lvl1pPr>
          </a:lstStyle>
          <a:p>
            <a:pPr>
              <a:defRPr/>
            </a:pPr>
            <a:r>
              <a:rPr lang="en-US" altLang="ko-KR" dirty="0"/>
              <a:t>Rojan Chitrakar (Panasonic)</a:t>
            </a:r>
          </a:p>
        </p:txBody>
      </p:sp>
      <p:sp>
        <p:nvSpPr>
          <p:cNvPr id="5" name="Rectangle 6"/>
          <p:cNvSpPr>
            <a:spLocks noGrp="1" noChangeArrowheads="1"/>
          </p:cNvSpPr>
          <p:nvPr>
            <p:ph type="sldNum" sz="quarter" idx="12"/>
          </p:nvPr>
        </p:nvSpPr>
        <p:spPr/>
        <p:txBody>
          <a:bodyPr/>
          <a:lstStyle>
            <a:lvl1pPr>
              <a:defRPr/>
            </a:lvl1pPr>
          </a:lstStyle>
          <a:p>
            <a:r>
              <a:rPr lang="en-US" altLang="en-US" dirty="0"/>
              <a:t>Slide </a:t>
            </a:r>
            <a:fld id="{BAA79A68-64D1-4CCC-816B-FF3FB7B89AE4}" type="slidenum">
              <a:rPr lang="en-US" altLang="en-US"/>
              <a:pPr/>
              <a:t>‹#›</a:t>
            </a:fld>
            <a:endParaRPr lang="en-US" alt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4" name="Rectangle 6"/>
          <p:cNvSpPr>
            <a:spLocks noGrp="1" noChangeArrowheads="1"/>
          </p:cNvSpPr>
          <p:nvPr>
            <p:ph type="sldNum" sz="quarter" idx="12"/>
          </p:nvPr>
        </p:nvSpPr>
        <p:spPr/>
        <p:txBody>
          <a:bodyPr/>
          <a:lstStyle>
            <a:lvl1pPr>
              <a:defRPr/>
            </a:lvl1pPr>
          </a:lstStyle>
          <a:p>
            <a:r>
              <a:rPr lang="en-US" altLang="en-US" dirty="0"/>
              <a:t>Slide </a:t>
            </a:r>
            <a:fld id="{CF617D86-5CEF-4A7A-8BBC-1BE5E3A2734F}" type="slidenum">
              <a:rPr lang="en-US" altLang="en-US"/>
              <a:pPr/>
              <a:t>‹#›</a:t>
            </a:fld>
            <a:endParaRPr lang="en-US" alt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5C5EEBB6-A40D-4F9D-A461-8A01C53D589C}" type="slidenum">
              <a:rPr lang="en-US" altLang="en-US"/>
              <a:pPr/>
              <a:t>‹#›</a:t>
            </a:fld>
            <a:endParaRPr lang="en-US" altLang="en-US" dirty="0"/>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A8312614-8984-45B0-BDA0-077279777C94}" type="slidenum">
              <a:rPr lang="en-US" altLang="en-US"/>
              <a:pPr/>
              <a:t>‹#›</a:t>
            </a:fld>
            <a:endParaRPr lang="en-US" altLang="en-US" dirty="0"/>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Rojan Chitrakar (Panasonic)</a:t>
            </a:r>
          </a:p>
        </p:txBody>
      </p:sp>
      <p:sp>
        <p:nvSpPr>
          <p:cNvPr id="1030" name="Rectangle 6"/>
          <p:cNvSpPr>
            <a:spLocks noGrp="1" noChangeArrowheads="1"/>
          </p:cNvSpPr>
          <p:nvPr>
            <p:ph type="sldNum" sz="quarter" idx="4"/>
          </p:nvPr>
        </p:nvSpPr>
        <p:spPr bwMode="auto">
          <a:xfrm>
            <a:off x="5875093" y="6475413"/>
            <a:ext cx="5434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b="0"/>
            </a:lvl1pPr>
          </a:lstStyle>
          <a:p>
            <a:r>
              <a:rPr lang="en-US" altLang="en-US" dirty="0"/>
              <a:t>Slide </a:t>
            </a:r>
            <a:fld id="{6F1F6262-6948-42CD-BF7B-D2CB9D8BADE4}" type="slidenum">
              <a:rPr lang="en-US" altLang="en-US" smtClean="0"/>
              <a:pPr/>
              <a:t>‹#›</a:t>
            </a:fld>
            <a:endParaRPr lang="en-US" altLang="en-US" dirty="0"/>
          </a:p>
        </p:txBody>
      </p:sp>
      <p:sp>
        <p:nvSpPr>
          <p:cNvPr id="1031" name="Rectangle 7"/>
          <p:cNvSpPr>
            <a:spLocks noChangeArrowheads="1"/>
          </p:cNvSpPr>
          <p:nvPr userDrawn="1"/>
        </p:nvSpPr>
        <p:spPr bwMode="auto">
          <a:xfrm>
            <a:off x="10700519" y="332601"/>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dirty="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200" dirty="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dirty="0"/>
          </a:p>
        </p:txBody>
      </p:sp>
      <p:sp>
        <p:nvSpPr>
          <p:cNvPr id="11" name="Rectangle 7"/>
          <p:cNvSpPr>
            <a:spLocks noChangeArrowheads="1"/>
          </p:cNvSpPr>
          <p:nvPr userDrawn="1"/>
        </p:nvSpPr>
        <p:spPr bwMode="auto">
          <a:xfrm>
            <a:off x="7981762" y="332601"/>
            <a:ext cx="329583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802.11-22-1248r1</a:t>
            </a:r>
          </a:p>
        </p:txBody>
      </p:sp>
      <p:sp>
        <p:nvSpPr>
          <p:cNvPr id="12" name="Rectangle 7"/>
          <p:cNvSpPr>
            <a:spLocks noChangeArrowheads="1"/>
          </p:cNvSpPr>
          <p:nvPr userDrawn="1"/>
        </p:nvSpPr>
        <p:spPr bwMode="auto">
          <a:xfrm>
            <a:off x="881167" y="304801"/>
            <a:ext cx="440203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August 2022</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0.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xfrm>
            <a:off x="5791200" y="64705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a:pPr>
                <a:spcBef>
                  <a:spcPct val="0"/>
                </a:spcBef>
                <a:buFontTx/>
                <a:buNone/>
              </a:pPr>
              <a:t>1</a:t>
            </a:fld>
            <a:endParaRPr lang="en-US" altLang="en-US" sz="1200" b="0" dirty="0"/>
          </a:p>
        </p:txBody>
      </p:sp>
      <p:sp>
        <p:nvSpPr>
          <p:cNvPr id="13317" name="Rectangle 2"/>
          <p:cNvSpPr>
            <a:spLocks noGrp="1" noChangeArrowheads="1"/>
          </p:cNvSpPr>
          <p:nvPr>
            <p:ph type="title"/>
          </p:nvPr>
        </p:nvSpPr>
        <p:spPr>
          <a:xfrm>
            <a:off x="2209800" y="609600"/>
            <a:ext cx="7772400" cy="1066800"/>
          </a:xfrm>
        </p:spPr>
        <p:txBody>
          <a:bodyPr/>
          <a:lstStyle/>
          <a:p>
            <a:r>
              <a:rPr lang="en-US" altLang="ko-KR" dirty="0"/>
              <a:t>Sensing Measurement Report format Discussion</a:t>
            </a:r>
            <a:endParaRPr lang="en-US" altLang="en-US" dirty="0"/>
          </a:p>
        </p:txBody>
      </p:sp>
      <p:sp>
        <p:nvSpPr>
          <p:cNvPr id="13318" name="Rectangle 6"/>
          <p:cNvSpPr>
            <a:spLocks noGrp="1" noChangeArrowheads="1"/>
          </p:cNvSpPr>
          <p:nvPr>
            <p:ph type="body" idx="1"/>
          </p:nvPr>
        </p:nvSpPr>
        <p:spPr>
          <a:xfrm>
            <a:off x="2209800" y="1676400"/>
            <a:ext cx="7772400" cy="381000"/>
          </a:xfrm>
        </p:spPr>
        <p:txBody>
          <a:bodyPr/>
          <a:lstStyle/>
          <a:p>
            <a:pPr algn="ctr">
              <a:buFontTx/>
              <a:buNone/>
            </a:pPr>
            <a:r>
              <a:rPr lang="en-US" altLang="en-US" sz="2000" dirty="0"/>
              <a:t>Date:</a:t>
            </a:r>
            <a:r>
              <a:rPr lang="en-US" altLang="en-US" sz="2000" b="0" dirty="0"/>
              <a:t> 2022-08-02</a:t>
            </a:r>
          </a:p>
        </p:txBody>
      </p:sp>
      <p:sp>
        <p:nvSpPr>
          <p:cNvPr id="13320" name="Rectangle 12"/>
          <p:cNvSpPr>
            <a:spLocks noChangeArrowheads="1"/>
          </p:cNvSpPr>
          <p:nvPr/>
        </p:nvSpPr>
        <p:spPr bwMode="auto">
          <a:xfrm>
            <a:off x="2209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graphicFrame>
        <p:nvGraphicFramePr>
          <p:cNvPr id="2" name="Table 1"/>
          <p:cNvGraphicFramePr>
            <a:graphicFrameLocks noGrp="1"/>
          </p:cNvGraphicFramePr>
          <p:nvPr>
            <p:extLst>
              <p:ext uri="{D42A27DB-BD31-4B8C-83A1-F6EECF244321}">
                <p14:modId xmlns:p14="http://schemas.microsoft.com/office/powerpoint/2010/main" val="1976644466"/>
              </p:ext>
            </p:extLst>
          </p:nvPr>
        </p:nvGraphicFramePr>
        <p:xfrm>
          <a:off x="1905001" y="2534920"/>
          <a:ext cx="8305800" cy="2189480"/>
        </p:xfrm>
        <a:graphic>
          <a:graphicData uri="http://schemas.openxmlformats.org/drawingml/2006/table">
            <a:tbl>
              <a:tblPr>
                <a:tableStyleId>{5940675A-B579-460E-94D1-54222C63F5DA}</a:tableStyleId>
              </a:tblPr>
              <a:tblGrid>
                <a:gridCol w="1752599">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029494">
                  <a:extLst>
                    <a:ext uri="{9D8B030D-6E8A-4147-A177-3AD203B41FA5}">
                      <a16:colId xmlns:a16="http://schemas.microsoft.com/office/drawing/2014/main" val="20003"/>
                    </a:ext>
                  </a:extLst>
                </a:gridCol>
                <a:gridCol w="2856707">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Company</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pPr marL="0" algn="l" defTabSz="914400" rtl="0" eaLnBrk="1" latinLnBrk="0" hangingPunct="1">
                        <a:spcAft>
                          <a:spcPts val="0"/>
                        </a:spcAft>
                      </a:pPr>
                      <a:r>
                        <a:rPr lang="en-US" altLang="ko-KR" sz="1600" b="0" kern="0" dirty="0">
                          <a:solidFill>
                            <a:schemeClr val="tx1"/>
                          </a:solidFill>
                          <a:effectLst/>
                          <a:latin typeface="Times New Roman" panose="02020603050405020304" pitchFamily="18" charset="0"/>
                          <a:ea typeface="+mn-ea"/>
                          <a:cs typeface="+mn-cs"/>
                        </a:rPr>
                        <a:t>Rojan Chitrakar</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5">
                  <a:txBody>
                    <a:bodyPr/>
                    <a:lstStyle/>
                    <a:p>
                      <a:pPr>
                        <a:spcAft>
                          <a:spcPts val="0"/>
                        </a:spcAft>
                      </a:pPr>
                      <a:endParaRPr lang="en-US" sz="1600" b="0" dirty="0">
                        <a:effectLst/>
                        <a:latin typeface="Times New Roman" panose="02020603050405020304" pitchFamily="18" charset="0"/>
                        <a:ea typeface="맑은 고딕" panose="020B0503020000020004" pitchFamily="50" charset="-127"/>
                      </a:endParaRPr>
                    </a:p>
                    <a:p>
                      <a:pPr>
                        <a:spcAft>
                          <a:spcPts val="0"/>
                        </a:spcAft>
                      </a:pPr>
                      <a:r>
                        <a:rPr lang="en-US" sz="1600" b="0" dirty="0">
                          <a:effectLst/>
                          <a:latin typeface="Times New Roman" panose="02020603050405020304" pitchFamily="18" charset="0"/>
                          <a:ea typeface="맑은 고딕" panose="020B0503020000020004" pitchFamily="50" charset="-127"/>
                        </a:rPr>
                        <a:t>Panasonic Corporation</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rojan.chitrakar@sg.panasonic.com</a:t>
                      </a:r>
                      <a:endParaRPr lang="ko-KR" sz="9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Rajat Pushkarna</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78486419"/>
                  </a:ext>
                </a:extLst>
              </a:tr>
              <a:tr h="3352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marL="0" algn="l" defTabSz="914400" rtl="0" eaLnBrk="1" latinLnBrk="0" hangingPunct="1">
                        <a:spcAft>
                          <a:spcPts val="0"/>
                        </a:spcAft>
                      </a:pPr>
                      <a:endParaRPr lang="ko-KR" altLang="en-US" sz="16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723232098"/>
                  </a:ext>
                </a:extLst>
              </a:tr>
            </a:tbl>
          </a:graphicData>
        </a:graphic>
      </p:graphicFrame>
      <p:sp>
        <p:nvSpPr>
          <p:cNvPr id="17" name="Footer Placeholder 3"/>
          <p:cNvSpPr>
            <a:spLocks noGrp="1"/>
          </p:cNvSpPr>
          <p:nvPr>
            <p:ph type="ftr" sz="quarter" idx="11"/>
          </p:nvPr>
        </p:nvSpPr>
        <p:spPr>
          <a:xfrm>
            <a:off x="8601075" y="6475413"/>
            <a:ext cx="2752725" cy="184666"/>
          </a:xfrm>
        </p:spPr>
        <p:txBody>
          <a:bodyPr/>
          <a:lstStyle/>
          <a:p>
            <a:pPr>
              <a:defRPr/>
            </a:pPr>
            <a:r>
              <a:rPr lang="en-US" altLang="ko-KR" dirty="0"/>
              <a:t>Rojan Chitrakar (Panasonic)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10</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Proposal</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457200" y="1262420"/>
            <a:ext cx="11277600" cy="400110"/>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2000" dirty="0">
                <a:solidFill>
                  <a:srgbClr val="000000"/>
                </a:solidFill>
                <a:latin typeface="Times New Roman"/>
              </a:rPr>
              <a:t>Use field (instead of element) to carry the Sensing Measurement Report. An example format:</a:t>
            </a:r>
            <a:endParaRPr lang="en-US" sz="1800" dirty="0"/>
          </a:p>
        </p:txBody>
      </p:sp>
      <p:sp>
        <p:nvSpPr>
          <p:cNvPr id="10" name="TextBox 9">
            <a:extLst>
              <a:ext uri="{FF2B5EF4-FFF2-40B4-BE49-F238E27FC236}">
                <a16:creationId xmlns:a16="http://schemas.microsoft.com/office/drawing/2014/main" id="{77597E16-7346-BFB2-CA66-A47479BFF9E9}"/>
              </a:ext>
            </a:extLst>
          </p:cNvPr>
          <p:cNvSpPr txBox="1"/>
          <p:nvPr/>
        </p:nvSpPr>
        <p:spPr>
          <a:xfrm>
            <a:off x="152400" y="5334000"/>
            <a:ext cx="11277600" cy="1077218"/>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1600" dirty="0">
                <a:solidFill>
                  <a:srgbClr val="000000"/>
                </a:solidFill>
                <a:latin typeface="Times New Roman"/>
              </a:rPr>
              <a:t>A 2 octet “Report Length” field at the start of the field is enough to indicate the maximum report length  that can be carried in a single frame (</a:t>
            </a:r>
            <a:r>
              <a:rPr lang="en-US" sz="1600" dirty="0"/>
              <a:t>11383</a:t>
            </a:r>
            <a:r>
              <a:rPr lang="en-US" sz="1600" dirty="0">
                <a:solidFill>
                  <a:srgbClr val="000000"/>
                </a:solidFill>
                <a:latin typeface="Times New Roman"/>
              </a:rPr>
              <a:t> octets*).</a:t>
            </a:r>
          </a:p>
          <a:p>
            <a:pPr marL="285750" indent="-285750" fontAlgn="auto">
              <a:spcBef>
                <a:spcPts val="0"/>
              </a:spcBef>
              <a:spcAft>
                <a:spcPts val="0"/>
              </a:spcAft>
              <a:buFont typeface="Wingdings" panose="05000000000000000000" pitchFamily="2" charset="2"/>
              <a:buChar char="q"/>
              <a:defRPr/>
            </a:pPr>
            <a:r>
              <a:rPr lang="en-US" sz="1600" dirty="0">
                <a:solidFill>
                  <a:srgbClr val="000000"/>
                </a:solidFill>
                <a:latin typeface="Times New Roman"/>
              </a:rPr>
              <a:t>Multiple reports can be carried in a single frame as long as they don’t cause the frame size to exceed 11454 octets.</a:t>
            </a:r>
          </a:p>
          <a:p>
            <a:pPr marL="285750" indent="-285750" fontAlgn="auto">
              <a:spcBef>
                <a:spcPts val="0"/>
              </a:spcBef>
              <a:spcAft>
                <a:spcPts val="0"/>
              </a:spcAft>
              <a:buFont typeface="Wingdings" panose="05000000000000000000" pitchFamily="2" charset="2"/>
              <a:buChar char="q"/>
              <a:defRPr/>
            </a:pPr>
            <a:r>
              <a:rPr lang="en-US" sz="1600" dirty="0">
                <a:solidFill>
                  <a:srgbClr val="FF0000"/>
                </a:solidFill>
                <a:latin typeface="Times New Roman"/>
              </a:rPr>
              <a:t>The report format is just an example, and the detailed format is to be discussed.</a:t>
            </a:r>
            <a:endParaRPr lang="en-US" sz="1400" dirty="0">
              <a:solidFill>
                <a:srgbClr val="FF0000"/>
              </a:solidFill>
            </a:endParaRPr>
          </a:p>
        </p:txBody>
      </p:sp>
      <p:pic>
        <p:nvPicPr>
          <p:cNvPr id="13" name="Picture 12">
            <a:extLst>
              <a:ext uri="{FF2B5EF4-FFF2-40B4-BE49-F238E27FC236}">
                <a16:creationId xmlns:a16="http://schemas.microsoft.com/office/drawing/2014/main" id="{1376E688-4971-E21C-9251-E775103E13D0}"/>
              </a:ext>
            </a:extLst>
          </p:cNvPr>
          <p:cNvPicPr>
            <a:picLocks noChangeAspect="1"/>
          </p:cNvPicPr>
          <p:nvPr/>
        </p:nvPicPr>
        <p:blipFill>
          <a:blip r:embed="rId3"/>
          <a:stretch>
            <a:fillRect/>
          </a:stretch>
        </p:blipFill>
        <p:spPr>
          <a:xfrm>
            <a:off x="1821180" y="1524000"/>
            <a:ext cx="7940040" cy="3878580"/>
          </a:xfrm>
          <a:prstGeom prst="rect">
            <a:avLst/>
          </a:prstGeom>
        </p:spPr>
      </p:pic>
    </p:spTree>
    <p:extLst>
      <p:ext uri="{BB962C8B-B14F-4D97-AF65-F5344CB8AC3E}">
        <p14:creationId xmlns:p14="http://schemas.microsoft.com/office/powerpoint/2010/main" val="3932115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11</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Benefits</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457200" y="1262420"/>
            <a:ext cx="11277600" cy="2769989"/>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2000" dirty="0">
                <a:solidFill>
                  <a:srgbClr val="000000"/>
                </a:solidFill>
                <a:latin typeface="Times New Roman"/>
              </a:rPr>
              <a:t>Taking the same example of a Sensing Measurement Report Size of </a:t>
            </a:r>
            <a:r>
              <a:rPr lang="en-US" sz="2000" dirty="0"/>
              <a:t>40096 octets, the number of fields required to carry the report = 4. (See Appendix 3 for details). </a:t>
            </a:r>
            <a:r>
              <a:rPr lang="en-US" sz="2000" b="1" dirty="0"/>
              <a:t>This is equal to 32 octets* overhead which is 1102 octets lesser than when using elements!</a:t>
            </a:r>
            <a:r>
              <a:rPr lang="en-US" sz="2000" dirty="0">
                <a:solidFill>
                  <a:srgbClr val="000000"/>
                </a:solidFill>
                <a:latin typeface="Times New Roman"/>
              </a:rPr>
              <a:t> </a:t>
            </a:r>
          </a:p>
          <a:p>
            <a:pPr marL="285750" indent="-285750" fontAlgn="auto">
              <a:spcBef>
                <a:spcPts val="0"/>
              </a:spcBef>
              <a:spcAft>
                <a:spcPts val="0"/>
              </a:spcAft>
              <a:buFont typeface="Wingdings" panose="05000000000000000000" pitchFamily="2" charset="2"/>
              <a:buChar char="q"/>
              <a:defRPr/>
            </a:pPr>
            <a:endParaRPr lang="en-US" sz="2000" dirty="0">
              <a:solidFill>
                <a:srgbClr val="000000"/>
              </a:solidFill>
              <a:latin typeface="Times New Roman"/>
            </a:endParaRPr>
          </a:p>
          <a:p>
            <a:pPr marL="342900" indent="-342900">
              <a:buFont typeface="Wingdings" panose="05000000000000000000" pitchFamily="2" charset="2"/>
              <a:buChar char="q"/>
            </a:pPr>
            <a:r>
              <a:rPr lang="en-US" sz="2000" dirty="0">
                <a:solidFill>
                  <a:srgbClr val="000000"/>
                </a:solidFill>
                <a:latin typeface="Times New Roman"/>
              </a:rPr>
              <a:t>In general, using fields leads to 0.08% to 1.59% overhead (see Appendix 3) for the report parameters listed in Appendix 1 (</a:t>
            </a:r>
            <a:r>
              <a:rPr lang="en-US" sz="1800" dirty="0"/>
              <a:t>BW = 80, Nb = 8, 10, Ng = 4, Nsc = 250).</a:t>
            </a:r>
          </a:p>
          <a:p>
            <a:pPr marL="342900" indent="-342900">
              <a:buFont typeface="Wingdings" panose="05000000000000000000" pitchFamily="2" charset="2"/>
              <a:buChar char="q"/>
            </a:pPr>
            <a:endParaRPr lang="en-US" sz="1800" dirty="0"/>
          </a:p>
          <a:p>
            <a:pPr marL="342900" indent="-342900">
              <a:buFont typeface="Wingdings" panose="05000000000000000000" pitchFamily="2" charset="2"/>
              <a:buChar char="q"/>
            </a:pPr>
            <a:r>
              <a:rPr lang="en-US" sz="1800" dirty="0"/>
              <a:t>Aside from the size overhead, use of fields also leads to lesser overhead in parsing due to the low number of segmentation (at Tx) and reconstruction (at Rx) of the </a:t>
            </a:r>
            <a:r>
              <a:rPr lang="en-US" sz="1800" dirty="0">
                <a:solidFill>
                  <a:srgbClr val="000000"/>
                </a:solidFill>
                <a:latin typeface="Times New Roman"/>
              </a:rPr>
              <a:t>Sensing Measurement Report. </a:t>
            </a:r>
            <a:endParaRPr lang="en-US" sz="1800" dirty="0"/>
          </a:p>
        </p:txBody>
      </p:sp>
    </p:spTree>
    <p:extLst>
      <p:ext uri="{BB962C8B-B14F-4D97-AF65-F5344CB8AC3E}">
        <p14:creationId xmlns:p14="http://schemas.microsoft.com/office/powerpoint/2010/main" val="208381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12</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An example</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457200" y="1262420"/>
            <a:ext cx="11277600" cy="677108"/>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2000" dirty="0">
                <a:solidFill>
                  <a:srgbClr val="000000"/>
                </a:solidFill>
                <a:latin typeface="Times New Roman"/>
              </a:rPr>
              <a:t>An example (Dividing a 30699 octets CSI feedback (Report 2) into 3 segments, carried in 3 frames):</a:t>
            </a:r>
          </a:p>
          <a:p>
            <a:pPr marL="742950" lvl="1" indent="-285750" fontAlgn="auto">
              <a:spcBef>
                <a:spcPts val="0"/>
              </a:spcBef>
              <a:spcAft>
                <a:spcPts val="0"/>
              </a:spcAft>
              <a:buFont typeface="Wingdings" panose="05000000000000000000" pitchFamily="2" charset="2"/>
              <a:buChar char="§"/>
              <a:defRPr/>
            </a:pPr>
            <a:r>
              <a:rPr lang="en-US" sz="1800" dirty="0">
                <a:solidFill>
                  <a:srgbClr val="000000"/>
                </a:solidFill>
                <a:latin typeface="Times New Roman"/>
              </a:rPr>
              <a:t>The first frame carries a smaller Report 1 (1003 octets) and the 1</a:t>
            </a:r>
            <a:r>
              <a:rPr lang="en-US" sz="1800" baseline="30000" dirty="0">
                <a:solidFill>
                  <a:srgbClr val="000000"/>
                </a:solidFill>
                <a:latin typeface="Times New Roman"/>
              </a:rPr>
              <a:t>st</a:t>
            </a:r>
            <a:r>
              <a:rPr lang="en-US" sz="1800" dirty="0">
                <a:solidFill>
                  <a:srgbClr val="000000"/>
                </a:solidFill>
                <a:latin typeface="Times New Roman"/>
              </a:rPr>
              <a:t> segment of Report 2.</a:t>
            </a:r>
            <a:endParaRPr lang="en-US" sz="1800" dirty="0"/>
          </a:p>
        </p:txBody>
      </p:sp>
      <p:sp>
        <p:nvSpPr>
          <p:cNvPr id="10" name="TextBox 9">
            <a:extLst>
              <a:ext uri="{FF2B5EF4-FFF2-40B4-BE49-F238E27FC236}">
                <a16:creationId xmlns:a16="http://schemas.microsoft.com/office/drawing/2014/main" id="{77597E16-7346-BFB2-CA66-A47479BFF9E9}"/>
              </a:ext>
            </a:extLst>
          </p:cNvPr>
          <p:cNvSpPr txBox="1"/>
          <p:nvPr/>
        </p:nvSpPr>
        <p:spPr>
          <a:xfrm>
            <a:off x="152400" y="5535614"/>
            <a:ext cx="5943600" cy="584775"/>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1600" dirty="0">
                <a:solidFill>
                  <a:srgbClr val="000000"/>
                </a:solidFill>
                <a:latin typeface="Times New Roman"/>
              </a:rPr>
              <a:t>Three segments are enough to carry a 30699 octets report.</a:t>
            </a:r>
          </a:p>
          <a:p>
            <a:pPr marL="285750" indent="-285750" fontAlgn="auto">
              <a:spcBef>
                <a:spcPts val="0"/>
              </a:spcBef>
              <a:spcAft>
                <a:spcPts val="0"/>
              </a:spcAft>
              <a:buFont typeface="Wingdings" panose="05000000000000000000" pitchFamily="2" charset="2"/>
              <a:buChar char="q"/>
              <a:defRPr/>
            </a:pPr>
            <a:r>
              <a:rPr lang="en-US" sz="1600" dirty="0">
                <a:solidFill>
                  <a:srgbClr val="000000"/>
                </a:solidFill>
                <a:latin typeface="Times New Roman"/>
              </a:rPr>
              <a:t>If elements are used, 124 elements would be required.</a:t>
            </a:r>
            <a:endParaRPr lang="en-US" sz="1400" dirty="0"/>
          </a:p>
        </p:txBody>
      </p:sp>
      <p:pic>
        <p:nvPicPr>
          <p:cNvPr id="8" name="Picture 7">
            <a:extLst>
              <a:ext uri="{FF2B5EF4-FFF2-40B4-BE49-F238E27FC236}">
                <a16:creationId xmlns:a16="http://schemas.microsoft.com/office/drawing/2014/main" id="{87530900-0B5C-6EAE-CDEB-79528645088F}"/>
              </a:ext>
            </a:extLst>
          </p:cNvPr>
          <p:cNvPicPr>
            <a:picLocks noChangeAspect="1"/>
          </p:cNvPicPr>
          <p:nvPr/>
        </p:nvPicPr>
        <p:blipFill>
          <a:blip r:embed="rId3"/>
          <a:stretch>
            <a:fillRect/>
          </a:stretch>
        </p:blipFill>
        <p:spPr>
          <a:xfrm>
            <a:off x="475268" y="1799614"/>
            <a:ext cx="11125200" cy="3153386"/>
          </a:xfrm>
          <a:prstGeom prst="rect">
            <a:avLst/>
          </a:prstGeom>
        </p:spPr>
      </p:pic>
      <p:pic>
        <p:nvPicPr>
          <p:cNvPr id="13" name="Picture 12">
            <a:extLst>
              <a:ext uri="{FF2B5EF4-FFF2-40B4-BE49-F238E27FC236}">
                <a16:creationId xmlns:a16="http://schemas.microsoft.com/office/drawing/2014/main" id="{A3D133BD-F79B-0539-1889-3F287DA144C6}"/>
              </a:ext>
            </a:extLst>
          </p:cNvPr>
          <p:cNvPicPr>
            <a:picLocks noChangeAspect="1"/>
          </p:cNvPicPr>
          <p:nvPr/>
        </p:nvPicPr>
        <p:blipFill>
          <a:blip r:embed="rId4"/>
          <a:stretch>
            <a:fillRect/>
          </a:stretch>
        </p:blipFill>
        <p:spPr>
          <a:xfrm>
            <a:off x="8382000" y="4947202"/>
            <a:ext cx="3607324" cy="1453598"/>
          </a:xfrm>
          <a:prstGeom prst="rect">
            <a:avLst/>
          </a:prstGeom>
        </p:spPr>
      </p:pic>
    </p:spTree>
    <p:extLst>
      <p:ext uri="{BB962C8B-B14F-4D97-AF65-F5344CB8AC3E}">
        <p14:creationId xmlns:p14="http://schemas.microsoft.com/office/powerpoint/2010/main" val="3934486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13</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200" kern="0" dirty="0">
                <a:solidFill>
                  <a:srgbClr val="000000"/>
                </a:solidFill>
                <a:latin typeface="Times New Roman"/>
                <a:ea typeface="Gulim" pitchFamily="34" charset="-127"/>
                <a:cs typeface="+mn-cs"/>
              </a:rPr>
              <a:t>Straw Poll 1</a:t>
            </a:r>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295401"/>
            <a:ext cx="11353800" cy="4093428"/>
          </a:xfrm>
          <a:prstGeom prst="rect">
            <a:avLst/>
          </a:prstGeom>
          <a:noFill/>
        </p:spPr>
        <p:txBody>
          <a:bodyPr wrap="square" rtlCol="0">
            <a:spAutoFit/>
          </a:bodyPr>
          <a:lstStyle/>
          <a:p>
            <a:pPr marL="447675" indent="-447675">
              <a:buFont typeface="Wingdings" panose="05000000000000000000" pitchFamily="2" charset="2"/>
              <a:buChar char="q"/>
              <a:defRPr/>
            </a:pPr>
            <a:r>
              <a:rPr lang="en-US" sz="2800" dirty="0">
                <a:solidFill>
                  <a:srgbClr val="000000"/>
                </a:solidFill>
              </a:rPr>
              <a:t>Do you agree to replace the Sensing Measurement Report element with a field?</a:t>
            </a:r>
          </a:p>
          <a:p>
            <a:pPr lvl="1">
              <a:defRPr/>
            </a:pPr>
            <a:endParaRPr lang="en-US" sz="2800" dirty="0">
              <a:solidFill>
                <a:srgbClr val="000000"/>
              </a:solidFill>
            </a:endParaRPr>
          </a:p>
          <a:p>
            <a:pPr lvl="1">
              <a:defRPr/>
            </a:pPr>
            <a:r>
              <a:rPr lang="en-US" sz="2800" dirty="0">
                <a:solidFill>
                  <a:srgbClr val="000000"/>
                </a:solidFill>
              </a:rPr>
              <a:t>Note: The content of the field is based on the content of the Sensing Measurement Report element. Formatting details are TBD.</a:t>
            </a:r>
          </a:p>
          <a:p>
            <a:pPr marL="447675" indent="-447675">
              <a:buFont typeface="Wingdings" panose="05000000000000000000" pitchFamily="2" charset="2"/>
              <a:buChar char="q"/>
              <a:defRPr/>
            </a:pPr>
            <a:endParaRPr lang="en-US" sz="2800" dirty="0">
              <a:solidFill>
                <a:srgbClr val="000000"/>
              </a:solidFill>
            </a:endParaRPr>
          </a:p>
          <a:p>
            <a:pPr marL="447675" indent="-447675">
              <a:buFont typeface="Wingdings" panose="05000000000000000000" pitchFamily="2" charset="2"/>
              <a:buChar char="q"/>
              <a:defRPr/>
            </a:pPr>
            <a:endParaRPr lang="en-US" sz="2800" dirty="0">
              <a:solidFill>
                <a:srgbClr val="000000"/>
              </a:solidFill>
            </a:endParaRPr>
          </a:p>
          <a:p>
            <a:pPr lvl="1">
              <a:defRPr/>
            </a:pPr>
            <a:r>
              <a:rPr lang="en-US" sz="2800" dirty="0">
                <a:solidFill>
                  <a:srgbClr val="000000"/>
                </a:solidFill>
              </a:rPr>
              <a:t>Y/N/A</a:t>
            </a:r>
          </a:p>
          <a:p>
            <a:pPr marL="457200" indent="-457200">
              <a:buFont typeface="+mj-lt"/>
              <a:buAutoNum type="arabicParenR"/>
            </a:pPr>
            <a:endParaRPr lang="en-US" sz="1800" dirty="0"/>
          </a:p>
          <a:p>
            <a:pPr marL="457200" indent="-457200">
              <a:buFont typeface="+mj-lt"/>
              <a:buAutoNum type="arabicParenR"/>
            </a:pPr>
            <a:endParaRPr lang="en-US" sz="1800" dirty="0"/>
          </a:p>
        </p:txBody>
      </p:sp>
    </p:spTree>
    <p:extLst>
      <p:ext uri="{BB962C8B-B14F-4D97-AF65-F5344CB8AC3E}">
        <p14:creationId xmlns:p14="http://schemas.microsoft.com/office/powerpoint/2010/main" val="998097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14</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solidFill>
                  <a:srgbClr val="000000"/>
                </a:solidFill>
                <a:latin typeface="Times New Roman"/>
              </a:rPr>
              <a:t>References</a:t>
            </a:r>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295401"/>
            <a:ext cx="11353800" cy="2308324"/>
          </a:xfrm>
          <a:prstGeom prst="rect">
            <a:avLst/>
          </a:prstGeom>
          <a:noFill/>
        </p:spPr>
        <p:txBody>
          <a:bodyPr wrap="square" rtlCol="0">
            <a:spAutoFit/>
          </a:bodyPr>
          <a:lstStyle/>
          <a:p>
            <a:pPr marL="457200" indent="-457200">
              <a:buFont typeface="+mj-lt"/>
              <a:buAutoNum type="arabicParenR"/>
            </a:pPr>
            <a:r>
              <a:rPr lang="en-US" sz="1800" dirty="0"/>
              <a:t>IEEE P802.11-REVme_D1.3</a:t>
            </a:r>
          </a:p>
          <a:p>
            <a:pPr marL="457200" indent="-457200">
              <a:buFont typeface="+mj-lt"/>
              <a:buAutoNum type="arabicParenR"/>
            </a:pPr>
            <a:r>
              <a:rPr lang="en-US" sz="1800" dirty="0"/>
              <a:t>IEEE 802.11be_D0.1</a:t>
            </a:r>
          </a:p>
          <a:p>
            <a:pPr marL="457200" indent="-457200">
              <a:buFont typeface="+mj-lt"/>
              <a:buAutoNum type="arabicParenR"/>
            </a:pPr>
            <a:r>
              <a:rPr lang="en-US" sz="1800" dirty="0"/>
              <a:t>IEEE 802.11-11/0411r1, Selective Segment Retransmission of VHT Compressed Beamforming, Daewon Lee</a:t>
            </a:r>
          </a:p>
          <a:p>
            <a:pPr marL="457200" indent="-457200">
              <a:buFont typeface="+mj-lt"/>
              <a:buAutoNum type="arabicParenR"/>
            </a:pPr>
            <a:r>
              <a:rPr lang="en-US" sz="1800" dirty="0"/>
              <a:t>IEEE 802.11-11/041r0, Sounding Protocol – Segmentation and Null Feedback, Simone Merlin</a:t>
            </a:r>
          </a:p>
          <a:p>
            <a:pPr marL="457200" indent="-457200">
              <a:buFont typeface="+mj-lt"/>
              <a:buAutoNum type="arabicParenR"/>
            </a:pPr>
            <a:r>
              <a:rPr lang="en-US" sz="1800" dirty="0"/>
              <a:t>IEEE 802.11-16/1182r0, HE Sounding Segmentation, Hongyuan Zhang</a:t>
            </a:r>
          </a:p>
          <a:p>
            <a:pPr marL="457200" indent="-457200">
              <a:buFont typeface="+mj-lt"/>
              <a:buAutoNum type="arabicParenR"/>
            </a:pPr>
            <a:endParaRPr lang="en-US" sz="1800" dirty="0"/>
          </a:p>
          <a:p>
            <a:pPr marL="457200" indent="-457200">
              <a:buFont typeface="+mj-lt"/>
              <a:buAutoNum type="arabicParenR"/>
            </a:pPr>
            <a:endParaRPr lang="en-US" sz="1800" dirty="0"/>
          </a:p>
          <a:p>
            <a:pPr marL="457200" indent="-457200">
              <a:buFont typeface="+mj-lt"/>
              <a:buAutoNum type="arabicParenR"/>
            </a:pPr>
            <a:endParaRPr lang="en-US" sz="1800" dirty="0"/>
          </a:p>
        </p:txBody>
      </p:sp>
    </p:spTree>
    <p:extLst>
      <p:ext uri="{BB962C8B-B14F-4D97-AF65-F5344CB8AC3E}">
        <p14:creationId xmlns:p14="http://schemas.microsoft.com/office/powerpoint/2010/main" val="18781981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15</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solidFill>
                  <a:srgbClr val="000000"/>
                </a:solidFill>
                <a:latin typeface="Times New Roman"/>
              </a:rPr>
              <a:t>Appendix - 1</a:t>
            </a:r>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68310" y="1183797"/>
            <a:ext cx="7070690" cy="1754326"/>
          </a:xfrm>
          <a:prstGeom prst="rect">
            <a:avLst/>
          </a:prstGeom>
          <a:noFill/>
        </p:spPr>
        <p:txBody>
          <a:bodyPr wrap="square" rtlCol="0">
            <a:spAutoFit/>
          </a:bodyPr>
          <a:lstStyle/>
          <a:p>
            <a:r>
              <a:rPr lang="en-US" sz="1800" u="sng" dirty="0"/>
              <a:t>Sensing Measurement Report size (based on Equation E of 22/1020r4)</a:t>
            </a:r>
            <a:r>
              <a:rPr lang="en-US" sz="1800" dirty="0"/>
              <a:t>:</a:t>
            </a:r>
          </a:p>
          <a:p>
            <a:endParaRPr lang="en-US" sz="1800" dirty="0"/>
          </a:p>
          <a:p>
            <a:r>
              <a:rPr lang="en-US" sz="1800" dirty="0"/>
              <a:t>BW = 80</a:t>
            </a:r>
          </a:p>
          <a:p>
            <a:r>
              <a:rPr lang="en-US" sz="1800" dirty="0"/>
              <a:t>Nb = 8, 10</a:t>
            </a:r>
          </a:p>
          <a:p>
            <a:r>
              <a:rPr lang="en-US" sz="1800" dirty="0"/>
              <a:t>Ng = 4</a:t>
            </a:r>
          </a:p>
          <a:p>
            <a:r>
              <a:rPr lang="en-US" sz="1800" dirty="0"/>
              <a:t>Nsc = 250</a:t>
            </a:r>
          </a:p>
        </p:txBody>
      </p:sp>
      <p:graphicFrame>
        <p:nvGraphicFramePr>
          <p:cNvPr id="4" name="Table 3">
            <a:extLst>
              <a:ext uri="{FF2B5EF4-FFF2-40B4-BE49-F238E27FC236}">
                <a16:creationId xmlns:a16="http://schemas.microsoft.com/office/drawing/2014/main" id="{C3160E0A-462F-B0FB-7456-2B0FDA4D45E8}"/>
              </a:ext>
            </a:extLst>
          </p:cNvPr>
          <p:cNvGraphicFramePr>
            <a:graphicFrameLocks noGrp="1"/>
          </p:cNvGraphicFramePr>
          <p:nvPr>
            <p:extLst>
              <p:ext uri="{D42A27DB-BD31-4B8C-83A1-F6EECF244321}">
                <p14:modId xmlns:p14="http://schemas.microsoft.com/office/powerpoint/2010/main" val="1548576449"/>
              </p:ext>
            </p:extLst>
          </p:nvPr>
        </p:nvGraphicFramePr>
        <p:xfrm>
          <a:off x="2336803" y="2033498"/>
          <a:ext cx="7619996" cy="4345940"/>
        </p:xfrm>
        <a:graphic>
          <a:graphicData uri="http://schemas.openxmlformats.org/drawingml/2006/table">
            <a:tbl>
              <a:tblPr/>
              <a:tblGrid>
                <a:gridCol w="939452">
                  <a:extLst>
                    <a:ext uri="{9D8B030D-6E8A-4147-A177-3AD203B41FA5}">
                      <a16:colId xmlns:a16="http://schemas.microsoft.com/office/drawing/2014/main" val="3256381134"/>
                    </a:ext>
                  </a:extLst>
                </a:gridCol>
                <a:gridCol w="835068">
                  <a:extLst>
                    <a:ext uri="{9D8B030D-6E8A-4147-A177-3AD203B41FA5}">
                      <a16:colId xmlns:a16="http://schemas.microsoft.com/office/drawing/2014/main" val="3171775006"/>
                    </a:ext>
                  </a:extLst>
                </a:gridCol>
                <a:gridCol w="835068">
                  <a:extLst>
                    <a:ext uri="{9D8B030D-6E8A-4147-A177-3AD203B41FA5}">
                      <a16:colId xmlns:a16="http://schemas.microsoft.com/office/drawing/2014/main" val="925735521"/>
                    </a:ext>
                  </a:extLst>
                </a:gridCol>
                <a:gridCol w="835068">
                  <a:extLst>
                    <a:ext uri="{9D8B030D-6E8A-4147-A177-3AD203B41FA5}">
                      <a16:colId xmlns:a16="http://schemas.microsoft.com/office/drawing/2014/main" val="2368356837"/>
                    </a:ext>
                  </a:extLst>
                </a:gridCol>
                <a:gridCol w="835068">
                  <a:extLst>
                    <a:ext uri="{9D8B030D-6E8A-4147-A177-3AD203B41FA5}">
                      <a16:colId xmlns:a16="http://schemas.microsoft.com/office/drawing/2014/main" val="4157375973"/>
                    </a:ext>
                  </a:extLst>
                </a:gridCol>
                <a:gridCol w="835068">
                  <a:extLst>
                    <a:ext uri="{9D8B030D-6E8A-4147-A177-3AD203B41FA5}">
                      <a16:colId xmlns:a16="http://schemas.microsoft.com/office/drawing/2014/main" val="172172637"/>
                    </a:ext>
                  </a:extLst>
                </a:gridCol>
                <a:gridCol w="835068">
                  <a:extLst>
                    <a:ext uri="{9D8B030D-6E8A-4147-A177-3AD203B41FA5}">
                      <a16:colId xmlns:a16="http://schemas.microsoft.com/office/drawing/2014/main" val="1242231712"/>
                    </a:ext>
                  </a:extLst>
                </a:gridCol>
                <a:gridCol w="835068">
                  <a:extLst>
                    <a:ext uri="{9D8B030D-6E8A-4147-A177-3AD203B41FA5}">
                      <a16:colId xmlns:a16="http://schemas.microsoft.com/office/drawing/2014/main" val="2237938516"/>
                    </a:ext>
                  </a:extLst>
                </a:gridCol>
                <a:gridCol w="835068">
                  <a:extLst>
                    <a:ext uri="{9D8B030D-6E8A-4147-A177-3AD203B41FA5}">
                      <a16:colId xmlns:a16="http://schemas.microsoft.com/office/drawing/2014/main" val="378002320"/>
                    </a:ext>
                  </a:extLst>
                </a:gridCol>
              </a:tblGrid>
              <a:tr h="282133">
                <a:tc>
                  <a:txBody>
                    <a:bodyPr/>
                    <a:lstStyle/>
                    <a:p>
                      <a:pPr algn="l" fontAlgn="b"/>
                      <a:r>
                        <a:rPr lang="en-US" sz="1800" b="1" i="1" u="none" strike="noStrike" dirty="0">
                          <a:solidFill>
                            <a:srgbClr val="000000"/>
                          </a:solidFill>
                          <a:effectLst/>
                          <a:latin typeface="Calibri" panose="020F0502020204030204" pitchFamily="34" charset="0"/>
                        </a:rPr>
                        <a:t>Nrx \ </a:t>
                      </a:r>
                      <a:r>
                        <a:rPr lang="en-US" sz="1800" b="1" i="1" u="none" strike="noStrike" dirty="0" err="1">
                          <a:solidFill>
                            <a:srgbClr val="000000"/>
                          </a:solidFill>
                          <a:effectLst/>
                          <a:latin typeface="Calibri" panose="020F0502020204030204" pitchFamily="34" charset="0"/>
                        </a:rPr>
                        <a:t>Ntx</a:t>
                      </a:r>
                      <a:endParaRPr lang="en-US" sz="1800" b="1" i="1" u="none" strike="noStrike" dirty="0">
                        <a:solidFill>
                          <a:srgbClr val="000000"/>
                        </a:solidFill>
                        <a:effectLst/>
                        <a:latin typeface="Calibri" panose="020F0502020204030204" pitchFamily="34" charset="0"/>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dirty="0">
                          <a:solidFill>
                            <a:srgbClr val="000000"/>
                          </a:solidFill>
                          <a:effectLst/>
                          <a:latin typeface="Calibri" panose="020F0502020204030204" pitchFamily="34" charset="0"/>
                        </a:rPr>
                        <a:t>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dirty="0">
                          <a:solidFill>
                            <a:srgbClr val="000000"/>
                          </a:solidFill>
                          <a:effectLst/>
                          <a:latin typeface="Calibri" panose="020F0502020204030204" pitchFamily="34" charset="0"/>
                        </a:rPr>
                        <a:t>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dirty="0">
                          <a:solidFill>
                            <a:srgbClr val="000000"/>
                          </a:solidFill>
                          <a:effectLst/>
                          <a:latin typeface="Calibri" panose="020F0502020204030204" pitchFamily="34" charset="0"/>
                        </a:rPr>
                        <a:t>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dirty="0">
                          <a:solidFill>
                            <a:srgbClr val="000000"/>
                          </a:solidFill>
                          <a:effectLst/>
                          <a:latin typeface="Calibri" panose="020F0502020204030204" pitchFamily="34" charset="0"/>
                        </a:rPr>
                        <a:t>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dirty="0">
                          <a:solidFill>
                            <a:srgbClr val="000000"/>
                          </a:solidFill>
                          <a:effectLst/>
                          <a:latin typeface="Calibri" panose="020F0502020204030204" pitchFamily="34" charset="0"/>
                        </a:rPr>
                        <a:t>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9472998"/>
                  </a:ext>
                </a:extLst>
              </a:tr>
              <a:tr h="250786">
                <a:tc rowSpan="2">
                  <a:txBody>
                    <a:bodyPr/>
                    <a:lstStyle/>
                    <a:p>
                      <a:pPr algn="ctr" fontAlgn="ctr"/>
                      <a:r>
                        <a:rPr lang="en-US" sz="1800" b="1" i="0" u="none" strike="noStrike" dirty="0">
                          <a:solidFill>
                            <a:srgbClr val="000000"/>
                          </a:solidFill>
                          <a:effectLst/>
                          <a:latin typeface="Calibri" panose="020F0502020204030204" pitchFamily="34" charset="0"/>
                        </a:rPr>
                        <a:t>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502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1003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1505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2006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2508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3009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3511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4012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8691450"/>
                  </a:ext>
                </a:extLst>
              </a:tr>
              <a:tr h="250786">
                <a:tc vMerge="1">
                  <a:txBody>
                    <a:bodyPr/>
                    <a:lstStyle/>
                    <a:p>
                      <a:endParaRPr lang="en-US"/>
                    </a:p>
                  </a:txBody>
                  <a:tcPr/>
                </a:tc>
                <a:tc>
                  <a:txBody>
                    <a:bodyPr/>
                    <a:lstStyle/>
                    <a:p>
                      <a:pPr algn="ctr" fontAlgn="b"/>
                      <a:r>
                        <a:rPr lang="en-US" sz="1600" b="0" i="0" u="none" strike="noStrike" dirty="0">
                          <a:solidFill>
                            <a:srgbClr val="000000"/>
                          </a:solidFill>
                          <a:effectLst/>
                          <a:latin typeface="Calibri" panose="020F0502020204030204" pitchFamily="34" charset="0"/>
                        </a:rPr>
                        <a:t>627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1253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1880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2506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3133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3759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4386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5012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8872378"/>
                  </a:ext>
                </a:extLst>
              </a:tr>
              <a:tr h="250786">
                <a:tc rowSpan="2">
                  <a:txBody>
                    <a:bodyPr/>
                    <a:lstStyle/>
                    <a:p>
                      <a:pPr algn="ctr" fontAlgn="ctr"/>
                      <a:r>
                        <a:rPr lang="en-US" sz="1800" b="1" i="0" u="none" strike="noStrike" dirty="0">
                          <a:solidFill>
                            <a:srgbClr val="000000"/>
                          </a:solidFill>
                          <a:effectLst/>
                          <a:latin typeface="Calibri" panose="020F0502020204030204" pitchFamily="34" charset="0"/>
                        </a:rPr>
                        <a:t>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1003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2006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3009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4012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5015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6018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7021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8024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6175271"/>
                  </a:ext>
                </a:extLst>
              </a:tr>
              <a:tr h="250786">
                <a:tc vMerge="1">
                  <a:txBody>
                    <a:bodyPr/>
                    <a:lstStyle/>
                    <a:p>
                      <a:endParaRPr lang="en-US"/>
                    </a:p>
                  </a:txBody>
                  <a:tcPr/>
                </a:tc>
                <a:tc>
                  <a:txBody>
                    <a:bodyPr/>
                    <a:lstStyle/>
                    <a:p>
                      <a:pPr algn="ctr" fontAlgn="b"/>
                      <a:r>
                        <a:rPr lang="en-US" sz="1600" b="0" i="0" u="none" strike="noStrike" dirty="0">
                          <a:solidFill>
                            <a:srgbClr val="000000"/>
                          </a:solidFill>
                          <a:effectLst/>
                          <a:latin typeface="Calibri" panose="020F0502020204030204" pitchFamily="34" charset="0"/>
                        </a:rPr>
                        <a:t>1253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2506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3759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5012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6265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7518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8771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10024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169019"/>
                  </a:ext>
                </a:extLst>
              </a:tr>
              <a:tr h="250786">
                <a:tc rowSpan="2">
                  <a:txBody>
                    <a:bodyPr/>
                    <a:lstStyle/>
                    <a:p>
                      <a:pPr algn="ctr" fontAlgn="ctr"/>
                      <a:r>
                        <a:rPr lang="en-US" sz="1800" b="1" i="0" u="none" strike="noStrike" dirty="0">
                          <a:solidFill>
                            <a:srgbClr val="000000"/>
                          </a:solidFill>
                          <a:effectLst/>
                          <a:latin typeface="Calibri" panose="020F0502020204030204" pitchFamily="34" charset="0"/>
                        </a:rPr>
                        <a:t>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1505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3009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4514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6018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7523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9027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10532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12036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7758942"/>
                  </a:ext>
                </a:extLst>
              </a:tr>
              <a:tr h="250786">
                <a:tc vMerge="1">
                  <a:txBody>
                    <a:bodyPr/>
                    <a:lstStyle/>
                    <a:p>
                      <a:endParaRPr lang="en-US"/>
                    </a:p>
                  </a:txBody>
                  <a:tcPr/>
                </a:tc>
                <a:tc>
                  <a:txBody>
                    <a:bodyPr/>
                    <a:lstStyle/>
                    <a:p>
                      <a:pPr algn="ctr" fontAlgn="b"/>
                      <a:r>
                        <a:rPr lang="en-US" sz="1600" b="0" i="0" u="none" strike="noStrike" dirty="0">
                          <a:solidFill>
                            <a:srgbClr val="000000"/>
                          </a:solidFill>
                          <a:effectLst/>
                          <a:latin typeface="Calibri" panose="020F0502020204030204" pitchFamily="34" charset="0"/>
                        </a:rPr>
                        <a:t>1880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3759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5639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7518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9398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11277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13157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15036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3027770"/>
                  </a:ext>
                </a:extLst>
              </a:tr>
              <a:tr h="282133">
                <a:tc rowSpan="2">
                  <a:txBody>
                    <a:bodyPr/>
                    <a:lstStyle/>
                    <a:p>
                      <a:pPr algn="ctr" fontAlgn="ctr"/>
                      <a:r>
                        <a:rPr lang="en-US" sz="1800" b="1" i="0" u="none" strike="noStrike" dirty="0">
                          <a:solidFill>
                            <a:srgbClr val="000000"/>
                          </a:solidFill>
                          <a:effectLst/>
                          <a:latin typeface="Calibri" panose="020F0502020204030204" pitchFamily="34" charset="0"/>
                        </a:rPr>
                        <a:t>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2006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4012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6018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8024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10030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12036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14042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16048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781917"/>
                  </a:ext>
                </a:extLst>
              </a:tr>
              <a:tr h="250786">
                <a:tc vMerge="1">
                  <a:txBody>
                    <a:bodyPr/>
                    <a:lstStyle/>
                    <a:p>
                      <a:endParaRPr lang="en-US"/>
                    </a:p>
                  </a:txBody>
                  <a:tcPr/>
                </a:tc>
                <a:tc>
                  <a:txBody>
                    <a:bodyPr/>
                    <a:lstStyle/>
                    <a:p>
                      <a:pPr algn="ctr" fontAlgn="b"/>
                      <a:r>
                        <a:rPr lang="en-US" sz="1600" b="0" i="0" u="none" strike="noStrike" dirty="0">
                          <a:solidFill>
                            <a:srgbClr val="000000"/>
                          </a:solidFill>
                          <a:effectLst/>
                          <a:latin typeface="Calibri" panose="020F0502020204030204" pitchFamily="34" charset="0"/>
                        </a:rPr>
                        <a:t>2506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5012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7518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10024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12530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15036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17542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20048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3750001"/>
                  </a:ext>
                </a:extLst>
              </a:tr>
              <a:tr h="250786">
                <a:tc rowSpan="2">
                  <a:txBody>
                    <a:bodyPr/>
                    <a:lstStyle/>
                    <a:p>
                      <a:pPr algn="ctr" fontAlgn="ctr"/>
                      <a:r>
                        <a:rPr lang="en-US" sz="1800" b="1" i="0" u="none" strike="noStrike" dirty="0">
                          <a:solidFill>
                            <a:srgbClr val="000000"/>
                          </a:solidFill>
                          <a:effectLst/>
                          <a:latin typeface="Calibri" panose="020F0502020204030204" pitchFamily="34" charset="0"/>
                        </a:rPr>
                        <a:t>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2508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5015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7523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10030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12538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15045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17553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20060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3450392"/>
                  </a:ext>
                </a:extLst>
              </a:tr>
              <a:tr h="250786">
                <a:tc vMerge="1">
                  <a:txBody>
                    <a:bodyPr/>
                    <a:lstStyle/>
                    <a:p>
                      <a:endParaRPr lang="en-US"/>
                    </a:p>
                  </a:txBody>
                  <a:tcPr/>
                </a:tc>
                <a:tc>
                  <a:txBody>
                    <a:bodyPr/>
                    <a:lstStyle/>
                    <a:p>
                      <a:pPr algn="ctr" fontAlgn="b"/>
                      <a:r>
                        <a:rPr lang="en-US" sz="1600" b="0" i="0" u="none" strike="noStrike" dirty="0">
                          <a:solidFill>
                            <a:srgbClr val="000000"/>
                          </a:solidFill>
                          <a:effectLst/>
                          <a:latin typeface="Calibri" panose="020F0502020204030204" pitchFamily="34" charset="0"/>
                        </a:rPr>
                        <a:t>3133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6265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9398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12530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15663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18795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21928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25060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8187392"/>
                  </a:ext>
                </a:extLst>
              </a:tr>
              <a:tr h="250786">
                <a:tc rowSpan="2">
                  <a:txBody>
                    <a:bodyPr/>
                    <a:lstStyle/>
                    <a:p>
                      <a:pPr algn="ctr" fontAlgn="ctr"/>
                      <a:r>
                        <a:rPr lang="en-US" sz="1800" b="1" i="0" u="none" strike="noStrike" dirty="0">
                          <a:solidFill>
                            <a:srgbClr val="000000"/>
                          </a:solidFill>
                          <a:effectLst/>
                          <a:latin typeface="Calibri" panose="020F0502020204030204" pitchFamily="34" charset="0"/>
                        </a:rPr>
                        <a:t>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3009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6018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9027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12036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15045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18054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21063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24072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2404543"/>
                  </a:ext>
                </a:extLst>
              </a:tr>
              <a:tr h="250786">
                <a:tc vMerge="1">
                  <a:txBody>
                    <a:bodyPr/>
                    <a:lstStyle/>
                    <a:p>
                      <a:endParaRPr lang="en-US"/>
                    </a:p>
                  </a:txBody>
                  <a:tcPr/>
                </a:tc>
                <a:tc>
                  <a:txBody>
                    <a:bodyPr/>
                    <a:lstStyle/>
                    <a:p>
                      <a:pPr algn="ctr" fontAlgn="b"/>
                      <a:r>
                        <a:rPr lang="en-US" sz="1600" b="0" i="0" u="none" strike="noStrike" dirty="0">
                          <a:solidFill>
                            <a:srgbClr val="000000"/>
                          </a:solidFill>
                          <a:effectLst/>
                          <a:latin typeface="Calibri" panose="020F0502020204030204" pitchFamily="34" charset="0"/>
                        </a:rPr>
                        <a:t>3759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7518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11277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15036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18795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22554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26313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30072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3355212"/>
                  </a:ext>
                </a:extLst>
              </a:tr>
              <a:tr h="250786">
                <a:tc rowSpan="2">
                  <a:txBody>
                    <a:bodyPr/>
                    <a:lstStyle/>
                    <a:p>
                      <a:pPr algn="ctr" fontAlgn="ctr"/>
                      <a:r>
                        <a:rPr lang="en-US" sz="1800" b="1" i="0" u="none" strike="noStrike" dirty="0">
                          <a:solidFill>
                            <a:srgbClr val="000000"/>
                          </a:solidFill>
                          <a:effectLst/>
                          <a:latin typeface="Calibri" panose="020F0502020204030204" pitchFamily="34" charset="0"/>
                        </a:rPr>
                        <a:t>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3511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7021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10532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14042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17553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21063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24574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28084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7152486"/>
                  </a:ext>
                </a:extLst>
              </a:tr>
              <a:tr h="250786">
                <a:tc vMerge="1">
                  <a:txBody>
                    <a:bodyPr/>
                    <a:lstStyle/>
                    <a:p>
                      <a:endParaRPr lang="en-US"/>
                    </a:p>
                  </a:txBody>
                  <a:tcPr/>
                </a:tc>
                <a:tc>
                  <a:txBody>
                    <a:bodyPr/>
                    <a:lstStyle/>
                    <a:p>
                      <a:pPr algn="ctr" fontAlgn="b"/>
                      <a:r>
                        <a:rPr lang="en-US" sz="1600" b="0" i="0" u="none" strike="noStrike" dirty="0">
                          <a:solidFill>
                            <a:srgbClr val="000000"/>
                          </a:solidFill>
                          <a:effectLst/>
                          <a:latin typeface="Calibri" panose="020F0502020204030204" pitchFamily="34" charset="0"/>
                        </a:rPr>
                        <a:t>4386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8771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13157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17542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21928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26313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highlight>
                            <a:srgbClr val="00FFFF"/>
                          </a:highlight>
                          <a:latin typeface="Calibri" panose="020F0502020204030204" pitchFamily="34" charset="0"/>
                        </a:rPr>
                        <a:t>30699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35084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7254458"/>
                  </a:ext>
                </a:extLst>
              </a:tr>
              <a:tr h="250786">
                <a:tc rowSpan="2">
                  <a:txBody>
                    <a:bodyPr/>
                    <a:lstStyle/>
                    <a:p>
                      <a:pPr algn="ctr" fontAlgn="ctr"/>
                      <a:r>
                        <a:rPr lang="en-US" sz="1800" b="1" i="0" u="none" strike="noStrike" dirty="0">
                          <a:solidFill>
                            <a:srgbClr val="000000"/>
                          </a:solidFill>
                          <a:effectLst/>
                          <a:latin typeface="Calibri" panose="020F0502020204030204" pitchFamily="34" charset="0"/>
                        </a:rPr>
                        <a:t>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4012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8024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12036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16048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20060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24072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28084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32096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6285168"/>
                  </a:ext>
                </a:extLst>
              </a:tr>
              <a:tr h="261234">
                <a:tc vMerge="1">
                  <a:txBody>
                    <a:bodyPr/>
                    <a:lstStyle/>
                    <a:p>
                      <a:endParaRPr lang="en-US"/>
                    </a:p>
                  </a:txBody>
                  <a:tcPr/>
                </a:tc>
                <a:tc>
                  <a:txBody>
                    <a:bodyPr/>
                    <a:lstStyle/>
                    <a:p>
                      <a:pPr algn="ctr" fontAlgn="b"/>
                      <a:r>
                        <a:rPr lang="en-US" sz="1600" b="0" i="0" u="none" strike="noStrike" dirty="0">
                          <a:solidFill>
                            <a:srgbClr val="000000"/>
                          </a:solidFill>
                          <a:effectLst/>
                          <a:latin typeface="Calibri" panose="020F0502020204030204" pitchFamily="34" charset="0"/>
                        </a:rPr>
                        <a:t>5012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10024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15036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20048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25060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30072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35084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40096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6556913"/>
                  </a:ext>
                </a:extLst>
              </a:tr>
            </a:tbl>
          </a:graphicData>
        </a:graphic>
      </p:graphicFrame>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F3D19428-0FD8-E60E-E4E8-7A1723D1F68C}"/>
                  </a:ext>
                </a:extLst>
              </p:cNvPr>
              <p:cNvSpPr txBox="1"/>
              <p:nvPr/>
            </p:nvSpPr>
            <p:spPr>
              <a:xfrm>
                <a:off x="6705600" y="1295401"/>
                <a:ext cx="4800600" cy="43685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𝐶𝑆𝐼</m:t>
                      </m:r>
                      <m:r>
                        <a:rPr lang="en-US" i="0">
                          <a:latin typeface="Cambria Math" panose="02040503050406030204" pitchFamily="18" charset="0"/>
                        </a:rPr>
                        <m:t> </m:t>
                      </m:r>
                      <m:r>
                        <a:rPr lang="en-US" i="1">
                          <a:latin typeface="Cambria Math" panose="02040503050406030204" pitchFamily="18" charset="0"/>
                        </a:rPr>
                        <m:t>𝑆𝑖𝑧𝑒</m:t>
                      </m:r>
                      <m:r>
                        <a:rPr lang="en-US" i="0">
                          <a:latin typeface="Cambria Math" panose="02040503050406030204" pitchFamily="18" charset="0"/>
                        </a:rPr>
                        <m:t>= </m:t>
                      </m:r>
                      <m:d>
                        <m:dPr>
                          <m:begChr m:val="⌈"/>
                          <m:endChr m:val="⌉"/>
                          <m:ctrlPr>
                            <a:rPr lang="en-US" i="1">
                              <a:solidFill>
                                <a:srgbClr val="836967"/>
                              </a:solidFill>
                              <a:latin typeface="Cambria Math" panose="02040503050406030204" pitchFamily="18" charset="0"/>
                            </a:rPr>
                          </m:ctrlPr>
                        </m:dPr>
                        <m:e>
                          <m:r>
                            <a:rPr lang="en-US" i="0">
                              <a:latin typeface="Cambria Math" panose="02040503050406030204" pitchFamily="18" charset="0"/>
                            </a:rPr>
                            <m:t>1.5×</m:t>
                          </m:r>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𝑇𝑋</m:t>
                              </m:r>
                            </m:sub>
                          </m:sSub>
                          <m:r>
                            <a:rPr lang="en-US" i="0">
                              <a:latin typeface="Cambria Math" panose="02040503050406030204" pitchFamily="18" charset="0"/>
                            </a:rPr>
                            <m:t>×</m:t>
                          </m:r>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𝑅𝑋</m:t>
                              </m:r>
                            </m:sub>
                          </m:sSub>
                        </m:e>
                      </m:d>
                      <m:r>
                        <a:rPr lang="en-US" i="0">
                          <a:latin typeface="Cambria Math" panose="02040503050406030204" pitchFamily="18" charset="0"/>
                        </a:rPr>
                        <m:t>+ </m:t>
                      </m:r>
                      <m:f>
                        <m:fPr>
                          <m:ctrlPr>
                            <a:rPr lang="en-US" i="1">
                              <a:solidFill>
                                <a:srgbClr val="836967"/>
                              </a:solidFill>
                              <a:latin typeface="Cambria Math" panose="02040503050406030204" pitchFamily="18" charset="0"/>
                            </a:rPr>
                          </m:ctrlPr>
                        </m:fPr>
                        <m:num>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𝑇𝑋</m:t>
                              </m:r>
                            </m:sub>
                          </m:sSub>
                          <m:r>
                            <a:rPr lang="en-US" i="0">
                              <a:latin typeface="Cambria Math" panose="02040503050406030204" pitchFamily="18" charset="0"/>
                            </a:rPr>
                            <m:t>×</m:t>
                          </m:r>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𝑅𝑋</m:t>
                              </m:r>
                            </m:sub>
                          </m:sSub>
                          <m:r>
                            <a:rPr lang="en-US" i="0">
                              <a:latin typeface="Cambria Math" panose="02040503050406030204" pitchFamily="18" charset="0"/>
                            </a:rPr>
                            <m:t>×</m:t>
                          </m:r>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𝑏</m:t>
                              </m:r>
                            </m:sub>
                          </m:sSub>
                          <m:r>
                            <a:rPr lang="en-US" i="0">
                              <a:latin typeface="Cambria Math" panose="02040503050406030204" pitchFamily="18" charset="0"/>
                            </a:rPr>
                            <m:t>×</m:t>
                          </m:r>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𝑠𝑐</m:t>
                              </m:r>
                            </m:sub>
                          </m:sSub>
                        </m:num>
                        <m:den>
                          <m:r>
                            <a:rPr lang="en-US" i="0">
                              <a:latin typeface="Cambria Math" panose="02040503050406030204" pitchFamily="18" charset="0"/>
                            </a:rPr>
                            <m:t>4</m:t>
                          </m:r>
                        </m:den>
                      </m:f>
                    </m:oMath>
                  </m:oMathPara>
                </a14:m>
                <a:endParaRPr lang="en-US" dirty="0"/>
              </a:p>
            </p:txBody>
          </p:sp>
        </mc:Choice>
        <mc:Fallback xmlns="">
          <p:sp>
            <p:nvSpPr>
              <p:cNvPr id="11" name="TextBox 10">
                <a:extLst>
                  <a:ext uri="{FF2B5EF4-FFF2-40B4-BE49-F238E27FC236}">
                    <a16:creationId xmlns:a16="http://schemas.microsoft.com/office/drawing/2014/main" id="{F3D19428-0FD8-E60E-E4E8-7A1723D1F68C}"/>
                  </a:ext>
                </a:extLst>
              </p:cNvPr>
              <p:cNvSpPr txBox="1">
                <a:spLocks noRot="1" noChangeAspect="1" noMove="1" noResize="1" noEditPoints="1" noAdjustHandles="1" noChangeArrowheads="1" noChangeShapeType="1" noTextEdit="1"/>
              </p:cNvSpPr>
              <p:nvPr/>
            </p:nvSpPr>
            <p:spPr>
              <a:xfrm>
                <a:off x="6705600" y="1295401"/>
                <a:ext cx="4800600" cy="436851"/>
              </a:xfrm>
              <a:prstGeom prst="rect">
                <a:avLst/>
              </a:prstGeom>
              <a:blipFill>
                <a:blip r:embed="rId2"/>
                <a:stretch>
                  <a:fillRect b="-1408"/>
                </a:stretch>
              </a:blipFill>
            </p:spPr>
            <p:txBody>
              <a:bodyPr/>
              <a:lstStyle/>
              <a:p>
                <a:r>
                  <a:rPr lang="en-US">
                    <a:noFill/>
                  </a:rPr>
                  <a:t> </a:t>
                </a:r>
              </a:p>
            </p:txBody>
          </p:sp>
        </mc:Fallback>
      </mc:AlternateContent>
      <p:sp>
        <p:nvSpPr>
          <p:cNvPr id="12" name="TextBox 11">
            <a:extLst>
              <a:ext uri="{FF2B5EF4-FFF2-40B4-BE49-F238E27FC236}">
                <a16:creationId xmlns:a16="http://schemas.microsoft.com/office/drawing/2014/main" id="{304BE67D-358A-6C51-8C0E-AFCDFC38C464}"/>
              </a:ext>
            </a:extLst>
          </p:cNvPr>
          <p:cNvSpPr txBox="1"/>
          <p:nvPr/>
        </p:nvSpPr>
        <p:spPr>
          <a:xfrm>
            <a:off x="10293665" y="2252246"/>
            <a:ext cx="755335" cy="338554"/>
          </a:xfrm>
          <a:prstGeom prst="rect">
            <a:avLst/>
          </a:prstGeom>
          <a:noFill/>
        </p:spPr>
        <p:txBody>
          <a:bodyPr wrap="none" rtlCol="0">
            <a:spAutoFit/>
          </a:bodyPr>
          <a:lstStyle/>
          <a:p>
            <a:r>
              <a:rPr lang="en-US" sz="1600" dirty="0"/>
              <a:t>Nb = 8</a:t>
            </a:r>
            <a:endParaRPr lang="en-US" sz="1600" b="1" dirty="0"/>
          </a:p>
        </p:txBody>
      </p:sp>
      <p:cxnSp>
        <p:nvCxnSpPr>
          <p:cNvPr id="14" name="Straight Arrow Connector 13">
            <a:extLst>
              <a:ext uri="{FF2B5EF4-FFF2-40B4-BE49-F238E27FC236}">
                <a16:creationId xmlns:a16="http://schemas.microsoft.com/office/drawing/2014/main" id="{0A5CB5BC-B822-4E4F-7A74-A1D29F783563}"/>
              </a:ext>
            </a:extLst>
          </p:cNvPr>
          <p:cNvCxnSpPr>
            <a:cxnSpLocks/>
          </p:cNvCxnSpPr>
          <p:nvPr/>
        </p:nvCxnSpPr>
        <p:spPr bwMode="auto">
          <a:xfrm flipH="1">
            <a:off x="9988865" y="2421523"/>
            <a:ext cx="3048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6" name="TextBox 15">
            <a:extLst>
              <a:ext uri="{FF2B5EF4-FFF2-40B4-BE49-F238E27FC236}">
                <a16:creationId xmlns:a16="http://schemas.microsoft.com/office/drawing/2014/main" id="{DE9A194F-7C12-5F7E-733F-5BB9A8E0B70C}"/>
              </a:ext>
            </a:extLst>
          </p:cNvPr>
          <p:cNvSpPr txBox="1"/>
          <p:nvPr/>
        </p:nvSpPr>
        <p:spPr>
          <a:xfrm>
            <a:off x="10287000" y="2555380"/>
            <a:ext cx="857927" cy="338554"/>
          </a:xfrm>
          <a:prstGeom prst="rect">
            <a:avLst/>
          </a:prstGeom>
          <a:noFill/>
        </p:spPr>
        <p:txBody>
          <a:bodyPr wrap="none" rtlCol="0">
            <a:spAutoFit/>
          </a:bodyPr>
          <a:lstStyle/>
          <a:p>
            <a:r>
              <a:rPr lang="en-US" sz="1600" dirty="0"/>
              <a:t>Nb = 10</a:t>
            </a:r>
            <a:endParaRPr lang="en-US" sz="1600" b="1" dirty="0"/>
          </a:p>
        </p:txBody>
      </p:sp>
      <p:cxnSp>
        <p:nvCxnSpPr>
          <p:cNvPr id="18" name="Straight Arrow Connector 17">
            <a:extLst>
              <a:ext uri="{FF2B5EF4-FFF2-40B4-BE49-F238E27FC236}">
                <a16:creationId xmlns:a16="http://schemas.microsoft.com/office/drawing/2014/main" id="{D81C2EC4-5B6F-CBAC-4477-A07EFC3DA87C}"/>
              </a:ext>
            </a:extLst>
          </p:cNvPr>
          <p:cNvCxnSpPr>
            <a:cxnSpLocks/>
          </p:cNvCxnSpPr>
          <p:nvPr/>
        </p:nvCxnSpPr>
        <p:spPr bwMode="auto">
          <a:xfrm flipH="1">
            <a:off x="9982200" y="2724657"/>
            <a:ext cx="3048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3421859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16</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solidFill>
                  <a:srgbClr val="000000"/>
                </a:solidFill>
                <a:latin typeface="Times New Roman"/>
              </a:rPr>
              <a:t>Appendix - 2</a:t>
            </a:r>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68310" y="1183797"/>
            <a:ext cx="11718890" cy="646331"/>
          </a:xfrm>
          <a:prstGeom prst="rect">
            <a:avLst/>
          </a:prstGeom>
          <a:noFill/>
        </p:spPr>
        <p:txBody>
          <a:bodyPr wrap="square" rtlCol="0">
            <a:spAutoFit/>
          </a:bodyPr>
          <a:lstStyle/>
          <a:p>
            <a:r>
              <a:rPr lang="en-US" sz="1800" u="sng" dirty="0"/>
              <a:t>Number of Sensing Measurement report </a:t>
            </a:r>
            <a:r>
              <a:rPr lang="en-US" sz="1800" b="1" u="sng" dirty="0"/>
              <a:t>elements</a:t>
            </a:r>
            <a:r>
              <a:rPr lang="en-US" sz="1800" u="sng" dirty="0"/>
              <a:t> required and corresponding overhead (in %) for the report sizes listed in Appendix-1:</a:t>
            </a:r>
            <a:endParaRPr lang="en-US" sz="1800" dirty="0"/>
          </a:p>
        </p:txBody>
      </p:sp>
      <p:sp>
        <p:nvSpPr>
          <p:cNvPr id="6" name="TextBox 5">
            <a:extLst>
              <a:ext uri="{FF2B5EF4-FFF2-40B4-BE49-F238E27FC236}">
                <a16:creationId xmlns:a16="http://schemas.microsoft.com/office/drawing/2014/main" id="{D000434C-16D9-1A05-F4C9-14AFBE5BA58F}"/>
              </a:ext>
            </a:extLst>
          </p:cNvPr>
          <p:cNvSpPr txBox="1"/>
          <p:nvPr/>
        </p:nvSpPr>
        <p:spPr>
          <a:xfrm>
            <a:off x="1676406" y="1524000"/>
            <a:ext cx="1898277" cy="338554"/>
          </a:xfrm>
          <a:prstGeom prst="rect">
            <a:avLst/>
          </a:prstGeom>
          <a:noFill/>
        </p:spPr>
        <p:txBody>
          <a:bodyPr wrap="none" rtlCol="0">
            <a:spAutoFit/>
          </a:bodyPr>
          <a:lstStyle/>
          <a:p>
            <a:r>
              <a:rPr lang="en-US" sz="1600" dirty="0"/>
              <a:t>Number of </a:t>
            </a:r>
            <a:r>
              <a:rPr lang="en-US" sz="1600" b="1" dirty="0"/>
              <a:t>elements</a:t>
            </a:r>
          </a:p>
        </p:txBody>
      </p:sp>
      <p:sp>
        <p:nvSpPr>
          <p:cNvPr id="10" name="TextBox 9">
            <a:extLst>
              <a:ext uri="{FF2B5EF4-FFF2-40B4-BE49-F238E27FC236}">
                <a16:creationId xmlns:a16="http://schemas.microsoft.com/office/drawing/2014/main" id="{9B262C34-29D5-928C-65BA-64E2C4F25E6E}"/>
              </a:ext>
            </a:extLst>
          </p:cNvPr>
          <p:cNvSpPr txBox="1"/>
          <p:nvPr/>
        </p:nvSpPr>
        <p:spPr>
          <a:xfrm>
            <a:off x="4038606" y="1655969"/>
            <a:ext cx="1555234" cy="338554"/>
          </a:xfrm>
          <a:prstGeom prst="rect">
            <a:avLst/>
          </a:prstGeom>
          <a:noFill/>
        </p:spPr>
        <p:txBody>
          <a:bodyPr wrap="none" rtlCol="0">
            <a:spAutoFit/>
          </a:bodyPr>
          <a:lstStyle/>
          <a:p>
            <a:r>
              <a:rPr lang="en-US" sz="1600" dirty="0"/>
              <a:t>Overhead (in %)</a:t>
            </a:r>
          </a:p>
        </p:txBody>
      </p:sp>
      <p:cxnSp>
        <p:nvCxnSpPr>
          <p:cNvPr id="9" name="Straight Arrow Connector 8">
            <a:extLst>
              <a:ext uri="{FF2B5EF4-FFF2-40B4-BE49-F238E27FC236}">
                <a16:creationId xmlns:a16="http://schemas.microsoft.com/office/drawing/2014/main" id="{F434FA3E-C71E-D654-9D15-E5B4D20075CE}"/>
              </a:ext>
            </a:extLst>
          </p:cNvPr>
          <p:cNvCxnSpPr>
            <a:cxnSpLocks/>
          </p:cNvCxnSpPr>
          <p:nvPr/>
        </p:nvCxnSpPr>
        <p:spPr bwMode="auto">
          <a:xfrm>
            <a:off x="3429006" y="1825246"/>
            <a:ext cx="0" cy="45344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8E29EFBD-5A4D-440F-345D-A64872967D81}"/>
              </a:ext>
            </a:extLst>
          </p:cNvPr>
          <p:cNvCxnSpPr>
            <a:cxnSpLocks/>
          </p:cNvCxnSpPr>
          <p:nvPr/>
        </p:nvCxnSpPr>
        <p:spPr bwMode="auto">
          <a:xfrm>
            <a:off x="4123501" y="1932445"/>
            <a:ext cx="0" cy="34624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6" name="TextBox 15">
            <a:extLst>
              <a:ext uri="{FF2B5EF4-FFF2-40B4-BE49-F238E27FC236}">
                <a16:creationId xmlns:a16="http://schemas.microsoft.com/office/drawing/2014/main" id="{C491A8AA-4073-9F0B-BEFC-91FA7970C4A8}"/>
              </a:ext>
            </a:extLst>
          </p:cNvPr>
          <p:cNvSpPr txBox="1"/>
          <p:nvPr/>
        </p:nvSpPr>
        <p:spPr>
          <a:xfrm>
            <a:off x="76200" y="6130420"/>
            <a:ext cx="10078272" cy="338554"/>
          </a:xfrm>
          <a:prstGeom prst="rect">
            <a:avLst/>
          </a:prstGeom>
          <a:noFill/>
        </p:spPr>
        <p:txBody>
          <a:bodyPr wrap="none" rtlCol="0">
            <a:spAutoFit/>
          </a:bodyPr>
          <a:lstStyle/>
          <a:p>
            <a:r>
              <a:rPr lang="en-US" sz="1600" dirty="0"/>
              <a:t>In the worst case, the number of elements required to carry 40096 octets of report = 162. </a:t>
            </a:r>
            <a:r>
              <a:rPr lang="en-US" sz="1600" b="1" dirty="0"/>
              <a:t>Causes 1134 octets overhead!</a:t>
            </a:r>
          </a:p>
        </p:txBody>
      </p:sp>
      <p:graphicFrame>
        <p:nvGraphicFramePr>
          <p:cNvPr id="15" name="Table 14">
            <a:extLst>
              <a:ext uri="{FF2B5EF4-FFF2-40B4-BE49-F238E27FC236}">
                <a16:creationId xmlns:a16="http://schemas.microsoft.com/office/drawing/2014/main" id="{2D6E6D91-CA5E-B371-49C8-61ED57D60955}"/>
              </a:ext>
            </a:extLst>
          </p:cNvPr>
          <p:cNvGraphicFramePr>
            <a:graphicFrameLocks noGrp="1"/>
          </p:cNvGraphicFramePr>
          <p:nvPr>
            <p:extLst>
              <p:ext uri="{D42A27DB-BD31-4B8C-83A1-F6EECF244321}">
                <p14:modId xmlns:p14="http://schemas.microsoft.com/office/powerpoint/2010/main" val="3747257563"/>
              </p:ext>
            </p:extLst>
          </p:nvPr>
        </p:nvGraphicFramePr>
        <p:xfrm>
          <a:off x="2438400" y="2146922"/>
          <a:ext cx="9296403" cy="4032174"/>
        </p:xfrm>
        <a:graphic>
          <a:graphicData uri="http://schemas.openxmlformats.org/drawingml/2006/table">
            <a:tbl>
              <a:tblPr/>
              <a:tblGrid>
                <a:gridCol w="941363">
                  <a:extLst>
                    <a:ext uri="{9D8B030D-6E8A-4147-A177-3AD203B41FA5}">
                      <a16:colId xmlns:a16="http://schemas.microsoft.com/office/drawing/2014/main" val="3759389643"/>
                    </a:ext>
                  </a:extLst>
                </a:gridCol>
                <a:gridCol w="522190">
                  <a:extLst>
                    <a:ext uri="{9D8B030D-6E8A-4147-A177-3AD203B41FA5}">
                      <a16:colId xmlns:a16="http://schemas.microsoft.com/office/drawing/2014/main" val="416616781"/>
                    </a:ext>
                  </a:extLst>
                </a:gridCol>
                <a:gridCol w="522190">
                  <a:extLst>
                    <a:ext uri="{9D8B030D-6E8A-4147-A177-3AD203B41FA5}">
                      <a16:colId xmlns:a16="http://schemas.microsoft.com/office/drawing/2014/main" val="2364767350"/>
                    </a:ext>
                  </a:extLst>
                </a:gridCol>
                <a:gridCol w="522190">
                  <a:extLst>
                    <a:ext uri="{9D8B030D-6E8A-4147-A177-3AD203B41FA5}">
                      <a16:colId xmlns:a16="http://schemas.microsoft.com/office/drawing/2014/main" val="170844309"/>
                    </a:ext>
                  </a:extLst>
                </a:gridCol>
                <a:gridCol w="522190">
                  <a:extLst>
                    <a:ext uri="{9D8B030D-6E8A-4147-A177-3AD203B41FA5}">
                      <a16:colId xmlns:a16="http://schemas.microsoft.com/office/drawing/2014/main" val="3500761181"/>
                    </a:ext>
                  </a:extLst>
                </a:gridCol>
                <a:gridCol w="522190">
                  <a:extLst>
                    <a:ext uri="{9D8B030D-6E8A-4147-A177-3AD203B41FA5}">
                      <a16:colId xmlns:a16="http://schemas.microsoft.com/office/drawing/2014/main" val="897040102"/>
                    </a:ext>
                  </a:extLst>
                </a:gridCol>
                <a:gridCol w="522190">
                  <a:extLst>
                    <a:ext uri="{9D8B030D-6E8A-4147-A177-3AD203B41FA5}">
                      <a16:colId xmlns:a16="http://schemas.microsoft.com/office/drawing/2014/main" val="3264378731"/>
                    </a:ext>
                  </a:extLst>
                </a:gridCol>
                <a:gridCol w="522190">
                  <a:extLst>
                    <a:ext uri="{9D8B030D-6E8A-4147-A177-3AD203B41FA5}">
                      <a16:colId xmlns:a16="http://schemas.microsoft.com/office/drawing/2014/main" val="894884163"/>
                    </a:ext>
                  </a:extLst>
                </a:gridCol>
                <a:gridCol w="522190">
                  <a:extLst>
                    <a:ext uri="{9D8B030D-6E8A-4147-A177-3AD203B41FA5}">
                      <a16:colId xmlns:a16="http://schemas.microsoft.com/office/drawing/2014/main" val="810473834"/>
                    </a:ext>
                  </a:extLst>
                </a:gridCol>
                <a:gridCol w="522190">
                  <a:extLst>
                    <a:ext uri="{9D8B030D-6E8A-4147-A177-3AD203B41FA5}">
                      <a16:colId xmlns:a16="http://schemas.microsoft.com/office/drawing/2014/main" val="3749738515"/>
                    </a:ext>
                  </a:extLst>
                </a:gridCol>
                <a:gridCol w="522190">
                  <a:extLst>
                    <a:ext uri="{9D8B030D-6E8A-4147-A177-3AD203B41FA5}">
                      <a16:colId xmlns:a16="http://schemas.microsoft.com/office/drawing/2014/main" val="948943724"/>
                    </a:ext>
                  </a:extLst>
                </a:gridCol>
                <a:gridCol w="522190">
                  <a:extLst>
                    <a:ext uri="{9D8B030D-6E8A-4147-A177-3AD203B41FA5}">
                      <a16:colId xmlns:a16="http://schemas.microsoft.com/office/drawing/2014/main" val="852222162"/>
                    </a:ext>
                  </a:extLst>
                </a:gridCol>
                <a:gridCol w="522190">
                  <a:extLst>
                    <a:ext uri="{9D8B030D-6E8A-4147-A177-3AD203B41FA5}">
                      <a16:colId xmlns:a16="http://schemas.microsoft.com/office/drawing/2014/main" val="1722830307"/>
                    </a:ext>
                  </a:extLst>
                </a:gridCol>
                <a:gridCol w="522190">
                  <a:extLst>
                    <a:ext uri="{9D8B030D-6E8A-4147-A177-3AD203B41FA5}">
                      <a16:colId xmlns:a16="http://schemas.microsoft.com/office/drawing/2014/main" val="3341918575"/>
                    </a:ext>
                  </a:extLst>
                </a:gridCol>
                <a:gridCol w="522190">
                  <a:extLst>
                    <a:ext uri="{9D8B030D-6E8A-4147-A177-3AD203B41FA5}">
                      <a16:colId xmlns:a16="http://schemas.microsoft.com/office/drawing/2014/main" val="924167476"/>
                    </a:ext>
                  </a:extLst>
                </a:gridCol>
                <a:gridCol w="522190">
                  <a:extLst>
                    <a:ext uri="{9D8B030D-6E8A-4147-A177-3AD203B41FA5}">
                      <a16:colId xmlns:a16="http://schemas.microsoft.com/office/drawing/2014/main" val="2941433657"/>
                    </a:ext>
                  </a:extLst>
                </a:gridCol>
                <a:gridCol w="522190">
                  <a:extLst>
                    <a:ext uri="{9D8B030D-6E8A-4147-A177-3AD203B41FA5}">
                      <a16:colId xmlns:a16="http://schemas.microsoft.com/office/drawing/2014/main" val="2492976895"/>
                    </a:ext>
                  </a:extLst>
                </a:gridCol>
              </a:tblGrid>
              <a:tr h="262334">
                <a:tc>
                  <a:txBody>
                    <a:bodyPr/>
                    <a:lstStyle/>
                    <a:p>
                      <a:pPr algn="l" fontAlgn="b"/>
                      <a:r>
                        <a:rPr lang="en-US" sz="1600" b="1" i="1" u="none" strike="noStrike" dirty="0">
                          <a:solidFill>
                            <a:srgbClr val="000000"/>
                          </a:solidFill>
                          <a:effectLst/>
                          <a:latin typeface="Calibri" panose="020F0502020204030204" pitchFamily="34" charset="0"/>
                        </a:rPr>
                        <a:t>Nrx \ </a:t>
                      </a:r>
                      <a:r>
                        <a:rPr lang="en-US" sz="1600" b="1" i="1" u="none" strike="noStrike" dirty="0" err="1">
                          <a:solidFill>
                            <a:srgbClr val="000000"/>
                          </a:solidFill>
                          <a:effectLst/>
                          <a:latin typeface="Calibri" panose="020F0502020204030204" pitchFamily="34" charset="0"/>
                        </a:rPr>
                        <a:t>Ntx</a:t>
                      </a:r>
                      <a:endParaRPr lang="en-US" sz="1600" b="1" i="1" u="none" strike="noStrike" dirty="0">
                        <a:solidFill>
                          <a:srgbClr val="000000"/>
                        </a:solidFill>
                        <a:effectLst/>
                        <a:latin typeface="Calibri" panose="020F0502020204030204" pitchFamily="34" charset="0"/>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b"/>
                      <a:r>
                        <a:rPr lang="en-US" sz="1600" b="1"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260814863"/>
                  </a:ext>
                </a:extLst>
              </a:tr>
              <a:tr h="233186">
                <a:tc rowSpan="2">
                  <a:txBody>
                    <a:bodyPr/>
                    <a:lstStyle/>
                    <a:p>
                      <a:pPr algn="ctr" fontAlgn="ctr"/>
                      <a:r>
                        <a:rPr lang="en-US" sz="1600" b="1" i="0" u="none" strike="noStrike" dirty="0">
                          <a:solidFill>
                            <a:srgbClr val="000000"/>
                          </a:solidFill>
                          <a:effectLst/>
                          <a:latin typeface="Calibri" panose="020F0502020204030204" pitchFamily="34" charset="0"/>
                        </a:rPr>
                        <a:t>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4.18%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3.49%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3.26%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3.14%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3.07%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3.02%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7973817"/>
                  </a:ext>
                </a:extLst>
              </a:tr>
              <a:tr h="233186">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3.35%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3.35%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8</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3.63%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18</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6558345"/>
                  </a:ext>
                </a:extLst>
              </a:tr>
              <a:tr h="233186">
                <a:tc rowSpan="2">
                  <a:txBody>
                    <a:bodyPr/>
                    <a:lstStyle/>
                    <a:p>
                      <a:pPr algn="ctr" fontAlgn="ctr"/>
                      <a:r>
                        <a:rPr lang="en-US" sz="1600" b="1" i="0" u="none" strike="noStrike" dirty="0">
                          <a:solidFill>
                            <a:srgbClr val="000000"/>
                          </a:solidFill>
                          <a:effectLst/>
                          <a:latin typeface="Calibri" panose="020F0502020204030204" pitchFamily="34" charset="0"/>
                        </a:rPr>
                        <a:t>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3.49%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3.14%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3.02%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9335966"/>
                  </a:ext>
                </a:extLst>
              </a:tr>
              <a:tr h="233186">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3.35%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3.07%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3.63%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0449049"/>
                  </a:ext>
                </a:extLst>
              </a:tr>
              <a:tr h="233186">
                <a:tc rowSpan="2">
                  <a:txBody>
                    <a:bodyPr/>
                    <a:lstStyle/>
                    <a:p>
                      <a:pPr algn="ctr" fontAlgn="ctr"/>
                      <a:r>
                        <a:rPr lang="en-US" sz="1600" b="1" i="0" u="none" strike="noStrike" dirty="0">
                          <a:solidFill>
                            <a:srgbClr val="000000"/>
                          </a:solidFill>
                          <a:effectLst/>
                          <a:latin typeface="Calibri" panose="020F0502020204030204" pitchFamily="34" charset="0"/>
                        </a:rPr>
                        <a:t>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3.26%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3.02%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5292511"/>
                  </a:ext>
                </a:extLst>
              </a:tr>
              <a:tr h="233186">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8</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38</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3.54%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38</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54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7859644"/>
                  </a:ext>
                </a:extLst>
              </a:tr>
              <a:tr h="262334">
                <a:tc rowSpan="2">
                  <a:txBody>
                    <a:bodyPr/>
                    <a:lstStyle/>
                    <a:p>
                      <a:pPr algn="ctr" fontAlgn="ctr"/>
                      <a:r>
                        <a:rPr lang="en-US" sz="1600" b="1" i="0" u="none" strike="noStrike" dirty="0">
                          <a:solidFill>
                            <a:srgbClr val="000000"/>
                          </a:solidFill>
                          <a:effectLst/>
                          <a:latin typeface="Calibri" panose="020F0502020204030204" pitchFamily="34" charset="0"/>
                        </a:rPr>
                        <a:t>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3.14%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57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65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2074004"/>
                  </a:ext>
                </a:extLst>
              </a:tr>
              <a:tr h="233186">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11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3.07%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3.56%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81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2296569"/>
                  </a:ext>
                </a:extLst>
              </a:tr>
              <a:tr h="233186">
                <a:tc rowSpan="2">
                  <a:txBody>
                    <a:bodyPr/>
                    <a:lstStyle/>
                    <a:p>
                      <a:pPr algn="ctr" fontAlgn="ctr"/>
                      <a:r>
                        <a:rPr lang="en-US" sz="1600" b="1" i="0" u="none" strike="noStrike" dirty="0">
                          <a:solidFill>
                            <a:srgbClr val="000000"/>
                          </a:solidFill>
                          <a:effectLst/>
                          <a:latin typeface="Calibri" panose="020F0502020204030204" pitchFamily="34" charset="0"/>
                        </a:rPr>
                        <a:t>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3.07%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81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4851123"/>
                  </a:ext>
                </a:extLst>
              </a:tr>
              <a:tr h="233186">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13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38</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3.58%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76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89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102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2351932"/>
                  </a:ext>
                </a:extLst>
              </a:tr>
              <a:tr h="233186">
                <a:tc rowSpan="2">
                  <a:txBody>
                    <a:bodyPr/>
                    <a:lstStyle/>
                    <a:p>
                      <a:pPr algn="ctr" fontAlgn="ctr"/>
                      <a:r>
                        <a:rPr lang="en-US" sz="1600" b="1" i="0" u="none" strike="noStrike" dirty="0">
                          <a:solidFill>
                            <a:srgbClr val="000000"/>
                          </a:solidFill>
                          <a:effectLst/>
                          <a:latin typeface="Calibri" panose="020F0502020204030204" pitchFamily="34" charset="0"/>
                        </a:rPr>
                        <a:t>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3.02%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73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85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435712"/>
                  </a:ext>
                </a:extLst>
              </a:tr>
              <a:tr h="233186">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16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76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3.54%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76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91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107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122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0812745"/>
                  </a:ext>
                </a:extLst>
              </a:tr>
              <a:tr h="233186">
                <a:tc rowSpan="2">
                  <a:txBody>
                    <a:bodyPr/>
                    <a:lstStyle/>
                    <a:p>
                      <a:pPr algn="ctr" fontAlgn="ctr"/>
                      <a:r>
                        <a:rPr lang="en-US" sz="1600" b="1" i="0" u="none" strike="noStrike" dirty="0">
                          <a:solidFill>
                            <a:srgbClr val="000000"/>
                          </a:solidFill>
                          <a:effectLst/>
                          <a:latin typeface="Calibri" panose="020F0502020204030204" pitchFamily="34" charset="0"/>
                        </a:rPr>
                        <a:t>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57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85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100</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1824964"/>
                  </a:ext>
                </a:extLst>
              </a:tr>
              <a:tr h="233186">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18</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54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89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3.55%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89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107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highlight>
                            <a:srgbClr val="00FFFF"/>
                          </a:highlight>
                          <a:latin typeface="Calibri" panose="020F0502020204030204" pitchFamily="34" charset="0"/>
                        </a:rPr>
                        <a:t>124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142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2969926"/>
                  </a:ext>
                </a:extLst>
              </a:tr>
              <a:tr h="233186">
                <a:tc rowSpan="2">
                  <a:txBody>
                    <a:bodyPr/>
                    <a:lstStyle/>
                    <a:p>
                      <a:pPr algn="ctr" fontAlgn="ctr"/>
                      <a:r>
                        <a:rPr lang="en-US" sz="1600" b="1" i="0" u="none" strike="noStrike" dirty="0">
                          <a:solidFill>
                            <a:srgbClr val="000000"/>
                          </a:solidFill>
                          <a:effectLst/>
                          <a:latin typeface="Calibri" panose="020F0502020204030204" pitchFamily="34" charset="0"/>
                        </a:rPr>
                        <a:t>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65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81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4999095"/>
                  </a:ext>
                </a:extLst>
              </a:tr>
              <a:tr h="242902">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21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102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3.56%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102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122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142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162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1978497"/>
                  </a:ext>
                </a:extLst>
              </a:tr>
            </a:tbl>
          </a:graphicData>
        </a:graphic>
      </p:graphicFrame>
    </p:spTree>
    <p:extLst>
      <p:ext uri="{BB962C8B-B14F-4D97-AF65-F5344CB8AC3E}">
        <p14:creationId xmlns:p14="http://schemas.microsoft.com/office/powerpoint/2010/main" val="1427666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17</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solidFill>
                  <a:srgbClr val="000000"/>
                </a:solidFill>
                <a:latin typeface="Times New Roman"/>
              </a:rPr>
              <a:t>Appendix - 3</a:t>
            </a:r>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68310" y="1183797"/>
            <a:ext cx="11718890" cy="646331"/>
          </a:xfrm>
          <a:prstGeom prst="rect">
            <a:avLst/>
          </a:prstGeom>
          <a:noFill/>
        </p:spPr>
        <p:txBody>
          <a:bodyPr wrap="square" rtlCol="0">
            <a:spAutoFit/>
          </a:bodyPr>
          <a:lstStyle/>
          <a:p>
            <a:r>
              <a:rPr lang="en-US" sz="1800" u="sng" dirty="0"/>
              <a:t>Number of Sensing Measurement report </a:t>
            </a:r>
            <a:r>
              <a:rPr lang="en-US" sz="1800" b="1" u="sng" dirty="0"/>
              <a:t>fields</a:t>
            </a:r>
            <a:r>
              <a:rPr lang="en-US" sz="1800" u="sng" dirty="0"/>
              <a:t> required and corresponding overhead (in %) for the report sizes listed in Appendix-1:</a:t>
            </a:r>
            <a:endParaRPr lang="en-US" sz="1800" dirty="0"/>
          </a:p>
        </p:txBody>
      </p:sp>
      <p:sp>
        <p:nvSpPr>
          <p:cNvPr id="6" name="TextBox 5">
            <a:extLst>
              <a:ext uri="{FF2B5EF4-FFF2-40B4-BE49-F238E27FC236}">
                <a16:creationId xmlns:a16="http://schemas.microsoft.com/office/drawing/2014/main" id="{D000434C-16D9-1A05-F4C9-14AFBE5BA58F}"/>
              </a:ext>
            </a:extLst>
          </p:cNvPr>
          <p:cNvSpPr txBox="1"/>
          <p:nvPr/>
        </p:nvSpPr>
        <p:spPr>
          <a:xfrm>
            <a:off x="1990900" y="1524000"/>
            <a:ext cx="1590500" cy="338554"/>
          </a:xfrm>
          <a:prstGeom prst="rect">
            <a:avLst/>
          </a:prstGeom>
          <a:noFill/>
        </p:spPr>
        <p:txBody>
          <a:bodyPr wrap="none" rtlCol="0">
            <a:spAutoFit/>
          </a:bodyPr>
          <a:lstStyle/>
          <a:p>
            <a:r>
              <a:rPr lang="en-US" sz="1600" dirty="0"/>
              <a:t>Number of </a:t>
            </a:r>
            <a:r>
              <a:rPr lang="en-US" sz="1600" b="1" dirty="0"/>
              <a:t>fields</a:t>
            </a:r>
          </a:p>
        </p:txBody>
      </p:sp>
      <p:sp>
        <p:nvSpPr>
          <p:cNvPr id="10" name="TextBox 9">
            <a:extLst>
              <a:ext uri="{FF2B5EF4-FFF2-40B4-BE49-F238E27FC236}">
                <a16:creationId xmlns:a16="http://schemas.microsoft.com/office/drawing/2014/main" id="{9B262C34-29D5-928C-65BA-64E2C4F25E6E}"/>
              </a:ext>
            </a:extLst>
          </p:cNvPr>
          <p:cNvSpPr txBox="1"/>
          <p:nvPr/>
        </p:nvSpPr>
        <p:spPr>
          <a:xfrm>
            <a:off x="4038606" y="1613523"/>
            <a:ext cx="1555234" cy="338554"/>
          </a:xfrm>
          <a:prstGeom prst="rect">
            <a:avLst/>
          </a:prstGeom>
          <a:noFill/>
        </p:spPr>
        <p:txBody>
          <a:bodyPr wrap="none" rtlCol="0">
            <a:spAutoFit/>
          </a:bodyPr>
          <a:lstStyle/>
          <a:p>
            <a:r>
              <a:rPr lang="en-US" sz="1600" dirty="0"/>
              <a:t>Overhead (in %)</a:t>
            </a:r>
          </a:p>
        </p:txBody>
      </p:sp>
      <p:cxnSp>
        <p:nvCxnSpPr>
          <p:cNvPr id="9" name="Straight Arrow Connector 8">
            <a:extLst>
              <a:ext uri="{FF2B5EF4-FFF2-40B4-BE49-F238E27FC236}">
                <a16:creationId xmlns:a16="http://schemas.microsoft.com/office/drawing/2014/main" id="{F434FA3E-C71E-D654-9D15-E5B4D20075CE}"/>
              </a:ext>
            </a:extLst>
          </p:cNvPr>
          <p:cNvCxnSpPr>
            <a:cxnSpLocks/>
          </p:cNvCxnSpPr>
          <p:nvPr/>
        </p:nvCxnSpPr>
        <p:spPr bwMode="auto">
          <a:xfrm>
            <a:off x="3429006" y="1782800"/>
            <a:ext cx="0" cy="45344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8E29EFBD-5A4D-440F-345D-A64872967D81}"/>
              </a:ext>
            </a:extLst>
          </p:cNvPr>
          <p:cNvCxnSpPr>
            <a:cxnSpLocks/>
          </p:cNvCxnSpPr>
          <p:nvPr/>
        </p:nvCxnSpPr>
        <p:spPr bwMode="auto">
          <a:xfrm>
            <a:off x="4123501" y="1889999"/>
            <a:ext cx="0" cy="34624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6" name="TextBox 15">
            <a:extLst>
              <a:ext uri="{FF2B5EF4-FFF2-40B4-BE49-F238E27FC236}">
                <a16:creationId xmlns:a16="http://schemas.microsoft.com/office/drawing/2014/main" id="{C491A8AA-4073-9F0B-BEFC-91FA7970C4A8}"/>
              </a:ext>
            </a:extLst>
          </p:cNvPr>
          <p:cNvSpPr txBox="1"/>
          <p:nvPr/>
        </p:nvSpPr>
        <p:spPr>
          <a:xfrm>
            <a:off x="76200" y="6130420"/>
            <a:ext cx="9416360" cy="338554"/>
          </a:xfrm>
          <a:prstGeom prst="rect">
            <a:avLst/>
          </a:prstGeom>
          <a:noFill/>
        </p:spPr>
        <p:txBody>
          <a:bodyPr wrap="none" rtlCol="0">
            <a:spAutoFit/>
          </a:bodyPr>
          <a:lstStyle/>
          <a:p>
            <a:r>
              <a:rPr lang="en-US" sz="1600" dirty="0"/>
              <a:t>In the worst case, the number of </a:t>
            </a:r>
            <a:r>
              <a:rPr lang="en-US" sz="1600" b="1" dirty="0"/>
              <a:t>fields</a:t>
            </a:r>
            <a:r>
              <a:rPr lang="en-US" sz="1600" dirty="0"/>
              <a:t> required to carry 40096 octets of report = 4. </a:t>
            </a:r>
            <a:r>
              <a:rPr lang="en-US" sz="1600" b="1" dirty="0"/>
              <a:t>Causes 32 octets overhead.</a:t>
            </a:r>
          </a:p>
        </p:txBody>
      </p:sp>
      <p:graphicFrame>
        <p:nvGraphicFramePr>
          <p:cNvPr id="5" name="Table 4">
            <a:extLst>
              <a:ext uri="{FF2B5EF4-FFF2-40B4-BE49-F238E27FC236}">
                <a16:creationId xmlns:a16="http://schemas.microsoft.com/office/drawing/2014/main" id="{97A09F74-D883-912D-D3A6-0267A48E239D}"/>
              </a:ext>
            </a:extLst>
          </p:cNvPr>
          <p:cNvGraphicFramePr>
            <a:graphicFrameLocks noGrp="1"/>
          </p:cNvGraphicFramePr>
          <p:nvPr>
            <p:extLst>
              <p:ext uri="{D42A27DB-BD31-4B8C-83A1-F6EECF244321}">
                <p14:modId xmlns:p14="http://schemas.microsoft.com/office/powerpoint/2010/main" val="2285212074"/>
              </p:ext>
            </p:extLst>
          </p:nvPr>
        </p:nvGraphicFramePr>
        <p:xfrm>
          <a:off x="2311409" y="1981200"/>
          <a:ext cx="9042391" cy="4130088"/>
        </p:xfrm>
        <a:graphic>
          <a:graphicData uri="http://schemas.openxmlformats.org/drawingml/2006/table">
            <a:tbl>
              <a:tblPr/>
              <a:tblGrid>
                <a:gridCol w="900087">
                  <a:extLst>
                    <a:ext uri="{9D8B030D-6E8A-4147-A177-3AD203B41FA5}">
                      <a16:colId xmlns:a16="http://schemas.microsoft.com/office/drawing/2014/main" val="1082002923"/>
                    </a:ext>
                  </a:extLst>
                </a:gridCol>
                <a:gridCol w="508894">
                  <a:extLst>
                    <a:ext uri="{9D8B030D-6E8A-4147-A177-3AD203B41FA5}">
                      <a16:colId xmlns:a16="http://schemas.microsoft.com/office/drawing/2014/main" val="1136304090"/>
                    </a:ext>
                  </a:extLst>
                </a:gridCol>
                <a:gridCol w="508894">
                  <a:extLst>
                    <a:ext uri="{9D8B030D-6E8A-4147-A177-3AD203B41FA5}">
                      <a16:colId xmlns:a16="http://schemas.microsoft.com/office/drawing/2014/main" val="1226085027"/>
                    </a:ext>
                  </a:extLst>
                </a:gridCol>
                <a:gridCol w="508894">
                  <a:extLst>
                    <a:ext uri="{9D8B030D-6E8A-4147-A177-3AD203B41FA5}">
                      <a16:colId xmlns:a16="http://schemas.microsoft.com/office/drawing/2014/main" val="2959131748"/>
                    </a:ext>
                  </a:extLst>
                </a:gridCol>
                <a:gridCol w="508894">
                  <a:extLst>
                    <a:ext uri="{9D8B030D-6E8A-4147-A177-3AD203B41FA5}">
                      <a16:colId xmlns:a16="http://schemas.microsoft.com/office/drawing/2014/main" val="1852999205"/>
                    </a:ext>
                  </a:extLst>
                </a:gridCol>
                <a:gridCol w="508894">
                  <a:extLst>
                    <a:ext uri="{9D8B030D-6E8A-4147-A177-3AD203B41FA5}">
                      <a16:colId xmlns:a16="http://schemas.microsoft.com/office/drawing/2014/main" val="4278047892"/>
                    </a:ext>
                  </a:extLst>
                </a:gridCol>
                <a:gridCol w="508894">
                  <a:extLst>
                    <a:ext uri="{9D8B030D-6E8A-4147-A177-3AD203B41FA5}">
                      <a16:colId xmlns:a16="http://schemas.microsoft.com/office/drawing/2014/main" val="1943151673"/>
                    </a:ext>
                  </a:extLst>
                </a:gridCol>
                <a:gridCol w="508894">
                  <a:extLst>
                    <a:ext uri="{9D8B030D-6E8A-4147-A177-3AD203B41FA5}">
                      <a16:colId xmlns:a16="http://schemas.microsoft.com/office/drawing/2014/main" val="3206332197"/>
                    </a:ext>
                  </a:extLst>
                </a:gridCol>
                <a:gridCol w="508894">
                  <a:extLst>
                    <a:ext uri="{9D8B030D-6E8A-4147-A177-3AD203B41FA5}">
                      <a16:colId xmlns:a16="http://schemas.microsoft.com/office/drawing/2014/main" val="463089968"/>
                    </a:ext>
                  </a:extLst>
                </a:gridCol>
                <a:gridCol w="508894">
                  <a:extLst>
                    <a:ext uri="{9D8B030D-6E8A-4147-A177-3AD203B41FA5}">
                      <a16:colId xmlns:a16="http://schemas.microsoft.com/office/drawing/2014/main" val="4044529597"/>
                    </a:ext>
                  </a:extLst>
                </a:gridCol>
                <a:gridCol w="508894">
                  <a:extLst>
                    <a:ext uri="{9D8B030D-6E8A-4147-A177-3AD203B41FA5}">
                      <a16:colId xmlns:a16="http://schemas.microsoft.com/office/drawing/2014/main" val="3993667686"/>
                    </a:ext>
                  </a:extLst>
                </a:gridCol>
                <a:gridCol w="508894">
                  <a:extLst>
                    <a:ext uri="{9D8B030D-6E8A-4147-A177-3AD203B41FA5}">
                      <a16:colId xmlns:a16="http://schemas.microsoft.com/office/drawing/2014/main" val="2649289230"/>
                    </a:ext>
                  </a:extLst>
                </a:gridCol>
                <a:gridCol w="508894">
                  <a:extLst>
                    <a:ext uri="{9D8B030D-6E8A-4147-A177-3AD203B41FA5}">
                      <a16:colId xmlns:a16="http://schemas.microsoft.com/office/drawing/2014/main" val="179546632"/>
                    </a:ext>
                  </a:extLst>
                </a:gridCol>
                <a:gridCol w="508894">
                  <a:extLst>
                    <a:ext uri="{9D8B030D-6E8A-4147-A177-3AD203B41FA5}">
                      <a16:colId xmlns:a16="http://schemas.microsoft.com/office/drawing/2014/main" val="340486206"/>
                    </a:ext>
                  </a:extLst>
                </a:gridCol>
                <a:gridCol w="508894">
                  <a:extLst>
                    <a:ext uri="{9D8B030D-6E8A-4147-A177-3AD203B41FA5}">
                      <a16:colId xmlns:a16="http://schemas.microsoft.com/office/drawing/2014/main" val="3774993663"/>
                    </a:ext>
                  </a:extLst>
                </a:gridCol>
                <a:gridCol w="508894">
                  <a:extLst>
                    <a:ext uri="{9D8B030D-6E8A-4147-A177-3AD203B41FA5}">
                      <a16:colId xmlns:a16="http://schemas.microsoft.com/office/drawing/2014/main" val="1576590377"/>
                    </a:ext>
                  </a:extLst>
                </a:gridCol>
                <a:gridCol w="508894">
                  <a:extLst>
                    <a:ext uri="{9D8B030D-6E8A-4147-A177-3AD203B41FA5}">
                      <a16:colId xmlns:a16="http://schemas.microsoft.com/office/drawing/2014/main" val="1460206348"/>
                    </a:ext>
                  </a:extLst>
                </a:gridCol>
              </a:tblGrid>
              <a:tr h="274232">
                <a:tc>
                  <a:txBody>
                    <a:bodyPr/>
                    <a:lstStyle/>
                    <a:p>
                      <a:pPr algn="l" fontAlgn="b"/>
                      <a:r>
                        <a:rPr lang="en-US" sz="1600" b="1" i="1" u="none" strike="noStrike" dirty="0">
                          <a:solidFill>
                            <a:srgbClr val="000000"/>
                          </a:solidFill>
                          <a:effectLst/>
                          <a:latin typeface="Calibri" panose="020F0502020204030204" pitchFamily="34" charset="0"/>
                        </a:rPr>
                        <a:t>Nrx \ </a:t>
                      </a:r>
                      <a:r>
                        <a:rPr lang="en-US" sz="1600" b="1" i="1" u="none" strike="noStrike" dirty="0" err="1">
                          <a:solidFill>
                            <a:srgbClr val="000000"/>
                          </a:solidFill>
                          <a:effectLst/>
                          <a:latin typeface="Calibri" panose="020F0502020204030204" pitchFamily="34" charset="0"/>
                        </a:rPr>
                        <a:t>Ntx</a:t>
                      </a:r>
                      <a:endParaRPr lang="en-US" sz="1600" b="1" i="1" u="none" strike="noStrike" dirty="0">
                        <a:solidFill>
                          <a:srgbClr val="000000"/>
                        </a:solidFill>
                        <a:effectLst/>
                        <a:latin typeface="Calibri" panose="020F0502020204030204" pitchFamily="34" charset="0"/>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b"/>
                      <a:r>
                        <a:rPr lang="en-US" sz="1600" b="1"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395493368"/>
                  </a:ext>
                </a:extLst>
              </a:tr>
              <a:tr h="240991">
                <a:tc rowSpan="2">
                  <a:txBody>
                    <a:bodyPr/>
                    <a:lstStyle/>
                    <a:p>
                      <a:pPr algn="ctr" fontAlgn="ctr"/>
                      <a:r>
                        <a:rPr lang="en-US" sz="1600" b="1" i="0" u="none" strike="noStrike" dirty="0">
                          <a:solidFill>
                            <a:srgbClr val="000000"/>
                          </a:solidFill>
                          <a:effectLst/>
                          <a:latin typeface="Calibri" panose="020F0502020204030204" pitchFamily="34" charset="0"/>
                        </a:rPr>
                        <a:t>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1.59%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0.80%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0.53%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0.40%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0.32%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0250942"/>
                  </a:ext>
                </a:extLst>
              </a:tr>
              <a:tr h="240991">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1.28%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0.64%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0.43%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0.32%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5849847"/>
                  </a:ext>
                </a:extLst>
              </a:tr>
              <a:tr h="240991">
                <a:tc rowSpan="2">
                  <a:txBody>
                    <a:bodyPr/>
                    <a:lstStyle/>
                    <a:p>
                      <a:pPr algn="ctr" fontAlgn="ctr"/>
                      <a:r>
                        <a:rPr lang="en-US" sz="1600" b="1" i="0" u="none" strike="noStrike" dirty="0">
                          <a:solidFill>
                            <a:srgbClr val="000000"/>
                          </a:solidFill>
                          <a:effectLst/>
                          <a:latin typeface="Calibri" panose="020F0502020204030204" pitchFamily="34" charset="0"/>
                        </a:rPr>
                        <a:t>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0.80%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0.40%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7266149"/>
                  </a:ext>
                </a:extLst>
              </a:tr>
              <a:tr h="240991">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0.64%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0.32%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4394814"/>
                  </a:ext>
                </a:extLst>
              </a:tr>
              <a:tr h="240991">
                <a:tc rowSpan="2">
                  <a:txBody>
                    <a:bodyPr/>
                    <a:lstStyle/>
                    <a:p>
                      <a:pPr algn="ctr" fontAlgn="ctr"/>
                      <a:r>
                        <a:rPr lang="en-US" sz="1600" b="1" i="0" u="none" strike="noStrike" dirty="0">
                          <a:solidFill>
                            <a:srgbClr val="000000"/>
                          </a:solidFill>
                          <a:effectLst/>
                          <a:latin typeface="Calibri" panose="020F0502020204030204" pitchFamily="34" charset="0"/>
                        </a:rPr>
                        <a:t>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0.53%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6137162"/>
                  </a:ext>
                </a:extLst>
              </a:tr>
              <a:tr h="240991">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0.43%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9159993"/>
                  </a:ext>
                </a:extLst>
              </a:tr>
              <a:tr h="240991">
                <a:tc rowSpan="2">
                  <a:txBody>
                    <a:bodyPr/>
                    <a:lstStyle/>
                    <a:p>
                      <a:pPr algn="ctr" fontAlgn="ctr"/>
                      <a:r>
                        <a:rPr lang="en-US" sz="1600" b="1" i="0" u="none" strike="noStrike" dirty="0">
                          <a:solidFill>
                            <a:srgbClr val="000000"/>
                          </a:solidFill>
                          <a:effectLst/>
                          <a:latin typeface="Calibri" panose="020F0502020204030204" pitchFamily="34" charset="0"/>
                        </a:rPr>
                        <a:t>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0.40%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8610249"/>
                  </a:ext>
                </a:extLst>
              </a:tr>
              <a:tr h="240991">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0.32%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3555608"/>
                  </a:ext>
                </a:extLst>
              </a:tr>
              <a:tr h="240991">
                <a:tc rowSpan="2">
                  <a:txBody>
                    <a:bodyPr/>
                    <a:lstStyle/>
                    <a:p>
                      <a:pPr algn="ctr" fontAlgn="ctr"/>
                      <a:r>
                        <a:rPr lang="en-US" sz="1600" b="1" i="0" u="none" strike="noStrike" dirty="0">
                          <a:solidFill>
                            <a:srgbClr val="000000"/>
                          </a:solidFill>
                          <a:effectLst/>
                          <a:latin typeface="Calibri" panose="020F0502020204030204" pitchFamily="34" charset="0"/>
                        </a:rPr>
                        <a:t>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0.32%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8284476"/>
                  </a:ext>
                </a:extLst>
              </a:tr>
              <a:tr h="240991">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1385412"/>
                  </a:ext>
                </a:extLst>
              </a:tr>
              <a:tr h="240991">
                <a:tc rowSpan="2">
                  <a:txBody>
                    <a:bodyPr/>
                    <a:lstStyle/>
                    <a:p>
                      <a:pPr algn="ctr" fontAlgn="ctr"/>
                      <a:r>
                        <a:rPr lang="en-US" sz="1600" b="1" i="0" u="none" strike="noStrike" dirty="0">
                          <a:solidFill>
                            <a:srgbClr val="000000"/>
                          </a:solidFill>
                          <a:effectLst/>
                          <a:latin typeface="Calibri" panose="020F0502020204030204" pitchFamily="34" charset="0"/>
                        </a:rPr>
                        <a:t>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4252227"/>
                  </a:ext>
                </a:extLst>
              </a:tr>
              <a:tr h="240991">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2191679"/>
                  </a:ext>
                </a:extLst>
              </a:tr>
              <a:tr h="240991">
                <a:tc rowSpan="2">
                  <a:txBody>
                    <a:bodyPr/>
                    <a:lstStyle/>
                    <a:p>
                      <a:pPr algn="ctr" fontAlgn="ctr"/>
                      <a:r>
                        <a:rPr lang="en-US" sz="1600" b="1" i="0" u="none" strike="noStrike" dirty="0">
                          <a:solidFill>
                            <a:srgbClr val="000000"/>
                          </a:solidFill>
                          <a:effectLst/>
                          <a:latin typeface="Calibri" panose="020F0502020204030204" pitchFamily="34" charset="0"/>
                        </a:rPr>
                        <a:t>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6722065"/>
                  </a:ext>
                </a:extLst>
              </a:tr>
              <a:tr h="240991">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4113621"/>
                  </a:ext>
                </a:extLst>
              </a:tr>
              <a:tr h="240991">
                <a:tc rowSpan="2">
                  <a:txBody>
                    <a:bodyPr/>
                    <a:lstStyle/>
                    <a:p>
                      <a:pPr algn="ctr" fontAlgn="ctr"/>
                      <a:r>
                        <a:rPr lang="en-US" sz="1600" b="1" i="0" u="none" strike="noStrike" dirty="0">
                          <a:solidFill>
                            <a:srgbClr val="000000"/>
                          </a:solidFill>
                          <a:effectLst/>
                          <a:latin typeface="Calibri" panose="020F0502020204030204" pitchFamily="34" charset="0"/>
                        </a:rPr>
                        <a:t>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7095624"/>
                  </a:ext>
                </a:extLst>
              </a:tr>
              <a:tr h="240991">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9156534"/>
                  </a:ext>
                </a:extLst>
              </a:tr>
            </a:tbl>
          </a:graphicData>
        </a:graphic>
      </p:graphicFrame>
    </p:spTree>
    <p:extLst>
      <p:ext uri="{BB962C8B-B14F-4D97-AF65-F5344CB8AC3E}">
        <p14:creationId xmlns:p14="http://schemas.microsoft.com/office/powerpoint/2010/main" val="4050764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18</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solidFill>
                  <a:srgbClr val="000000"/>
                </a:solidFill>
                <a:latin typeface="Times New Roman"/>
              </a:rPr>
              <a:t>Appendix - 4</a:t>
            </a:r>
            <a:endParaRPr lang="en-US" sz="2400" kern="0" dirty="0"/>
          </a:p>
          <a:p>
            <a:endParaRPr lang="en-US" sz="2400" kern="0" dirty="0"/>
          </a:p>
        </p:txBody>
      </p:sp>
      <p:grpSp>
        <p:nvGrpSpPr>
          <p:cNvPr id="14" name="Group 13">
            <a:extLst>
              <a:ext uri="{FF2B5EF4-FFF2-40B4-BE49-F238E27FC236}">
                <a16:creationId xmlns:a16="http://schemas.microsoft.com/office/drawing/2014/main" id="{046C4373-F3FC-F8A5-CC16-E88F30CB8590}"/>
              </a:ext>
            </a:extLst>
          </p:cNvPr>
          <p:cNvGrpSpPr/>
          <p:nvPr/>
        </p:nvGrpSpPr>
        <p:grpSpPr>
          <a:xfrm>
            <a:off x="1828800" y="1219201"/>
            <a:ext cx="9376291" cy="5018923"/>
            <a:chOff x="1828800" y="1219201"/>
            <a:chExt cx="9376291" cy="5018923"/>
          </a:xfrm>
        </p:grpSpPr>
        <p:pic>
          <p:nvPicPr>
            <p:cNvPr id="8" name="Picture 7">
              <a:extLst>
                <a:ext uri="{FF2B5EF4-FFF2-40B4-BE49-F238E27FC236}">
                  <a16:creationId xmlns:a16="http://schemas.microsoft.com/office/drawing/2014/main" id="{D994C1C0-14F9-54BE-C613-91F9524040BE}"/>
                </a:ext>
              </a:extLst>
            </p:cNvPr>
            <p:cNvPicPr>
              <a:picLocks noChangeAspect="1"/>
            </p:cNvPicPr>
            <p:nvPr/>
          </p:nvPicPr>
          <p:blipFill>
            <a:blip r:embed="rId3"/>
            <a:stretch>
              <a:fillRect/>
            </a:stretch>
          </p:blipFill>
          <p:spPr>
            <a:xfrm>
              <a:off x="1828800" y="1219201"/>
              <a:ext cx="8239126" cy="4781636"/>
            </a:xfrm>
            <a:prstGeom prst="rect">
              <a:avLst/>
            </a:prstGeom>
          </p:spPr>
        </p:pic>
        <p:pic>
          <p:nvPicPr>
            <p:cNvPr id="12" name="Picture 11">
              <a:extLst>
                <a:ext uri="{FF2B5EF4-FFF2-40B4-BE49-F238E27FC236}">
                  <a16:creationId xmlns:a16="http://schemas.microsoft.com/office/drawing/2014/main" id="{84B11CF6-C0C0-9913-DD1D-889491F18FEB}"/>
                </a:ext>
              </a:extLst>
            </p:cNvPr>
            <p:cNvPicPr>
              <a:picLocks noChangeAspect="1"/>
            </p:cNvPicPr>
            <p:nvPr/>
          </p:nvPicPr>
          <p:blipFill>
            <a:blip r:embed="rId4"/>
            <a:stretch>
              <a:fillRect/>
            </a:stretch>
          </p:blipFill>
          <p:spPr>
            <a:xfrm>
              <a:off x="1861066" y="6019049"/>
              <a:ext cx="9344025" cy="219075"/>
            </a:xfrm>
            <a:prstGeom prst="rect">
              <a:avLst/>
            </a:prstGeom>
          </p:spPr>
        </p:pic>
      </p:grpSp>
    </p:spTree>
    <p:extLst>
      <p:ext uri="{BB962C8B-B14F-4D97-AF65-F5344CB8AC3E}">
        <p14:creationId xmlns:p14="http://schemas.microsoft.com/office/powerpoint/2010/main" val="3759215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19</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solidFill>
                  <a:srgbClr val="000000"/>
                </a:solidFill>
                <a:latin typeface="Times New Roman"/>
              </a:rPr>
              <a:t>Appendix - 5</a:t>
            </a:r>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295401"/>
            <a:ext cx="11353800" cy="923330"/>
          </a:xfrm>
          <a:prstGeom prst="rect">
            <a:avLst/>
          </a:prstGeom>
          <a:noFill/>
        </p:spPr>
        <p:txBody>
          <a:bodyPr wrap="square" rtlCol="0">
            <a:spAutoFit/>
          </a:bodyPr>
          <a:lstStyle/>
          <a:p>
            <a:r>
              <a:rPr lang="en-US" sz="1800" dirty="0"/>
              <a:t>[3]:</a:t>
            </a:r>
          </a:p>
          <a:p>
            <a:pPr marL="457200" indent="-457200">
              <a:buFont typeface="+mj-lt"/>
              <a:buAutoNum type="arabicParenR"/>
            </a:pPr>
            <a:endParaRPr lang="en-US" sz="1800" dirty="0"/>
          </a:p>
          <a:p>
            <a:pPr marL="457200" indent="-457200">
              <a:buFont typeface="+mj-lt"/>
              <a:buAutoNum type="arabicParenR"/>
            </a:pPr>
            <a:endParaRPr lang="en-US" sz="1800" dirty="0"/>
          </a:p>
        </p:txBody>
      </p:sp>
      <p:sp>
        <p:nvSpPr>
          <p:cNvPr id="6" name="내용 개체 틀 1">
            <a:extLst>
              <a:ext uri="{FF2B5EF4-FFF2-40B4-BE49-F238E27FC236}">
                <a16:creationId xmlns:a16="http://schemas.microsoft.com/office/drawing/2014/main" id="{F8BB1F04-E26E-463C-83BE-9AB28215B4CF}"/>
              </a:ext>
            </a:extLst>
          </p:cNvPr>
          <p:cNvSpPr>
            <a:spLocks noGrp="1"/>
          </p:cNvSpPr>
          <p:nvPr/>
        </p:nvSpPr>
        <p:spPr bwMode="auto">
          <a:xfrm>
            <a:off x="362578" y="2114754"/>
            <a:ext cx="11430000" cy="1230108"/>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latinLnBrk="1"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latinLnBrk="1" hangingPunct="0">
              <a:spcBef>
                <a:spcPct val="20000"/>
              </a:spcBef>
              <a:spcAft>
                <a:spcPct val="0"/>
              </a:spcAft>
              <a:buChar char="–"/>
              <a:defRPr sz="2000">
                <a:solidFill>
                  <a:schemeClr val="tx1"/>
                </a:solidFill>
                <a:latin typeface="+mn-lt"/>
              </a:defRPr>
            </a:lvl2pPr>
            <a:lvl3pPr marL="1085850" indent="-228600" algn="l" rtl="0" eaLnBrk="0" fontAlgn="base" latinLnBrk="1" hangingPunct="0">
              <a:spcBef>
                <a:spcPct val="20000"/>
              </a:spcBef>
              <a:spcAft>
                <a:spcPct val="0"/>
              </a:spcAft>
              <a:buChar char="•"/>
              <a:defRPr>
                <a:solidFill>
                  <a:schemeClr val="tx1"/>
                </a:solidFill>
                <a:latin typeface="+mn-lt"/>
              </a:defRPr>
            </a:lvl3pPr>
            <a:lvl4pPr marL="1428750" indent="-228600" algn="l" rtl="0" eaLnBrk="0" fontAlgn="base" latinLnBrk="1" hangingPunct="0">
              <a:spcBef>
                <a:spcPct val="20000"/>
              </a:spcBef>
              <a:spcAft>
                <a:spcPct val="0"/>
              </a:spcAft>
              <a:buChar char="–"/>
              <a:defRPr sz="1600">
                <a:solidFill>
                  <a:schemeClr val="tx1"/>
                </a:solidFill>
                <a:latin typeface="+mn-lt"/>
              </a:defRPr>
            </a:lvl4pPr>
            <a:lvl5pPr marL="1771650" indent="-228600" algn="l" rtl="0" eaLnBrk="0" fontAlgn="base" latinLnBrk="1" hangingPunct="0">
              <a:spcBef>
                <a:spcPct val="20000"/>
              </a:spcBef>
              <a:spcAft>
                <a:spcPct val="0"/>
              </a:spcAft>
              <a:buChar char="•"/>
              <a:defRPr sz="1600">
                <a:solidFill>
                  <a:schemeClr val="tx1"/>
                </a:solidFill>
                <a:latin typeface="+mn-lt"/>
              </a:defRPr>
            </a:lvl5pPr>
            <a:lvl6pPr marL="2228850" indent="-228600" algn="l" rtl="0" eaLnBrk="1" fontAlgn="base" latinLnBrk="1" hangingPunct="1">
              <a:spcBef>
                <a:spcPct val="20000"/>
              </a:spcBef>
              <a:spcAft>
                <a:spcPct val="0"/>
              </a:spcAft>
              <a:buChar char="•"/>
              <a:defRPr sz="1600">
                <a:solidFill>
                  <a:schemeClr val="tx1"/>
                </a:solidFill>
                <a:latin typeface="+mn-lt"/>
              </a:defRPr>
            </a:lvl6pPr>
            <a:lvl7pPr marL="2686050" indent="-228600" algn="l" rtl="0" eaLnBrk="1" fontAlgn="base" latinLnBrk="1" hangingPunct="1">
              <a:spcBef>
                <a:spcPct val="20000"/>
              </a:spcBef>
              <a:spcAft>
                <a:spcPct val="0"/>
              </a:spcAft>
              <a:buChar char="•"/>
              <a:defRPr sz="1600">
                <a:solidFill>
                  <a:schemeClr val="tx1"/>
                </a:solidFill>
                <a:latin typeface="+mn-lt"/>
              </a:defRPr>
            </a:lvl7pPr>
            <a:lvl8pPr marL="3143250" indent="-228600" algn="l" rtl="0" eaLnBrk="1" fontAlgn="base" latinLnBrk="1" hangingPunct="1">
              <a:spcBef>
                <a:spcPct val="20000"/>
              </a:spcBef>
              <a:spcAft>
                <a:spcPct val="0"/>
              </a:spcAft>
              <a:buChar char="•"/>
              <a:defRPr sz="1600">
                <a:solidFill>
                  <a:schemeClr val="tx1"/>
                </a:solidFill>
                <a:latin typeface="+mn-lt"/>
              </a:defRPr>
            </a:lvl8pPr>
            <a:lvl9pPr marL="3600450" indent="-228600" algn="l" rtl="0" eaLnBrk="1" fontAlgn="base" latinLnBrk="1" hangingPunct="1">
              <a:spcBef>
                <a:spcPct val="20000"/>
              </a:spcBef>
              <a:spcAft>
                <a:spcPct val="0"/>
              </a:spcAft>
              <a:buChar char="•"/>
              <a:defRPr sz="1600">
                <a:solidFill>
                  <a:schemeClr val="tx1"/>
                </a:solidFill>
                <a:latin typeface="+mn-lt"/>
              </a:defRPr>
            </a:lvl9pPr>
          </a:lstStyle>
          <a:p>
            <a:pPr marL="342900" marR="0" lvl="0" indent="-342900" algn="l" defTabSz="914400" rtl="0" eaLnBrk="0" fontAlgn="base" latinLnBrk="1" hangingPunct="0">
              <a:lnSpc>
                <a:spcPct val="100000"/>
              </a:lnSpc>
              <a:spcBef>
                <a:spcPct val="20000"/>
              </a:spcBef>
              <a:spcAft>
                <a:spcPct val="0"/>
              </a:spcAft>
              <a:buClrTx/>
              <a:buSzTx/>
              <a:buFontTx/>
              <a:buChar char="•"/>
              <a:tabLst/>
              <a:defRPr/>
            </a:pPr>
            <a:r>
              <a:rPr kumimoji="0" lang="en-US" altLang="ko-KR" sz="2000" b="1" i="0" u="sng" strike="noStrike" kern="0" cap="none" spc="0" normalizeH="0" baseline="0" noProof="0" dirty="0">
                <a:ln>
                  <a:noFill/>
                </a:ln>
                <a:solidFill>
                  <a:srgbClr val="000000"/>
                </a:solidFill>
                <a:effectLst/>
                <a:uLnTx/>
                <a:uFillTx/>
                <a:latin typeface="Times New Roman"/>
                <a:ea typeface="+mn-ea"/>
                <a:cs typeface="+mn-cs"/>
              </a:rPr>
              <a:t>Beamformee</a:t>
            </a:r>
            <a:r>
              <a:rPr kumimoji="0" lang="en-US" altLang="ko-KR" sz="2000" b="1" i="0" u="none" strike="noStrike" kern="0" cap="none" spc="0" normalizeH="0" baseline="0" noProof="0" dirty="0">
                <a:ln>
                  <a:noFill/>
                </a:ln>
                <a:solidFill>
                  <a:srgbClr val="000000"/>
                </a:solidFill>
                <a:effectLst/>
                <a:uLnTx/>
                <a:uFillTx/>
                <a:latin typeface="Times New Roman"/>
                <a:ea typeface="+mn-ea"/>
                <a:cs typeface="+mn-cs"/>
              </a:rPr>
              <a:t> behavior</a:t>
            </a:r>
          </a:p>
          <a:p>
            <a:pPr marL="742950" marR="0" lvl="1" indent="-285750" algn="l" defTabSz="914400" rtl="0" eaLnBrk="0" fontAlgn="base" latinLnBrk="1" hangingPunct="0">
              <a:lnSpc>
                <a:spcPct val="100000"/>
              </a:lnSpc>
              <a:spcBef>
                <a:spcPct val="20000"/>
              </a:spcBef>
              <a:spcAft>
                <a:spcPct val="0"/>
              </a:spcAft>
              <a:buClrTx/>
              <a:buSzTx/>
              <a:buFontTx/>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A beamformee shall reply to a Beamforming Report Poll frame by </a:t>
            </a:r>
            <a:r>
              <a:rPr kumimoji="0" lang="en-US" altLang="ko-KR" sz="1800" b="1" i="0" u="none" strike="noStrike" kern="0" cap="none" spc="0" normalizeH="0" baseline="0" noProof="0" dirty="0">
                <a:ln>
                  <a:noFill/>
                </a:ln>
                <a:solidFill>
                  <a:srgbClr val="FF0000"/>
                </a:solidFill>
                <a:effectLst/>
                <a:uLnTx/>
                <a:uFillTx/>
                <a:latin typeface="Times New Roman"/>
              </a:rPr>
              <a:t>either sending only the segments</a:t>
            </a:r>
            <a:r>
              <a:rPr kumimoji="0" lang="en-US" altLang="ko-KR" sz="1800" b="0" i="0" u="none" strike="noStrike" kern="0" cap="none" spc="0" normalizeH="0" baseline="0" noProof="0" dirty="0">
                <a:ln>
                  <a:noFill/>
                </a:ln>
                <a:solidFill>
                  <a:srgbClr val="000000"/>
                </a:solidFill>
                <a:effectLst/>
                <a:uLnTx/>
                <a:uFillTx/>
                <a:latin typeface="Times New Roman"/>
              </a:rPr>
              <a:t> indicated in the Segment Retransmission Bitmap field in the Beamforming Report Poll fame </a:t>
            </a:r>
            <a:r>
              <a:rPr kumimoji="0" lang="en-US" altLang="ko-KR" sz="1800" b="1" i="0" u="none" strike="noStrike" kern="0" cap="none" spc="0" normalizeH="0" baseline="0" noProof="0" dirty="0">
                <a:ln>
                  <a:noFill/>
                </a:ln>
                <a:solidFill>
                  <a:srgbClr val="FF0000"/>
                </a:solidFill>
                <a:effectLst/>
                <a:uLnTx/>
                <a:uFillTx/>
                <a:latin typeface="Times New Roman"/>
              </a:rPr>
              <a:t>or sending all the segments</a:t>
            </a:r>
            <a:r>
              <a:rPr kumimoji="0" lang="en-US" altLang="ko-KR" sz="1800" b="0" i="0" u="none" strike="noStrike" kern="0" cap="none" spc="0" normalizeH="0" baseline="0" noProof="0" dirty="0">
                <a:ln>
                  <a:noFill/>
                </a:ln>
                <a:solidFill>
                  <a:srgbClr val="000000"/>
                </a:solidFill>
                <a:effectLst/>
                <a:uLnTx/>
                <a:uFillTx/>
                <a:latin typeface="Times New Roman"/>
              </a:rPr>
              <a:t> disregarding the Segment Retransmission Bitmap field in the Beamforming Report Poll fame</a:t>
            </a:r>
            <a:endParaRPr kumimoji="0" lang="ko-KR" altLang="en-US" sz="1800" b="0" i="0" u="none" strike="noStrike" kern="0" cap="none" spc="0" normalizeH="0" baseline="0" noProof="0" dirty="0">
              <a:ln>
                <a:noFill/>
              </a:ln>
              <a:solidFill>
                <a:srgbClr val="000000"/>
              </a:solidFill>
              <a:effectLst/>
              <a:uLnTx/>
              <a:uFillTx/>
              <a:latin typeface="Times New Roman"/>
            </a:endParaRPr>
          </a:p>
        </p:txBody>
      </p:sp>
      <p:sp>
        <p:nvSpPr>
          <p:cNvPr id="8" name="제목 4">
            <a:extLst>
              <a:ext uri="{FF2B5EF4-FFF2-40B4-BE49-F238E27FC236}">
                <a16:creationId xmlns:a16="http://schemas.microsoft.com/office/drawing/2014/main" id="{52A6EA7B-83EF-469A-80B9-02E8C06CB7DA}"/>
              </a:ext>
            </a:extLst>
          </p:cNvPr>
          <p:cNvSpPr>
            <a:spLocks noGrp="1"/>
          </p:cNvSpPr>
          <p:nvPr/>
        </p:nvSpPr>
        <p:spPr bwMode="auto">
          <a:xfrm>
            <a:off x="2477007" y="1376782"/>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latinLnBrk="1" hangingPunct="0">
              <a:spcBef>
                <a:spcPct val="0"/>
              </a:spcBef>
              <a:spcAft>
                <a:spcPct val="0"/>
              </a:spcAft>
              <a:defRPr sz="3200" b="1">
                <a:solidFill>
                  <a:schemeClr val="tx2"/>
                </a:solidFill>
                <a:latin typeface="+mj-lt"/>
                <a:ea typeface="+mj-ea"/>
                <a:cs typeface="+mj-cs"/>
              </a:defRPr>
            </a:lvl1pPr>
            <a:lvl2pPr algn="ctr" rtl="0" eaLnBrk="0" fontAlgn="base" latinLnBrk="1" hangingPunct="0">
              <a:spcBef>
                <a:spcPct val="0"/>
              </a:spcBef>
              <a:spcAft>
                <a:spcPct val="0"/>
              </a:spcAft>
              <a:defRPr sz="3200" b="1">
                <a:solidFill>
                  <a:schemeClr val="tx2"/>
                </a:solidFill>
                <a:latin typeface="Times New Roman" pitchFamily="18" charset="0"/>
              </a:defRPr>
            </a:lvl2pPr>
            <a:lvl3pPr algn="ctr" rtl="0" eaLnBrk="0" fontAlgn="base" latinLnBrk="1" hangingPunct="0">
              <a:spcBef>
                <a:spcPct val="0"/>
              </a:spcBef>
              <a:spcAft>
                <a:spcPct val="0"/>
              </a:spcAft>
              <a:defRPr sz="3200" b="1">
                <a:solidFill>
                  <a:schemeClr val="tx2"/>
                </a:solidFill>
                <a:latin typeface="Times New Roman" pitchFamily="18" charset="0"/>
              </a:defRPr>
            </a:lvl3pPr>
            <a:lvl4pPr algn="ctr" rtl="0" eaLnBrk="0" fontAlgn="base" latinLnBrk="1" hangingPunct="0">
              <a:spcBef>
                <a:spcPct val="0"/>
              </a:spcBef>
              <a:spcAft>
                <a:spcPct val="0"/>
              </a:spcAft>
              <a:defRPr sz="3200" b="1">
                <a:solidFill>
                  <a:schemeClr val="tx2"/>
                </a:solidFill>
                <a:latin typeface="Times New Roman" pitchFamily="18" charset="0"/>
              </a:defRPr>
            </a:lvl4pPr>
            <a:lvl5pPr algn="ctr" rtl="0" eaLnBrk="0" fontAlgn="base" latinLnBrk="1" hangingPunct="0">
              <a:spcBef>
                <a:spcPct val="0"/>
              </a:spcBef>
              <a:spcAft>
                <a:spcPct val="0"/>
              </a:spcAft>
              <a:defRPr sz="3200" b="1">
                <a:solidFill>
                  <a:schemeClr val="tx2"/>
                </a:solidFill>
                <a:latin typeface="Times New Roman" pitchFamily="18" charset="0"/>
              </a:defRPr>
            </a:lvl5pPr>
            <a:lvl6pPr marL="457200" algn="ctr" rtl="0" eaLnBrk="1" fontAlgn="base" latinLnBrk="1" hangingPunct="1">
              <a:spcBef>
                <a:spcPct val="0"/>
              </a:spcBef>
              <a:spcAft>
                <a:spcPct val="0"/>
              </a:spcAft>
              <a:defRPr sz="3200" b="1">
                <a:solidFill>
                  <a:schemeClr val="tx2"/>
                </a:solidFill>
                <a:latin typeface="Times New Roman" pitchFamily="18" charset="0"/>
              </a:defRPr>
            </a:lvl6pPr>
            <a:lvl7pPr marL="914400" algn="ctr" rtl="0" eaLnBrk="1" fontAlgn="base" latinLnBrk="1" hangingPunct="1">
              <a:spcBef>
                <a:spcPct val="0"/>
              </a:spcBef>
              <a:spcAft>
                <a:spcPct val="0"/>
              </a:spcAft>
              <a:defRPr sz="3200" b="1">
                <a:solidFill>
                  <a:schemeClr val="tx2"/>
                </a:solidFill>
                <a:latin typeface="Times New Roman" pitchFamily="18" charset="0"/>
              </a:defRPr>
            </a:lvl7pPr>
            <a:lvl8pPr marL="1371600" algn="ctr" rtl="0" eaLnBrk="1" fontAlgn="base" latinLnBrk="1" hangingPunct="1">
              <a:spcBef>
                <a:spcPct val="0"/>
              </a:spcBef>
              <a:spcAft>
                <a:spcPct val="0"/>
              </a:spcAft>
              <a:defRPr sz="3200" b="1">
                <a:solidFill>
                  <a:schemeClr val="tx2"/>
                </a:solidFill>
                <a:latin typeface="Times New Roman" pitchFamily="18" charset="0"/>
              </a:defRPr>
            </a:lvl8pPr>
            <a:lvl9pPr marL="1828800" algn="ctr" rtl="0" eaLnBrk="1" fontAlgn="base" latinLnBrk="1" hangingPunct="1">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1" hangingPunct="0">
              <a:lnSpc>
                <a:spcPct val="100000"/>
              </a:lnSpc>
              <a:spcBef>
                <a:spcPct val="0"/>
              </a:spcBef>
              <a:spcAft>
                <a:spcPct val="0"/>
              </a:spcAft>
              <a:buClrTx/>
              <a:buSzTx/>
              <a:buFontTx/>
              <a:buNone/>
              <a:tabLst/>
              <a:defRPr/>
            </a:pPr>
            <a:r>
              <a:rPr kumimoji="0" lang="en-US" altLang="ko-KR" sz="3200" b="1" i="0" u="none" strike="noStrike" kern="0" cap="none" spc="0" normalizeH="0" baseline="0" noProof="0" dirty="0">
                <a:ln>
                  <a:noFill/>
                </a:ln>
                <a:solidFill>
                  <a:srgbClr val="000000"/>
                </a:solidFill>
                <a:effectLst/>
                <a:uLnTx/>
                <a:uFillTx/>
                <a:latin typeface="Times New Roman"/>
                <a:ea typeface="+mj-ea"/>
                <a:cs typeface="+mj-cs"/>
              </a:rPr>
              <a:t>Selective Segment Retransmission Protocol</a:t>
            </a:r>
            <a:endParaRPr kumimoji="0" lang="ko-KR" altLang="en-US" sz="3200" b="1" i="0" u="none" strike="noStrike" kern="0" cap="none" spc="0" normalizeH="0" baseline="0" noProof="0" dirty="0">
              <a:ln>
                <a:noFill/>
              </a:ln>
              <a:solidFill>
                <a:srgbClr val="000000"/>
              </a:solidFill>
              <a:effectLst/>
              <a:uLnTx/>
              <a:uFillTx/>
              <a:latin typeface="Times New Roman"/>
              <a:ea typeface="+mj-ea"/>
              <a:cs typeface="+mj-cs"/>
            </a:endParaRPr>
          </a:p>
        </p:txBody>
      </p:sp>
      <p:pic>
        <p:nvPicPr>
          <p:cNvPr id="9" name="Picture 8">
            <a:extLst>
              <a:ext uri="{FF2B5EF4-FFF2-40B4-BE49-F238E27FC236}">
                <a16:creationId xmlns:a16="http://schemas.microsoft.com/office/drawing/2014/main" id="{871363B3-A972-4488-8171-7D741DD13A76}"/>
              </a:ext>
            </a:extLst>
          </p:cNvPr>
          <p:cNvPicPr>
            <a:picLocks noChangeAspect="1" noChangeArrowheads="1"/>
          </p:cNvPicPr>
          <p:nvPr/>
        </p:nvPicPr>
        <p:blipFill>
          <a:blip r:embed="rId2"/>
          <a:srcRect/>
          <a:stretch>
            <a:fillRect/>
          </a:stretch>
        </p:blipFill>
        <p:spPr bwMode="auto">
          <a:xfrm>
            <a:off x="3124200" y="3513138"/>
            <a:ext cx="6238875" cy="2962275"/>
          </a:xfrm>
          <a:prstGeom prst="rect">
            <a:avLst/>
          </a:prstGeom>
          <a:noFill/>
          <a:ln w="9525">
            <a:noFill/>
            <a:miter lim="800000"/>
            <a:headEnd/>
            <a:tailEnd/>
          </a:ln>
          <a:effectLst/>
        </p:spPr>
      </p:pic>
    </p:spTree>
    <p:extLst>
      <p:ext uri="{BB962C8B-B14F-4D97-AF65-F5344CB8AC3E}">
        <p14:creationId xmlns:p14="http://schemas.microsoft.com/office/powerpoint/2010/main" val="2057636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2</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Background - 1</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457200" y="1262420"/>
            <a:ext cx="11277600" cy="400110"/>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2000" dirty="0">
                <a:solidFill>
                  <a:srgbClr val="000000"/>
                </a:solidFill>
                <a:latin typeface="Times New Roman"/>
              </a:rPr>
              <a:t>11bf D0.1 uses elements to carry the sensing measurement reports. [2] </a:t>
            </a:r>
            <a:endParaRPr lang="en-US" sz="1800" dirty="0"/>
          </a:p>
        </p:txBody>
      </p:sp>
      <p:pic>
        <p:nvPicPr>
          <p:cNvPr id="5" name="Picture 4">
            <a:extLst>
              <a:ext uri="{FF2B5EF4-FFF2-40B4-BE49-F238E27FC236}">
                <a16:creationId xmlns:a16="http://schemas.microsoft.com/office/drawing/2014/main" id="{B0EE190F-B389-483B-B105-ED89ED0D80FC}"/>
              </a:ext>
            </a:extLst>
          </p:cNvPr>
          <p:cNvPicPr>
            <a:picLocks noChangeAspect="1"/>
          </p:cNvPicPr>
          <p:nvPr/>
        </p:nvPicPr>
        <p:blipFill>
          <a:blip r:embed="rId2"/>
          <a:stretch>
            <a:fillRect/>
          </a:stretch>
        </p:blipFill>
        <p:spPr>
          <a:xfrm>
            <a:off x="2063409" y="1752600"/>
            <a:ext cx="7438862" cy="4722813"/>
          </a:xfrm>
          <a:prstGeom prst="rect">
            <a:avLst/>
          </a:prstGeom>
        </p:spPr>
      </p:pic>
    </p:spTree>
    <p:extLst>
      <p:ext uri="{BB962C8B-B14F-4D97-AF65-F5344CB8AC3E}">
        <p14:creationId xmlns:p14="http://schemas.microsoft.com/office/powerpoint/2010/main" val="162480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3</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Background - 2</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457200" y="1262420"/>
            <a:ext cx="11277600" cy="707886"/>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2000" dirty="0">
                <a:solidFill>
                  <a:srgbClr val="000000"/>
                </a:solidFill>
                <a:latin typeface="Times New Roman"/>
              </a:rPr>
              <a:t>22/977 proposes mechanism to segment a sensing measurement report to be carried in two or more Sensing Measurement Report elements:</a:t>
            </a:r>
            <a:endParaRPr lang="en-US" sz="1800" dirty="0"/>
          </a:p>
        </p:txBody>
      </p:sp>
      <p:pic>
        <p:nvPicPr>
          <p:cNvPr id="6" name="Picture 5">
            <a:extLst>
              <a:ext uri="{FF2B5EF4-FFF2-40B4-BE49-F238E27FC236}">
                <a16:creationId xmlns:a16="http://schemas.microsoft.com/office/drawing/2014/main" id="{985CF7B9-FEF6-41E4-9B68-2685CE4923E4}"/>
              </a:ext>
            </a:extLst>
          </p:cNvPr>
          <p:cNvPicPr>
            <a:picLocks noChangeAspect="1"/>
          </p:cNvPicPr>
          <p:nvPr/>
        </p:nvPicPr>
        <p:blipFill>
          <a:blip r:embed="rId2"/>
          <a:stretch>
            <a:fillRect/>
          </a:stretch>
        </p:blipFill>
        <p:spPr>
          <a:xfrm>
            <a:off x="2037594" y="2045201"/>
            <a:ext cx="7785604" cy="4378763"/>
          </a:xfrm>
          <a:prstGeom prst="rect">
            <a:avLst/>
          </a:prstGeom>
        </p:spPr>
      </p:pic>
    </p:spTree>
    <p:extLst>
      <p:ext uri="{BB962C8B-B14F-4D97-AF65-F5344CB8AC3E}">
        <p14:creationId xmlns:p14="http://schemas.microsoft.com/office/powerpoint/2010/main" val="3812193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4</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Related CC40 CID</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457200" y="1262420"/>
            <a:ext cx="11277600" cy="400110"/>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2000" dirty="0">
                <a:solidFill>
                  <a:srgbClr val="000000"/>
                </a:solidFill>
                <a:latin typeface="Times New Roman"/>
              </a:rPr>
              <a:t>CID 294 highlights this issue:</a:t>
            </a:r>
            <a:endParaRPr lang="en-US" sz="1800" dirty="0"/>
          </a:p>
        </p:txBody>
      </p:sp>
      <p:graphicFrame>
        <p:nvGraphicFramePr>
          <p:cNvPr id="4" name="Table 3">
            <a:extLst>
              <a:ext uri="{FF2B5EF4-FFF2-40B4-BE49-F238E27FC236}">
                <a16:creationId xmlns:a16="http://schemas.microsoft.com/office/drawing/2014/main" id="{58D61819-A855-4A7A-AA98-B6D443D65252}"/>
              </a:ext>
            </a:extLst>
          </p:cNvPr>
          <p:cNvGraphicFramePr>
            <a:graphicFrameLocks noGrp="1"/>
          </p:cNvGraphicFramePr>
          <p:nvPr>
            <p:extLst>
              <p:ext uri="{D42A27DB-BD31-4B8C-83A1-F6EECF244321}">
                <p14:modId xmlns:p14="http://schemas.microsoft.com/office/powerpoint/2010/main" val="3752101368"/>
              </p:ext>
            </p:extLst>
          </p:nvPr>
        </p:nvGraphicFramePr>
        <p:xfrm>
          <a:off x="609600" y="1828800"/>
          <a:ext cx="10058400" cy="3962400"/>
        </p:xfrm>
        <a:graphic>
          <a:graphicData uri="http://schemas.openxmlformats.org/drawingml/2006/table">
            <a:tbl>
              <a:tblPr firstRow="1" firstCol="1" bandRow="1"/>
              <a:tblGrid>
                <a:gridCol w="795580">
                  <a:extLst>
                    <a:ext uri="{9D8B030D-6E8A-4147-A177-3AD203B41FA5}">
                      <a16:colId xmlns:a16="http://schemas.microsoft.com/office/drawing/2014/main" val="1834888730"/>
                    </a:ext>
                  </a:extLst>
                </a:gridCol>
                <a:gridCol w="1401736">
                  <a:extLst>
                    <a:ext uri="{9D8B030D-6E8A-4147-A177-3AD203B41FA5}">
                      <a16:colId xmlns:a16="http://schemas.microsoft.com/office/drawing/2014/main" val="4240629319"/>
                    </a:ext>
                  </a:extLst>
                </a:gridCol>
                <a:gridCol w="1003945">
                  <a:extLst>
                    <a:ext uri="{9D8B030D-6E8A-4147-A177-3AD203B41FA5}">
                      <a16:colId xmlns:a16="http://schemas.microsoft.com/office/drawing/2014/main" val="3336707767"/>
                    </a:ext>
                  </a:extLst>
                </a:gridCol>
                <a:gridCol w="1142139">
                  <a:extLst>
                    <a:ext uri="{9D8B030D-6E8A-4147-A177-3AD203B41FA5}">
                      <a16:colId xmlns:a16="http://schemas.microsoft.com/office/drawing/2014/main" val="476680784"/>
                    </a:ext>
                  </a:extLst>
                </a:gridCol>
                <a:gridCol w="752098">
                  <a:extLst>
                    <a:ext uri="{9D8B030D-6E8A-4147-A177-3AD203B41FA5}">
                      <a16:colId xmlns:a16="http://schemas.microsoft.com/office/drawing/2014/main" val="3883724478"/>
                    </a:ext>
                  </a:extLst>
                </a:gridCol>
                <a:gridCol w="2481451">
                  <a:extLst>
                    <a:ext uri="{9D8B030D-6E8A-4147-A177-3AD203B41FA5}">
                      <a16:colId xmlns:a16="http://schemas.microsoft.com/office/drawing/2014/main" val="685151947"/>
                    </a:ext>
                  </a:extLst>
                </a:gridCol>
                <a:gridCol w="2481451">
                  <a:extLst>
                    <a:ext uri="{9D8B030D-6E8A-4147-A177-3AD203B41FA5}">
                      <a16:colId xmlns:a16="http://schemas.microsoft.com/office/drawing/2014/main" val="2871537770"/>
                    </a:ext>
                  </a:extLst>
                </a:gridCol>
              </a:tblGrid>
              <a:tr h="3962400">
                <a:tc>
                  <a:txBody>
                    <a:bodyPr/>
                    <a:lstStyle/>
                    <a:p>
                      <a:pPr marL="0" marR="0">
                        <a:spcBef>
                          <a:spcPts val="0"/>
                        </a:spcBef>
                        <a:spcAft>
                          <a:spcPts val="0"/>
                        </a:spcAft>
                      </a:pPr>
                      <a:r>
                        <a:rPr lang="en-US" sz="1800" dirty="0">
                          <a:effectLst/>
                          <a:latin typeface="Calibri" panose="020F0502020204030204" pitchFamily="34" charset="0"/>
                          <a:ea typeface="SimSun" panose="02010600030101010101" pitchFamily="2" charset="-122"/>
                          <a:cs typeface="Calibri" panose="020F0502020204030204" pitchFamily="34" charset="0"/>
                        </a:rPr>
                        <a:t>294</a:t>
                      </a:r>
                      <a:endParaRPr lang="en-US" sz="2000" dirty="0">
                        <a:effectLst/>
                        <a:latin typeface="SimSun" panose="02010600030101010101" pitchFamily="2" charset="-122"/>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effectLst/>
                          <a:latin typeface="Calibri" panose="020F0502020204030204" pitchFamily="34" charset="0"/>
                          <a:ea typeface="SimSun" panose="02010600030101010101" pitchFamily="2" charset="-122"/>
                          <a:cs typeface="Calibri" panose="020F0502020204030204" pitchFamily="34" charset="0"/>
                        </a:rPr>
                        <a:t>Rojan Chitrakar</a:t>
                      </a:r>
                      <a:endParaRPr lang="en-US" sz="2000" dirty="0">
                        <a:effectLst/>
                        <a:latin typeface="SimSun" panose="02010600030101010101" pitchFamily="2" charset="-122"/>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effectLst/>
                          <a:latin typeface="Calibri" panose="020F0502020204030204" pitchFamily="34" charset="0"/>
                          <a:ea typeface="SimSun" panose="02010600030101010101" pitchFamily="2" charset="-122"/>
                          <a:cs typeface="Calibri" panose="020F0502020204030204" pitchFamily="34" charset="0"/>
                        </a:rPr>
                        <a:t>No</a:t>
                      </a:r>
                      <a:endParaRPr lang="en-US" sz="2000" dirty="0">
                        <a:effectLst/>
                        <a:latin typeface="SimSun" panose="02010600030101010101" pitchFamily="2" charset="-122"/>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effectLst/>
                          <a:latin typeface="Calibri" panose="020F0502020204030204" pitchFamily="34" charset="0"/>
                          <a:ea typeface="SimSun" panose="02010600030101010101" pitchFamily="2" charset="-122"/>
                          <a:cs typeface="Calibri" panose="020F0502020204030204" pitchFamily="34" charset="0"/>
                        </a:rPr>
                        <a:t>9.4.2.318</a:t>
                      </a:r>
                      <a:endParaRPr lang="en-US" sz="2000" dirty="0">
                        <a:effectLst/>
                        <a:latin typeface="SimSun" panose="02010600030101010101" pitchFamily="2" charset="-122"/>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effectLst/>
                          <a:latin typeface="Calibri" panose="020F0502020204030204" pitchFamily="34" charset="0"/>
                          <a:ea typeface="SimSun" panose="02010600030101010101" pitchFamily="2" charset="-122"/>
                          <a:cs typeface="Calibri" panose="020F0502020204030204" pitchFamily="34" charset="0"/>
                        </a:rPr>
                        <a:t>34.01</a:t>
                      </a:r>
                      <a:endParaRPr lang="en-US" sz="2000" dirty="0">
                        <a:effectLst/>
                        <a:latin typeface="SimSun" panose="02010600030101010101" pitchFamily="2" charset="-122"/>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effectLst/>
                          <a:latin typeface="Calibri" panose="020F0502020204030204" pitchFamily="34" charset="0"/>
                          <a:ea typeface="SimSun" panose="02010600030101010101" pitchFamily="2" charset="-122"/>
                          <a:cs typeface="Calibri" panose="020F0502020204030204" pitchFamily="34" charset="0"/>
                        </a:rPr>
                        <a:t>Since elements can only carry up to 255 octets, using elements to carry sensing measurement reports will limit the report size to 255 or less. It would be better to use fields instead as is done in HT/VHT/HT/EHT for the beamforming feedback.</a:t>
                      </a:r>
                      <a:endParaRPr lang="en-US" sz="2000" dirty="0">
                        <a:effectLst/>
                        <a:latin typeface="SimSun" panose="02010600030101010101" pitchFamily="2" charset="-122"/>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effectLst/>
                          <a:latin typeface="Calibri" panose="020F0502020204030204" pitchFamily="34" charset="0"/>
                          <a:ea typeface="SimSun" panose="02010600030101010101" pitchFamily="2" charset="-122"/>
                          <a:cs typeface="Calibri" panose="020F0502020204030204" pitchFamily="34" charset="0"/>
                        </a:rPr>
                        <a:t>Use field(s) to carry to carry the sensing measurement reports instead of element.</a:t>
                      </a:r>
                      <a:endParaRPr lang="en-US" sz="2000" dirty="0">
                        <a:effectLst/>
                        <a:latin typeface="SimSun" panose="02010600030101010101" pitchFamily="2" charset="-122"/>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9212273"/>
                  </a:ext>
                </a:extLst>
              </a:tr>
            </a:tbl>
          </a:graphicData>
        </a:graphic>
      </p:graphicFrame>
    </p:spTree>
    <p:extLst>
      <p:ext uri="{BB962C8B-B14F-4D97-AF65-F5344CB8AC3E}">
        <p14:creationId xmlns:p14="http://schemas.microsoft.com/office/powerpoint/2010/main" val="2144991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5</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The Issue</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457200" y="1262420"/>
            <a:ext cx="11277600" cy="4308872"/>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2000" dirty="0">
                <a:solidFill>
                  <a:srgbClr val="000000"/>
                </a:solidFill>
                <a:latin typeface="Times New Roman"/>
              </a:rPr>
              <a:t>11bf D0.1 uses elements to carry the sensing measurement reports. As per 22/1020r4 (PDT Formatting of CSI), the smallest Sensing Measurement Report field if the Sensing Measurement Report Type field is 0 is </a:t>
            </a:r>
            <a:r>
              <a:rPr lang="en-US" sz="2000" b="1" dirty="0">
                <a:solidFill>
                  <a:srgbClr val="000000"/>
                </a:solidFill>
                <a:latin typeface="Times New Roman"/>
              </a:rPr>
              <a:t>42 octets</a:t>
            </a:r>
            <a:r>
              <a:rPr lang="en-US" sz="2000" dirty="0">
                <a:solidFill>
                  <a:srgbClr val="000000"/>
                </a:solidFill>
                <a:latin typeface="Times New Roman"/>
              </a:rPr>
              <a:t>, and the largest Sensing Measurement Report field if the Sensing Measurement Report Type field is 0 is </a:t>
            </a:r>
            <a:r>
              <a:rPr lang="en-US" sz="2000" b="1" dirty="0">
                <a:solidFill>
                  <a:srgbClr val="000000"/>
                </a:solidFill>
                <a:latin typeface="Times New Roman"/>
              </a:rPr>
              <a:t>40416 octets</a:t>
            </a:r>
            <a:r>
              <a:rPr lang="en-US" sz="2000" dirty="0">
                <a:solidFill>
                  <a:srgbClr val="000000"/>
                </a:solidFill>
                <a:latin typeface="Times New Roman"/>
              </a:rPr>
              <a:t>.</a:t>
            </a:r>
          </a:p>
          <a:p>
            <a:pPr marL="285750" indent="-285750" fontAlgn="auto">
              <a:spcBef>
                <a:spcPts val="0"/>
              </a:spcBef>
              <a:spcAft>
                <a:spcPts val="0"/>
              </a:spcAft>
              <a:buFont typeface="Wingdings" panose="05000000000000000000" pitchFamily="2" charset="2"/>
              <a:buChar char="q"/>
              <a:defRPr/>
            </a:pPr>
            <a:endParaRPr lang="en-US" sz="2000" dirty="0">
              <a:solidFill>
                <a:srgbClr val="000000"/>
              </a:solidFill>
              <a:latin typeface="Times New Roman"/>
            </a:endParaRPr>
          </a:p>
          <a:p>
            <a:pPr marL="285750" indent="-285750" fontAlgn="auto">
              <a:spcBef>
                <a:spcPts val="0"/>
              </a:spcBef>
              <a:spcAft>
                <a:spcPts val="0"/>
              </a:spcAft>
              <a:buFont typeface="Wingdings" panose="05000000000000000000" pitchFamily="2" charset="2"/>
              <a:buChar char="q"/>
              <a:defRPr/>
            </a:pPr>
            <a:r>
              <a:rPr lang="en-US" sz="2000" dirty="0">
                <a:solidFill>
                  <a:srgbClr val="000000"/>
                </a:solidFill>
                <a:latin typeface="Times New Roman"/>
              </a:rPr>
              <a:t>Taking an example of a Sensing Measurement Report Size of </a:t>
            </a:r>
            <a:r>
              <a:rPr lang="en-US" sz="2000" dirty="0"/>
              <a:t>40096 octets, the number of elements required to carry the report = 162. (See Appendix 1 and 2 for details). </a:t>
            </a:r>
            <a:r>
              <a:rPr lang="en-US" sz="2000" b="1" dirty="0"/>
              <a:t>This is equivalent to 1134 octets overhead*!</a:t>
            </a:r>
            <a:r>
              <a:rPr lang="en-US" sz="2000" dirty="0">
                <a:solidFill>
                  <a:srgbClr val="000000"/>
                </a:solidFill>
                <a:latin typeface="Times New Roman"/>
              </a:rPr>
              <a:t> </a:t>
            </a:r>
          </a:p>
          <a:p>
            <a:pPr marL="285750" indent="-285750" fontAlgn="auto">
              <a:spcBef>
                <a:spcPts val="0"/>
              </a:spcBef>
              <a:spcAft>
                <a:spcPts val="0"/>
              </a:spcAft>
              <a:buFont typeface="Wingdings" panose="05000000000000000000" pitchFamily="2" charset="2"/>
              <a:buChar char="q"/>
              <a:defRPr/>
            </a:pPr>
            <a:endParaRPr lang="en-US" sz="2000" dirty="0">
              <a:solidFill>
                <a:srgbClr val="000000"/>
              </a:solidFill>
              <a:latin typeface="Times New Roman"/>
            </a:endParaRPr>
          </a:p>
          <a:p>
            <a:pPr marL="342900" indent="-342900">
              <a:buFont typeface="Wingdings" panose="05000000000000000000" pitchFamily="2" charset="2"/>
              <a:buChar char="q"/>
            </a:pPr>
            <a:r>
              <a:rPr lang="en-US" sz="2000" dirty="0">
                <a:solidFill>
                  <a:srgbClr val="000000"/>
                </a:solidFill>
                <a:latin typeface="Times New Roman"/>
              </a:rPr>
              <a:t>In general, using elements leads to 2.83% to 4.18% overhead  (see Appendix 2) for the report parameters listed in Appendix 1 (</a:t>
            </a:r>
            <a:r>
              <a:rPr lang="en-US" sz="1800" dirty="0"/>
              <a:t>BW = 80, Nb = 8, 10, Ng = 4, Nsc = 250).</a:t>
            </a:r>
          </a:p>
          <a:p>
            <a:pPr marL="342900" indent="-342900">
              <a:buFont typeface="Wingdings" panose="05000000000000000000" pitchFamily="2" charset="2"/>
              <a:buChar char="q"/>
            </a:pPr>
            <a:endParaRPr lang="en-US" sz="1800" dirty="0"/>
          </a:p>
          <a:p>
            <a:pPr marL="342900" indent="-342900">
              <a:buFont typeface="Wingdings" panose="05000000000000000000" pitchFamily="2" charset="2"/>
              <a:buChar char="q"/>
            </a:pPr>
            <a:r>
              <a:rPr lang="en-US" sz="1800" dirty="0"/>
              <a:t>Aside from the size overhead, use of elements also leads to large overhead in parsing due to the high number of segmentation (at Tx) and reconstruction (at Rx) of the </a:t>
            </a:r>
            <a:r>
              <a:rPr lang="en-US" sz="1800" dirty="0">
                <a:solidFill>
                  <a:srgbClr val="000000"/>
                </a:solidFill>
                <a:latin typeface="Times New Roman"/>
              </a:rPr>
              <a:t>Sensing Measurement Report. </a:t>
            </a:r>
            <a:endParaRPr lang="en-US" sz="1800" dirty="0"/>
          </a:p>
        </p:txBody>
      </p:sp>
    </p:spTree>
    <p:extLst>
      <p:ext uri="{BB962C8B-B14F-4D97-AF65-F5344CB8AC3E}">
        <p14:creationId xmlns:p14="http://schemas.microsoft.com/office/powerpoint/2010/main" val="2536256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6</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The Issue</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457200" y="1262420"/>
            <a:ext cx="11277600" cy="1323439"/>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2000">
                <a:solidFill>
                  <a:srgbClr val="000000"/>
                </a:solidFill>
                <a:latin typeface="Times New Roman"/>
              </a:rPr>
              <a:t>Even </a:t>
            </a:r>
            <a:r>
              <a:rPr lang="en-US" sz="2000" dirty="0">
                <a:solidFill>
                  <a:srgbClr val="000000"/>
                </a:solidFill>
                <a:latin typeface="Times New Roman"/>
              </a:rPr>
              <a:t>if we consider the smallest possible (mandatory) parameters, BW=20, Ng=4, </a:t>
            </a:r>
            <a:r>
              <a:rPr lang="en-US" sz="2000" dirty="0" err="1">
                <a:solidFill>
                  <a:srgbClr val="000000"/>
                </a:solidFill>
                <a:latin typeface="Times New Roman"/>
              </a:rPr>
              <a:t>Nsc</a:t>
            </a:r>
            <a:r>
              <a:rPr lang="en-US" sz="2000" dirty="0">
                <a:solidFill>
                  <a:srgbClr val="000000"/>
                </a:solidFill>
                <a:latin typeface="Times New Roman"/>
              </a:rPr>
              <a:t> = 64, there is only one case (N</a:t>
            </a:r>
            <a:r>
              <a:rPr lang="en-US" sz="2000" baseline="-25000" dirty="0">
                <a:solidFill>
                  <a:srgbClr val="000000"/>
                </a:solidFill>
                <a:latin typeface="Times New Roman"/>
              </a:rPr>
              <a:t>Tx</a:t>
            </a:r>
            <a:r>
              <a:rPr lang="en-US" sz="2000" dirty="0">
                <a:solidFill>
                  <a:srgbClr val="000000"/>
                </a:solidFill>
                <a:latin typeface="Times New Roman"/>
              </a:rPr>
              <a:t> = 1, N</a:t>
            </a:r>
            <a:r>
              <a:rPr lang="en-US" sz="2000" baseline="-25000" dirty="0">
                <a:solidFill>
                  <a:srgbClr val="000000"/>
                </a:solidFill>
                <a:latin typeface="Times New Roman"/>
              </a:rPr>
              <a:t>Rx</a:t>
            </a:r>
            <a:r>
              <a:rPr lang="en-US" sz="2000" dirty="0">
                <a:solidFill>
                  <a:srgbClr val="000000"/>
                </a:solidFill>
                <a:latin typeface="Times New Roman"/>
              </a:rPr>
              <a:t> = 1) in which the CSI size is smaller than 254. Rest all will need segmentation if elements are used, whereas if fields are used no segmentation is required for this set of parameters. The calculations are based on:</a:t>
            </a:r>
            <a:endParaRPr lang="en-US" sz="1800" dirty="0"/>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52A9D4B1-85B7-B8B6-F0B0-106F570FD1D0}"/>
                  </a:ext>
                </a:extLst>
              </p:cNvPr>
              <p:cNvSpPr txBox="1"/>
              <p:nvPr/>
            </p:nvSpPr>
            <p:spPr>
              <a:xfrm>
                <a:off x="3530096" y="2309982"/>
                <a:ext cx="5385304" cy="55175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600" i="1" smtClean="0">
                          <a:latin typeface="Cambria Math" panose="02040503050406030204" pitchFamily="18" charset="0"/>
                        </a:rPr>
                        <m:t>𝐶𝑆𝐼</m:t>
                      </m:r>
                      <m:r>
                        <a:rPr lang="en-US" sz="1600" i="0">
                          <a:latin typeface="Cambria Math" panose="02040503050406030204" pitchFamily="18" charset="0"/>
                        </a:rPr>
                        <m:t> </m:t>
                      </m:r>
                      <m:r>
                        <a:rPr lang="en-US" sz="1600" i="1">
                          <a:latin typeface="Cambria Math" panose="02040503050406030204" pitchFamily="18" charset="0"/>
                        </a:rPr>
                        <m:t>𝑆𝑖𝑧𝑒</m:t>
                      </m:r>
                      <m:r>
                        <a:rPr lang="en-US" sz="1600" i="0">
                          <a:latin typeface="Cambria Math" panose="02040503050406030204" pitchFamily="18" charset="0"/>
                        </a:rPr>
                        <m:t>= </m:t>
                      </m:r>
                      <m:d>
                        <m:dPr>
                          <m:begChr m:val="⌈"/>
                          <m:endChr m:val="⌉"/>
                          <m:ctrlPr>
                            <a:rPr lang="en-US" sz="1600" i="1">
                              <a:solidFill>
                                <a:srgbClr val="836967"/>
                              </a:solidFill>
                              <a:latin typeface="Cambria Math" panose="02040503050406030204" pitchFamily="18" charset="0"/>
                            </a:rPr>
                          </m:ctrlPr>
                        </m:dPr>
                        <m:e>
                          <m:r>
                            <a:rPr lang="en-US" sz="1600" i="0">
                              <a:latin typeface="Cambria Math" panose="02040503050406030204" pitchFamily="18" charset="0"/>
                            </a:rPr>
                            <m:t>1.5×</m:t>
                          </m:r>
                          <m:sSub>
                            <m:sSubPr>
                              <m:ctrlPr>
                                <a:rPr lang="en-US" sz="1600" i="1">
                                  <a:solidFill>
                                    <a:srgbClr val="836967"/>
                                  </a:solidFill>
                                  <a:latin typeface="Cambria Math" panose="02040503050406030204" pitchFamily="18" charset="0"/>
                                </a:rPr>
                              </m:ctrlPr>
                            </m:sSubPr>
                            <m:e>
                              <m:r>
                                <a:rPr lang="en-US" sz="1600" i="1">
                                  <a:latin typeface="Cambria Math" panose="02040503050406030204" pitchFamily="18" charset="0"/>
                                </a:rPr>
                                <m:t>𝑁</m:t>
                              </m:r>
                            </m:e>
                            <m:sub>
                              <m:r>
                                <a:rPr lang="en-US" sz="1600" i="1">
                                  <a:latin typeface="Cambria Math" panose="02040503050406030204" pitchFamily="18" charset="0"/>
                                </a:rPr>
                                <m:t>𝑇𝑋</m:t>
                              </m:r>
                            </m:sub>
                          </m:sSub>
                          <m:r>
                            <a:rPr lang="en-US" sz="1600" i="0">
                              <a:latin typeface="Cambria Math" panose="02040503050406030204" pitchFamily="18" charset="0"/>
                            </a:rPr>
                            <m:t>×</m:t>
                          </m:r>
                          <m:sSub>
                            <m:sSubPr>
                              <m:ctrlPr>
                                <a:rPr lang="en-US" sz="1600" i="1">
                                  <a:solidFill>
                                    <a:srgbClr val="836967"/>
                                  </a:solidFill>
                                  <a:latin typeface="Cambria Math" panose="02040503050406030204" pitchFamily="18" charset="0"/>
                                </a:rPr>
                              </m:ctrlPr>
                            </m:sSubPr>
                            <m:e>
                              <m:r>
                                <a:rPr lang="en-US" sz="1600" i="1">
                                  <a:latin typeface="Cambria Math" panose="02040503050406030204" pitchFamily="18" charset="0"/>
                                </a:rPr>
                                <m:t>𝑁</m:t>
                              </m:r>
                            </m:e>
                            <m:sub>
                              <m:r>
                                <a:rPr lang="en-US" sz="1600" i="1">
                                  <a:latin typeface="Cambria Math" panose="02040503050406030204" pitchFamily="18" charset="0"/>
                                </a:rPr>
                                <m:t>𝑅𝑋</m:t>
                              </m:r>
                            </m:sub>
                          </m:sSub>
                        </m:e>
                      </m:d>
                      <m:r>
                        <a:rPr lang="en-US" sz="1600" i="0">
                          <a:latin typeface="Cambria Math" panose="02040503050406030204" pitchFamily="18" charset="0"/>
                        </a:rPr>
                        <m:t>+ </m:t>
                      </m:r>
                      <m:f>
                        <m:fPr>
                          <m:ctrlPr>
                            <a:rPr lang="en-US" sz="1600" i="1">
                              <a:solidFill>
                                <a:srgbClr val="836967"/>
                              </a:solidFill>
                              <a:latin typeface="Cambria Math" panose="02040503050406030204" pitchFamily="18" charset="0"/>
                            </a:rPr>
                          </m:ctrlPr>
                        </m:fPr>
                        <m:num>
                          <m:sSub>
                            <m:sSubPr>
                              <m:ctrlPr>
                                <a:rPr lang="en-US" sz="1600" i="1">
                                  <a:solidFill>
                                    <a:srgbClr val="836967"/>
                                  </a:solidFill>
                                  <a:latin typeface="Cambria Math" panose="02040503050406030204" pitchFamily="18" charset="0"/>
                                </a:rPr>
                              </m:ctrlPr>
                            </m:sSubPr>
                            <m:e>
                              <m:r>
                                <a:rPr lang="en-US" sz="1600" i="1">
                                  <a:latin typeface="Cambria Math" panose="02040503050406030204" pitchFamily="18" charset="0"/>
                                </a:rPr>
                                <m:t>𝑁</m:t>
                              </m:r>
                            </m:e>
                            <m:sub>
                              <m:r>
                                <a:rPr lang="en-US" sz="1600" i="1">
                                  <a:latin typeface="Cambria Math" panose="02040503050406030204" pitchFamily="18" charset="0"/>
                                </a:rPr>
                                <m:t>𝑇𝑋</m:t>
                              </m:r>
                            </m:sub>
                          </m:sSub>
                          <m:r>
                            <a:rPr lang="en-US" sz="1600" i="0">
                              <a:latin typeface="Cambria Math" panose="02040503050406030204" pitchFamily="18" charset="0"/>
                            </a:rPr>
                            <m:t>×</m:t>
                          </m:r>
                          <m:sSub>
                            <m:sSubPr>
                              <m:ctrlPr>
                                <a:rPr lang="en-US" sz="1600" i="1">
                                  <a:solidFill>
                                    <a:srgbClr val="836967"/>
                                  </a:solidFill>
                                  <a:latin typeface="Cambria Math" panose="02040503050406030204" pitchFamily="18" charset="0"/>
                                </a:rPr>
                              </m:ctrlPr>
                            </m:sSubPr>
                            <m:e>
                              <m:r>
                                <a:rPr lang="en-US" sz="1600" i="1">
                                  <a:latin typeface="Cambria Math" panose="02040503050406030204" pitchFamily="18" charset="0"/>
                                </a:rPr>
                                <m:t>𝑁</m:t>
                              </m:r>
                            </m:e>
                            <m:sub>
                              <m:r>
                                <a:rPr lang="en-US" sz="1600" i="1">
                                  <a:latin typeface="Cambria Math" panose="02040503050406030204" pitchFamily="18" charset="0"/>
                                </a:rPr>
                                <m:t>𝑅𝑋</m:t>
                              </m:r>
                            </m:sub>
                          </m:sSub>
                          <m:r>
                            <a:rPr lang="en-US" sz="1600" i="0">
                              <a:latin typeface="Cambria Math" panose="02040503050406030204" pitchFamily="18" charset="0"/>
                            </a:rPr>
                            <m:t>×</m:t>
                          </m:r>
                          <m:sSub>
                            <m:sSubPr>
                              <m:ctrlPr>
                                <a:rPr lang="en-US" sz="1600" i="1">
                                  <a:solidFill>
                                    <a:srgbClr val="836967"/>
                                  </a:solidFill>
                                  <a:latin typeface="Cambria Math" panose="02040503050406030204" pitchFamily="18" charset="0"/>
                                </a:rPr>
                              </m:ctrlPr>
                            </m:sSubPr>
                            <m:e>
                              <m:r>
                                <a:rPr lang="en-US" sz="1600" i="1">
                                  <a:latin typeface="Cambria Math" panose="02040503050406030204" pitchFamily="18" charset="0"/>
                                </a:rPr>
                                <m:t>𝑁</m:t>
                              </m:r>
                            </m:e>
                            <m:sub>
                              <m:r>
                                <a:rPr lang="en-US" sz="1600" i="1">
                                  <a:latin typeface="Cambria Math" panose="02040503050406030204" pitchFamily="18" charset="0"/>
                                </a:rPr>
                                <m:t>𝑏</m:t>
                              </m:r>
                            </m:sub>
                          </m:sSub>
                          <m:r>
                            <a:rPr lang="en-US" sz="1600" i="0">
                              <a:latin typeface="Cambria Math" panose="02040503050406030204" pitchFamily="18" charset="0"/>
                            </a:rPr>
                            <m:t>×</m:t>
                          </m:r>
                          <m:sSub>
                            <m:sSubPr>
                              <m:ctrlPr>
                                <a:rPr lang="en-US" sz="1600" i="1">
                                  <a:solidFill>
                                    <a:srgbClr val="836967"/>
                                  </a:solidFill>
                                  <a:latin typeface="Cambria Math" panose="02040503050406030204" pitchFamily="18" charset="0"/>
                                </a:rPr>
                              </m:ctrlPr>
                            </m:sSubPr>
                            <m:e>
                              <m:r>
                                <a:rPr lang="en-US" sz="1600" i="1">
                                  <a:latin typeface="Cambria Math" panose="02040503050406030204" pitchFamily="18" charset="0"/>
                                </a:rPr>
                                <m:t>𝑁</m:t>
                              </m:r>
                            </m:e>
                            <m:sub>
                              <m:r>
                                <a:rPr lang="en-US" sz="1600" i="1">
                                  <a:latin typeface="Cambria Math" panose="02040503050406030204" pitchFamily="18" charset="0"/>
                                </a:rPr>
                                <m:t>𝑠𝑐</m:t>
                              </m:r>
                            </m:sub>
                          </m:sSub>
                        </m:num>
                        <m:den>
                          <m:r>
                            <a:rPr lang="en-US" sz="1600" i="0">
                              <a:latin typeface="Cambria Math" panose="02040503050406030204" pitchFamily="18" charset="0"/>
                            </a:rPr>
                            <m:t>4</m:t>
                          </m:r>
                        </m:den>
                      </m:f>
                    </m:oMath>
                  </m:oMathPara>
                </a14:m>
                <a:endParaRPr lang="en-US" sz="1600" dirty="0"/>
              </a:p>
            </p:txBody>
          </p:sp>
        </mc:Choice>
        <mc:Fallback xmlns="">
          <p:sp>
            <p:nvSpPr>
              <p:cNvPr id="6" name="TextBox 5">
                <a:extLst>
                  <a:ext uri="{FF2B5EF4-FFF2-40B4-BE49-F238E27FC236}">
                    <a16:creationId xmlns:a16="http://schemas.microsoft.com/office/drawing/2014/main" id="{52A9D4B1-85B7-B8B6-F0B0-106F570FD1D0}"/>
                  </a:ext>
                </a:extLst>
              </p:cNvPr>
              <p:cNvSpPr txBox="1">
                <a:spLocks noRot="1" noChangeAspect="1" noMove="1" noResize="1" noEditPoints="1" noAdjustHandles="1" noChangeArrowheads="1" noChangeShapeType="1" noTextEdit="1"/>
              </p:cNvSpPr>
              <p:nvPr/>
            </p:nvSpPr>
            <p:spPr>
              <a:xfrm>
                <a:off x="3530096" y="2309982"/>
                <a:ext cx="5385304" cy="551754"/>
              </a:xfrm>
              <a:prstGeom prst="rect">
                <a:avLst/>
              </a:prstGeom>
              <a:blipFill>
                <a:blip r:embed="rId3"/>
                <a:stretch>
                  <a:fillRect/>
                </a:stretch>
              </a:blipFill>
            </p:spPr>
            <p:txBody>
              <a:bodyPr/>
              <a:lstStyle/>
              <a:p>
                <a:r>
                  <a:rPr lang="en-US">
                    <a:noFill/>
                  </a:rPr>
                  <a:t> </a:t>
                </a:r>
              </a:p>
            </p:txBody>
          </p:sp>
        </mc:Fallback>
      </mc:AlternateContent>
      <p:graphicFrame>
        <p:nvGraphicFramePr>
          <p:cNvPr id="4" name="Table 3">
            <a:extLst>
              <a:ext uri="{FF2B5EF4-FFF2-40B4-BE49-F238E27FC236}">
                <a16:creationId xmlns:a16="http://schemas.microsoft.com/office/drawing/2014/main" id="{EEF5CE16-134A-569A-DD48-B90F138051A0}"/>
              </a:ext>
            </a:extLst>
          </p:cNvPr>
          <p:cNvGraphicFramePr>
            <a:graphicFrameLocks noGrp="1"/>
          </p:cNvGraphicFramePr>
          <p:nvPr>
            <p:extLst>
              <p:ext uri="{D42A27DB-BD31-4B8C-83A1-F6EECF244321}">
                <p14:modId xmlns:p14="http://schemas.microsoft.com/office/powerpoint/2010/main" val="3068470644"/>
              </p:ext>
            </p:extLst>
          </p:nvPr>
        </p:nvGraphicFramePr>
        <p:xfrm>
          <a:off x="2551571" y="3006756"/>
          <a:ext cx="6172200" cy="3192780"/>
        </p:xfrm>
        <a:graphic>
          <a:graphicData uri="http://schemas.openxmlformats.org/drawingml/2006/table">
            <a:tbl>
              <a:tblPr/>
              <a:tblGrid>
                <a:gridCol w="685800">
                  <a:extLst>
                    <a:ext uri="{9D8B030D-6E8A-4147-A177-3AD203B41FA5}">
                      <a16:colId xmlns:a16="http://schemas.microsoft.com/office/drawing/2014/main" val="506818717"/>
                    </a:ext>
                  </a:extLst>
                </a:gridCol>
                <a:gridCol w="609600">
                  <a:extLst>
                    <a:ext uri="{9D8B030D-6E8A-4147-A177-3AD203B41FA5}">
                      <a16:colId xmlns:a16="http://schemas.microsoft.com/office/drawing/2014/main" val="3296632370"/>
                    </a:ext>
                  </a:extLst>
                </a:gridCol>
                <a:gridCol w="609600">
                  <a:extLst>
                    <a:ext uri="{9D8B030D-6E8A-4147-A177-3AD203B41FA5}">
                      <a16:colId xmlns:a16="http://schemas.microsoft.com/office/drawing/2014/main" val="109631708"/>
                    </a:ext>
                  </a:extLst>
                </a:gridCol>
                <a:gridCol w="609600">
                  <a:extLst>
                    <a:ext uri="{9D8B030D-6E8A-4147-A177-3AD203B41FA5}">
                      <a16:colId xmlns:a16="http://schemas.microsoft.com/office/drawing/2014/main" val="157628830"/>
                    </a:ext>
                  </a:extLst>
                </a:gridCol>
                <a:gridCol w="609600">
                  <a:extLst>
                    <a:ext uri="{9D8B030D-6E8A-4147-A177-3AD203B41FA5}">
                      <a16:colId xmlns:a16="http://schemas.microsoft.com/office/drawing/2014/main" val="1067912286"/>
                    </a:ext>
                  </a:extLst>
                </a:gridCol>
                <a:gridCol w="609600">
                  <a:extLst>
                    <a:ext uri="{9D8B030D-6E8A-4147-A177-3AD203B41FA5}">
                      <a16:colId xmlns:a16="http://schemas.microsoft.com/office/drawing/2014/main" val="1056200382"/>
                    </a:ext>
                  </a:extLst>
                </a:gridCol>
                <a:gridCol w="609600">
                  <a:extLst>
                    <a:ext uri="{9D8B030D-6E8A-4147-A177-3AD203B41FA5}">
                      <a16:colId xmlns:a16="http://schemas.microsoft.com/office/drawing/2014/main" val="3716803919"/>
                    </a:ext>
                  </a:extLst>
                </a:gridCol>
                <a:gridCol w="609600">
                  <a:extLst>
                    <a:ext uri="{9D8B030D-6E8A-4147-A177-3AD203B41FA5}">
                      <a16:colId xmlns:a16="http://schemas.microsoft.com/office/drawing/2014/main" val="161554679"/>
                    </a:ext>
                  </a:extLst>
                </a:gridCol>
                <a:gridCol w="609600">
                  <a:extLst>
                    <a:ext uri="{9D8B030D-6E8A-4147-A177-3AD203B41FA5}">
                      <a16:colId xmlns:a16="http://schemas.microsoft.com/office/drawing/2014/main" val="4084951612"/>
                    </a:ext>
                  </a:extLst>
                </a:gridCol>
                <a:gridCol w="609600">
                  <a:extLst>
                    <a:ext uri="{9D8B030D-6E8A-4147-A177-3AD203B41FA5}">
                      <a16:colId xmlns:a16="http://schemas.microsoft.com/office/drawing/2014/main" val="1947253069"/>
                    </a:ext>
                  </a:extLst>
                </a:gridCol>
              </a:tblGrid>
              <a:tr h="205740">
                <a:tc>
                  <a:txBody>
                    <a:bodyPr/>
                    <a:lstStyle/>
                    <a:p>
                      <a:pPr algn="l" fontAlgn="b"/>
                      <a:r>
                        <a:rPr lang="en-US" sz="1200" b="1" i="1" u="none" strike="noStrike" dirty="0" err="1">
                          <a:solidFill>
                            <a:srgbClr val="000000"/>
                          </a:solidFill>
                          <a:effectLst/>
                          <a:latin typeface="Calibri" panose="020F0502020204030204" pitchFamily="34" charset="0"/>
                        </a:rPr>
                        <a:t>Nrx</a:t>
                      </a:r>
                      <a:r>
                        <a:rPr lang="en-US" sz="1200" b="1" i="1" u="none" strike="noStrike" dirty="0">
                          <a:solidFill>
                            <a:srgbClr val="000000"/>
                          </a:solidFill>
                          <a:effectLst/>
                          <a:latin typeface="Calibri" panose="020F0502020204030204" pitchFamily="34" charset="0"/>
                        </a:rPr>
                        <a:t> \ </a:t>
                      </a:r>
                      <a:r>
                        <a:rPr lang="en-US" sz="1200" b="1" i="1" u="none" strike="noStrike" dirty="0" err="1">
                          <a:solidFill>
                            <a:srgbClr val="000000"/>
                          </a:solidFill>
                          <a:effectLst/>
                          <a:latin typeface="Calibri" panose="020F0502020204030204" pitchFamily="34" charset="0"/>
                        </a:rPr>
                        <a:t>Ntx</a:t>
                      </a:r>
                      <a:endParaRPr lang="en-US" sz="1200" b="1" i="1" u="none" strike="noStrike" dirty="0">
                        <a:solidFill>
                          <a:srgbClr val="000000"/>
                        </a:solidFill>
                        <a:effectLst/>
                        <a:latin typeface="Calibri" panose="020F0502020204030204" pitchFamily="34" charset="0"/>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panose="020F0502020204030204" pitchFamily="34" charset="0"/>
                        </a:rPr>
                        <a:t>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panose="020F0502020204030204" pitchFamily="34" charset="0"/>
                        </a:rPr>
                        <a:t>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panose="020F0502020204030204" pitchFamily="34" charset="0"/>
                        </a:rPr>
                        <a:t>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panose="020F0502020204030204" pitchFamily="34" charset="0"/>
                        </a:rPr>
                        <a:t>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panose="020F0502020204030204" pitchFamily="34" charset="0"/>
                        </a:rPr>
                        <a:t>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808018988"/>
                  </a:ext>
                </a:extLst>
              </a:tr>
              <a:tr h="182880">
                <a:tc rowSpan="2">
                  <a:txBody>
                    <a:bodyPr/>
                    <a:lstStyle/>
                    <a:p>
                      <a:pPr algn="ctr" fontAlgn="ctr"/>
                      <a:r>
                        <a:rPr lang="en-US" sz="1200" b="1" i="0" u="none" strike="noStrike">
                          <a:solidFill>
                            <a:srgbClr val="000000"/>
                          </a:solidFill>
                          <a:effectLst/>
                          <a:latin typeface="Calibri" panose="020F0502020204030204" pitchFamily="34" charset="0"/>
                        </a:rPr>
                        <a:t>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100" b="0" i="0" u="none" strike="noStrike">
                          <a:solidFill>
                            <a:srgbClr val="000000"/>
                          </a:solidFill>
                          <a:effectLst/>
                          <a:latin typeface="Calibri" panose="020F0502020204030204" pitchFamily="34" charset="0"/>
                        </a:rPr>
                        <a:t>259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389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648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777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907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1036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Nb = 8</a:t>
                      </a:r>
                    </a:p>
                  </a:txBody>
                  <a:tcPr marL="7620" marR="7620" marT="7620"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591977086"/>
                  </a:ext>
                </a:extLst>
              </a:tr>
              <a:tr h="190500">
                <a:tc v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162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100" b="0" i="0" u="none" strike="noStrike">
                          <a:solidFill>
                            <a:srgbClr val="000000"/>
                          </a:solidFill>
                          <a:effectLst/>
                          <a:latin typeface="Calibri" panose="020F0502020204030204" pitchFamily="34" charset="0"/>
                        </a:rPr>
                        <a:t>323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485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646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808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969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1131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1292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Nb = 10</a:t>
                      </a:r>
                    </a:p>
                  </a:txBody>
                  <a:tcPr marL="7620" marR="7620" marT="7620"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368281067"/>
                  </a:ext>
                </a:extLst>
              </a:tr>
              <a:tr h="182880">
                <a:tc rowSpan="2">
                  <a:txBody>
                    <a:bodyPr/>
                    <a:lstStyle/>
                    <a:p>
                      <a:pPr algn="ctr" fontAlgn="ctr"/>
                      <a:r>
                        <a:rPr lang="en-US" sz="1200" b="1" i="0" u="none" strike="noStrike">
                          <a:solidFill>
                            <a:srgbClr val="000000"/>
                          </a:solidFill>
                          <a:effectLst/>
                          <a:latin typeface="Calibri" panose="020F0502020204030204" pitchFamily="34" charset="0"/>
                        </a:rPr>
                        <a:t>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259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777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1036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1295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1554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1813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2072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32002834"/>
                  </a:ext>
                </a:extLst>
              </a:tr>
              <a:tr h="190500">
                <a:tc v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323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646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969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1292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1615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1938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2261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2584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917494823"/>
                  </a:ext>
                </a:extLst>
              </a:tr>
              <a:tr h="182880">
                <a:tc rowSpan="2">
                  <a:txBody>
                    <a:bodyPr/>
                    <a:lstStyle/>
                    <a:p>
                      <a:pPr algn="ctr" fontAlgn="ctr"/>
                      <a:r>
                        <a:rPr lang="en-US" sz="1200" b="1" i="0" u="none" strike="noStrike">
                          <a:solidFill>
                            <a:srgbClr val="000000"/>
                          </a:solidFill>
                          <a:effectLst/>
                          <a:latin typeface="Calibri" panose="020F0502020204030204" pitchFamily="34" charset="0"/>
                        </a:rPr>
                        <a:t>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389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777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1166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1554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1943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2331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2720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3108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99603801"/>
                  </a:ext>
                </a:extLst>
              </a:tr>
              <a:tr h="190500">
                <a:tc v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485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969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1454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1938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2423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2907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3392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3876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823997464"/>
                  </a:ext>
                </a:extLst>
              </a:tr>
              <a:tr h="182880">
                <a:tc rowSpan="2">
                  <a:txBody>
                    <a:bodyPr/>
                    <a:lstStyle/>
                    <a:p>
                      <a:pPr algn="ctr" fontAlgn="ctr"/>
                      <a:r>
                        <a:rPr lang="en-US" sz="1200" b="1" i="0" u="none" strike="noStrike">
                          <a:solidFill>
                            <a:srgbClr val="000000"/>
                          </a:solidFill>
                          <a:effectLst/>
                          <a:latin typeface="Calibri" panose="020F0502020204030204" pitchFamily="34" charset="0"/>
                        </a:rPr>
                        <a:t>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518</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1036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1554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2072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2590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3108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3626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4144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650956791"/>
                  </a:ext>
                </a:extLst>
              </a:tr>
              <a:tr h="190500">
                <a:tc v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646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1292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1938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2584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3230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3876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4522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5168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774814066"/>
                  </a:ext>
                </a:extLst>
              </a:tr>
              <a:tr h="182880">
                <a:tc rowSpan="2">
                  <a:txBody>
                    <a:bodyPr/>
                    <a:lstStyle/>
                    <a:p>
                      <a:pPr algn="ctr" fontAlgn="ctr"/>
                      <a:r>
                        <a:rPr lang="en-US" sz="1200" b="1" i="0" u="none" strike="noStrike">
                          <a:solidFill>
                            <a:srgbClr val="000000"/>
                          </a:solidFill>
                          <a:effectLst/>
                          <a:latin typeface="Calibri" panose="020F0502020204030204" pitchFamily="34" charset="0"/>
                        </a:rPr>
                        <a:t>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648</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1295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1943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2590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3238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3885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4533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5180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08941993"/>
                  </a:ext>
                </a:extLst>
              </a:tr>
              <a:tr h="190500">
                <a:tc v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808</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1615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2423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3230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4038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4845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5653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6460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852503441"/>
                  </a:ext>
                </a:extLst>
              </a:tr>
              <a:tr h="182880">
                <a:tc rowSpan="2">
                  <a:txBody>
                    <a:bodyPr/>
                    <a:lstStyle/>
                    <a:p>
                      <a:pPr algn="ctr" fontAlgn="ctr"/>
                      <a:r>
                        <a:rPr lang="en-US" sz="1200" b="1" i="0" u="none" strike="noStrike">
                          <a:solidFill>
                            <a:srgbClr val="000000"/>
                          </a:solidFill>
                          <a:effectLst/>
                          <a:latin typeface="Calibri" panose="020F0502020204030204" pitchFamily="34" charset="0"/>
                        </a:rPr>
                        <a:t>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777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1554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2331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3108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3885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4662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5439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6216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253078011"/>
                  </a:ext>
                </a:extLst>
              </a:tr>
              <a:tr h="190500">
                <a:tc v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969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1938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2907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3876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4845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5814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6783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7752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661227192"/>
                  </a:ext>
                </a:extLst>
              </a:tr>
              <a:tr h="182880">
                <a:tc rowSpan="2">
                  <a:txBody>
                    <a:bodyPr/>
                    <a:lstStyle/>
                    <a:p>
                      <a:pPr algn="ctr" fontAlgn="ctr"/>
                      <a:r>
                        <a:rPr lang="en-US" sz="1200" b="1" i="0" u="none" strike="noStrike">
                          <a:solidFill>
                            <a:srgbClr val="000000"/>
                          </a:solidFill>
                          <a:effectLst/>
                          <a:latin typeface="Calibri" panose="020F0502020204030204" pitchFamily="34" charset="0"/>
                        </a:rPr>
                        <a:t>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907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1813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2720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3626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4533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5439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6346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7252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17270054"/>
                  </a:ext>
                </a:extLst>
              </a:tr>
              <a:tr h="190500">
                <a:tc v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1131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2261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3392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4522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5653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6783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7914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9044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708298463"/>
                  </a:ext>
                </a:extLst>
              </a:tr>
              <a:tr h="182880">
                <a:tc rowSpan="2">
                  <a:txBody>
                    <a:bodyPr/>
                    <a:lstStyle/>
                    <a:p>
                      <a:pPr algn="ctr" fontAlgn="ctr"/>
                      <a:r>
                        <a:rPr lang="en-US" sz="1200" b="1" i="0" u="none" strike="noStrike">
                          <a:solidFill>
                            <a:srgbClr val="000000"/>
                          </a:solidFill>
                          <a:effectLst/>
                          <a:latin typeface="Calibri" panose="020F0502020204030204" pitchFamily="34" charset="0"/>
                        </a:rPr>
                        <a:t>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1036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2072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3108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4144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5180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6216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7252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8288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796241184"/>
                  </a:ext>
                </a:extLst>
              </a:tr>
              <a:tr h="190500">
                <a:tc v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1292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2584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3876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5168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6460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7752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9044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10336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545554960"/>
                  </a:ext>
                </a:extLst>
              </a:tr>
            </a:tbl>
          </a:graphicData>
        </a:graphic>
      </p:graphicFrame>
      <p:sp>
        <p:nvSpPr>
          <p:cNvPr id="8" name="TextBox 7">
            <a:extLst>
              <a:ext uri="{FF2B5EF4-FFF2-40B4-BE49-F238E27FC236}">
                <a16:creationId xmlns:a16="http://schemas.microsoft.com/office/drawing/2014/main" id="{59D22B6C-4863-7697-9BA5-0256086DC296}"/>
              </a:ext>
            </a:extLst>
          </p:cNvPr>
          <p:cNvSpPr txBox="1"/>
          <p:nvPr/>
        </p:nvSpPr>
        <p:spPr>
          <a:xfrm>
            <a:off x="3739156" y="6198975"/>
            <a:ext cx="3592650" cy="276999"/>
          </a:xfrm>
          <a:prstGeom prst="rect">
            <a:avLst/>
          </a:prstGeom>
          <a:noFill/>
        </p:spPr>
        <p:txBody>
          <a:bodyPr wrap="none" rtlCol="0">
            <a:spAutoFit/>
          </a:bodyPr>
          <a:lstStyle/>
          <a:p>
            <a:r>
              <a:rPr lang="en-US" dirty="0"/>
              <a:t>CSI Sizes for various combinations of </a:t>
            </a:r>
            <a:r>
              <a:rPr lang="en-US" sz="1200" dirty="0">
                <a:solidFill>
                  <a:srgbClr val="000000"/>
                </a:solidFill>
                <a:latin typeface="Times New Roman"/>
              </a:rPr>
              <a:t>N</a:t>
            </a:r>
            <a:r>
              <a:rPr lang="en-US" sz="1200" baseline="-25000" dirty="0">
                <a:solidFill>
                  <a:srgbClr val="000000"/>
                </a:solidFill>
                <a:latin typeface="Times New Roman"/>
              </a:rPr>
              <a:t>Tx</a:t>
            </a:r>
            <a:r>
              <a:rPr lang="en-US" baseline="-25000" dirty="0">
                <a:solidFill>
                  <a:srgbClr val="000000"/>
                </a:solidFill>
                <a:latin typeface="Times New Roman"/>
              </a:rPr>
              <a:t> </a:t>
            </a:r>
            <a:r>
              <a:rPr lang="en-US" sz="1200" dirty="0">
                <a:solidFill>
                  <a:srgbClr val="000000"/>
                </a:solidFill>
                <a:latin typeface="Times New Roman"/>
              </a:rPr>
              <a:t>, N</a:t>
            </a:r>
            <a:r>
              <a:rPr lang="en-US" sz="1200" baseline="-25000" dirty="0">
                <a:solidFill>
                  <a:srgbClr val="000000"/>
                </a:solidFill>
                <a:latin typeface="Times New Roman"/>
              </a:rPr>
              <a:t>Rx</a:t>
            </a:r>
            <a:r>
              <a:rPr lang="en-US" sz="1200" dirty="0">
                <a:solidFill>
                  <a:srgbClr val="000000"/>
                </a:solidFill>
                <a:latin typeface="Times New Roman"/>
              </a:rPr>
              <a:t> </a:t>
            </a:r>
            <a:r>
              <a:rPr lang="en-US" dirty="0"/>
              <a:t>and </a:t>
            </a:r>
            <a:r>
              <a:rPr lang="en-US" sz="1200" dirty="0">
                <a:solidFill>
                  <a:srgbClr val="000000"/>
                </a:solidFill>
                <a:latin typeface="Times New Roman"/>
              </a:rPr>
              <a:t>N</a:t>
            </a:r>
            <a:r>
              <a:rPr lang="en-US" sz="1200" baseline="-25000" dirty="0">
                <a:solidFill>
                  <a:srgbClr val="000000"/>
                </a:solidFill>
                <a:latin typeface="Times New Roman"/>
              </a:rPr>
              <a:t>b</a:t>
            </a:r>
            <a:endParaRPr lang="en-US" dirty="0"/>
          </a:p>
        </p:txBody>
      </p:sp>
    </p:spTree>
    <p:extLst>
      <p:ext uri="{BB962C8B-B14F-4D97-AF65-F5344CB8AC3E}">
        <p14:creationId xmlns:p14="http://schemas.microsoft.com/office/powerpoint/2010/main" val="286580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7</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Baseline Reference (11ax)</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457200" y="1262420"/>
            <a:ext cx="11277600" cy="1015663"/>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2000" dirty="0">
                <a:solidFill>
                  <a:srgbClr val="000000"/>
                </a:solidFill>
                <a:latin typeface="Times New Roman"/>
              </a:rPr>
              <a:t>This issue is not new at all, it also exists for beamforming feedback. In fact, the solution (segmented feedback + selective segment retransmission) already exists from the 802.11n days and is used for 11n, 11ac, 11ax and 11be sounding procedures and is time tested. [1]</a:t>
            </a:r>
            <a:endParaRPr lang="en-US" sz="1800" dirty="0"/>
          </a:p>
        </p:txBody>
      </p:sp>
      <p:pic>
        <p:nvPicPr>
          <p:cNvPr id="5" name="Picture 4">
            <a:extLst>
              <a:ext uri="{FF2B5EF4-FFF2-40B4-BE49-F238E27FC236}">
                <a16:creationId xmlns:a16="http://schemas.microsoft.com/office/drawing/2014/main" id="{2C7C7FAD-0D05-4237-A841-33D3CD509CCA}"/>
              </a:ext>
            </a:extLst>
          </p:cNvPr>
          <p:cNvPicPr>
            <a:picLocks noChangeAspect="1"/>
          </p:cNvPicPr>
          <p:nvPr/>
        </p:nvPicPr>
        <p:blipFill>
          <a:blip r:embed="rId2"/>
          <a:stretch>
            <a:fillRect/>
          </a:stretch>
        </p:blipFill>
        <p:spPr>
          <a:xfrm>
            <a:off x="1590675" y="2349108"/>
            <a:ext cx="9077325" cy="3524250"/>
          </a:xfrm>
          <a:prstGeom prst="rect">
            <a:avLst/>
          </a:prstGeom>
        </p:spPr>
      </p:pic>
    </p:spTree>
    <p:extLst>
      <p:ext uri="{BB962C8B-B14F-4D97-AF65-F5344CB8AC3E}">
        <p14:creationId xmlns:p14="http://schemas.microsoft.com/office/powerpoint/2010/main" val="3547468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8</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Baseline Reference (11ax)</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457200" y="1262420"/>
            <a:ext cx="11277600" cy="400110"/>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2000" dirty="0">
                <a:solidFill>
                  <a:srgbClr val="000000"/>
                </a:solidFill>
                <a:latin typeface="Times New Roman"/>
              </a:rPr>
              <a:t>9.6.31.2 HE Compressed Beamforming/CQI frame format [1]</a:t>
            </a:r>
            <a:endParaRPr lang="en-US" sz="1800" dirty="0"/>
          </a:p>
        </p:txBody>
      </p:sp>
      <p:pic>
        <p:nvPicPr>
          <p:cNvPr id="6" name="Picture 5">
            <a:extLst>
              <a:ext uri="{FF2B5EF4-FFF2-40B4-BE49-F238E27FC236}">
                <a16:creationId xmlns:a16="http://schemas.microsoft.com/office/drawing/2014/main" id="{10E1FA08-4DD4-4FE6-BAF5-8C51A2DAA06F}"/>
              </a:ext>
            </a:extLst>
          </p:cNvPr>
          <p:cNvPicPr>
            <a:picLocks noChangeAspect="1"/>
          </p:cNvPicPr>
          <p:nvPr/>
        </p:nvPicPr>
        <p:blipFill>
          <a:blip r:embed="rId2"/>
          <a:stretch>
            <a:fillRect/>
          </a:stretch>
        </p:blipFill>
        <p:spPr>
          <a:xfrm>
            <a:off x="76200" y="2063541"/>
            <a:ext cx="6019800" cy="2829149"/>
          </a:xfrm>
          <a:prstGeom prst="rect">
            <a:avLst/>
          </a:prstGeom>
        </p:spPr>
      </p:pic>
      <p:pic>
        <p:nvPicPr>
          <p:cNvPr id="5" name="Picture 4">
            <a:extLst>
              <a:ext uri="{FF2B5EF4-FFF2-40B4-BE49-F238E27FC236}">
                <a16:creationId xmlns:a16="http://schemas.microsoft.com/office/drawing/2014/main" id="{428C5ADC-70F4-AB18-7ED6-2D51633B830A}"/>
              </a:ext>
            </a:extLst>
          </p:cNvPr>
          <p:cNvPicPr>
            <a:picLocks noChangeAspect="1"/>
          </p:cNvPicPr>
          <p:nvPr/>
        </p:nvPicPr>
        <p:blipFill>
          <a:blip r:embed="rId3"/>
          <a:stretch>
            <a:fillRect/>
          </a:stretch>
        </p:blipFill>
        <p:spPr>
          <a:xfrm>
            <a:off x="6275508" y="1955116"/>
            <a:ext cx="5708241" cy="2937574"/>
          </a:xfrm>
          <a:prstGeom prst="rect">
            <a:avLst/>
          </a:prstGeom>
        </p:spPr>
      </p:pic>
      <p:cxnSp>
        <p:nvCxnSpPr>
          <p:cNvPr id="10" name="Straight Arrow Connector 9">
            <a:extLst>
              <a:ext uri="{FF2B5EF4-FFF2-40B4-BE49-F238E27FC236}">
                <a16:creationId xmlns:a16="http://schemas.microsoft.com/office/drawing/2014/main" id="{50FF69B4-66DD-0DDB-189E-7698F0E40561}"/>
              </a:ext>
            </a:extLst>
          </p:cNvPr>
          <p:cNvCxnSpPr>
            <a:cxnSpLocks/>
            <a:endCxn id="5" idx="1"/>
          </p:cNvCxnSpPr>
          <p:nvPr/>
        </p:nvCxnSpPr>
        <p:spPr bwMode="auto">
          <a:xfrm flipV="1">
            <a:off x="5105400" y="3423903"/>
            <a:ext cx="1170108" cy="81297"/>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12" name="Rectangle 11">
            <a:extLst>
              <a:ext uri="{FF2B5EF4-FFF2-40B4-BE49-F238E27FC236}">
                <a16:creationId xmlns:a16="http://schemas.microsoft.com/office/drawing/2014/main" id="{575E9936-8236-9B15-DC45-66C60732076F}"/>
              </a:ext>
            </a:extLst>
          </p:cNvPr>
          <p:cNvSpPr/>
          <p:nvPr/>
        </p:nvSpPr>
        <p:spPr bwMode="auto">
          <a:xfrm>
            <a:off x="10363200" y="1828800"/>
            <a:ext cx="1620549" cy="13716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255470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9</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Baseline Reference (11ax)</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457200" y="1262420"/>
            <a:ext cx="11277600" cy="400110"/>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2000" dirty="0">
                <a:solidFill>
                  <a:srgbClr val="000000"/>
                </a:solidFill>
                <a:latin typeface="Times New Roman"/>
              </a:rPr>
              <a:t>HE MIMO Control field [1]</a:t>
            </a:r>
            <a:endParaRPr lang="en-US" sz="1800" dirty="0"/>
          </a:p>
        </p:txBody>
      </p:sp>
      <p:pic>
        <p:nvPicPr>
          <p:cNvPr id="8" name="Picture 7">
            <a:extLst>
              <a:ext uri="{FF2B5EF4-FFF2-40B4-BE49-F238E27FC236}">
                <a16:creationId xmlns:a16="http://schemas.microsoft.com/office/drawing/2014/main" id="{03670D8E-184C-D742-7044-366BB0141A71}"/>
              </a:ext>
            </a:extLst>
          </p:cNvPr>
          <p:cNvPicPr>
            <a:picLocks noChangeAspect="1"/>
          </p:cNvPicPr>
          <p:nvPr/>
        </p:nvPicPr>
        <p:blipFill>
          <a:blip r:embed="rId2"/>
          <a:stretch>
            <a:fillRect/>
          </a:stretch>
        </p:blipFill>
        <p:spPr>
          <a:xfrm>
            <a:off x="1659340" y="1752600"/>
            <a:ext cx="8401050" cy="4276725"/>
          </a:xfrm>
          <a:prstGeom prst="rect">
            <a:avLst/>
          </a:prstGeom>
        </p:spPr>
      </p:pic>
    </p:spTree>
    <p:extLst>
      <p:ext uri="{BB962C8B-B14F-4D97-AF65-F5344CB8AC3E}">
        <p14:creationId xmlns:p14="http://schemas.microsoft.com/office/powerpoint/2010/main" val="423732066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9E8296836C39494297FB4CD847280E05" ma:contentTypeVersion="10" ma:contentTypeDescription="新しいドキュメントを作成します。" ma:contentTypeScope="" ma:versionID="aa6a9813a18063a90b33ec9c2b4328df">
  <xsd:schema xmlns:xsd="http://www.w3.org/2001/XMLSchema" xmlns:xs="http://www.w3.org/2001/XMLSchema" xmlns:p="http://schemas.microsoft.com/office/2006/metadata/properties" xmlns:ns2="5a0e02d0-dbbe-454c-bf16-36e0337fafec" xmlns:ns3="f2d91d1f-eabb-41c4-8bb7-ac90c0463bd8" targetNamespace="http://schemas.microsoft.com/office/2006/metadata/properties" ma:root="true" ma:fieldsID="73a17917ff69c6ef9059887d6e67dfcc" ns2:_="" ns3:_="">
    <xsd:import namespace="5a0e02d0-dbbe-454c-bf16-36e0337fafec"/>
    <xsd:import namespace="f2d91d1f-eabb-41c4-8bb7-ac90c0463bd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0e02d0-dbbe-454c-bf16-36e0337faf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d91d1f-eabb-41c4-8bb7-ac90c0463bd8"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192D7AE-C8F1-43F8-B6BC-639C15D7E053}">
  <ds:schemaRefs>
    <ds:schemaRef ds:uri="http://schemas.microsoft.com/sharepoint/v3/contenttype/forms"/>
  </ds:schemaRefs>
</ds:datastoreItem>
</file>

<file path=customXml/itemProps2.xml><?xml version="1.0" encoding="utf-8"?>
<ds:datastoreItem xmlns:ds="http://schemas.openxmlformats.org/officeDocument/2006/customXml" ds:itemID="{9978978F-F6D7-4129-B442-0E18779A64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0e02d0-dbbe-454c-bf16-36e0337fafec"/>
    <ds:schemaRef ds:uri="f2d91d1f-eabb-41c4-8bb7-ac90c0463b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8165581-A783-43E1-8506-5F12B1AFCD2C}">
  <ds:schemaRefs>
    <ds:schemaRef ds:uri="f2d91d1f-eabb-41c4-8bb7-ac90c0463bd8"/>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5a0e02d0-dbbe-454c-bf16-36e0337fafec"/>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802-11-Submission</Template>
  <TotalTime>45175</TotalTime>
  <Words>2786</Words>
  <Application>Microsoft Office PowerPoint</Application>
  <PresentationFormat>Widescreen</PresentationFormat>
  <Paragraphs>1023</Paragraphs>
  <Slides>19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SimSun</vt:lpstr>
      <vt:lpstr>Calibri</vt:lpstr>
      <vt:lpstr>Cambria Math</vt:lpstr>
      <vt:lpstr>Times New Roman</vt:lpstr>
      <vt:lpstr>Wingdings</vt:lpstr>
      <vt:lpstr>802-11-Submission</vt:lpstr>
      <vt:lpstr>Sensing Measurement Report format Discussion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Panasonic Corporation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title</dc:title>
  <dc:creator>Rojan Chitrakar</dc:creator>
  <cp:lastModifiedBy>Rojan Chitrakar</cp:lastModifiedBy>
  <cp:revision>413</cp:revision>
  <cp:lastPrinted>2014-11-04T15:04:57Z</cp:lastPrinted>
  <dcterms:created xsi:type="dcterms:W3CDTF">2007-04-17T18:10:23Z</dcterms:created>
  <dcterms:modified xsi:type="dcterms:W3CDTF">2022-08-19T03:05:00Z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ContentTypeId">
    <vt:lpwstr>0x0101009E8296836C39494297FB4CD847280E05</vt:lpwstr>
  </property>
</Properties>
</file>