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269" r:id="rId5"/>
    <p:sldId id="330" r:id="rId6"/>
    <p:sldId id="378" r:id="rId7"/>
    <p:sldId id="379" r:id="rId8"/>
    <p:sldId id="377" r:id="rId9"/>
    <p:sldId id="380" r:id="rId10"/>
    <p:sldId id="382" r:id="rId11"/>
    <p:sldId id="387" r:id="rId12"/>
    <p:sldId id="383" r:id="rId13"/>
    <p:sldId id="390" r:id="rId14"/>
    <p:sldId id="388" r:id="rId15"/>
    <p:sldId id="376" r:id="rId16"/>
    <p:sldId id="389" r:id="rId17"/>
    <p:sldId id="381" r:id="rId18"/>
    <p:sldId id="385" r:id="rId19"/>
    <p:sldId id="386" r:id="rId20"/>
    <p:sldId id="391" r:id="rId21"/>
    <p:sldId id="384" r:id="rId22"/>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ITRAKAR_Rojan" initials="C" lastIdx="3" clrIdx="0"/>
  <p:cmAuthor id="1" name="Rojan Chitrakar" initials="RC" lastIdx="6" clrIdx="1">
    <p:extLst>
      <p:ext uri="{19B8F6BF-5375-455C-9EA6-DF929625EA0E}">
        <p15:presenceInfo xmlns:p15="http://schemas.microsoft.com/office/powerpoint/2012/main" userId="S-1-5-21-3734395507-3439540992-2097805461-755735" providerId="AD"/>
      </p:ext>
    </p:extLst>
  </p:cmAuthor>
  <p:cmAuthor id="2" name="Rajat PUSHKARNA" initials="RP" lastIdx="1" clrIdx="2">
    <p:extLst>
      <p:ext uri="{19B8F6BF-5375-455C-9EA6-DF929625EA0E}">
        <p15:presenceInfo xmlns:p15="http://schemas.microsoft.com/office/powerpoint/2012/main" userId="S::rajat.pushkarna@sg.panasonic.com::93895587-9647-41b6-8020-b917e4fa5b9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131" autoAdjust="0"/>
    <p:restoredTop sz="93216" autoAdjust="0"/>
  </p:normalViewPr>
  <p:slideViewPr>
    <p:cSldViewPr>
      <p:cViewPr varScale="1">
        <p:scale>
          <a:sx n="93" d="100"/>
          <a:sy n="93" d="100"/>
        </p:scale>
        <p:origin x="108" y="20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0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dirty="0"/>
              <a:t>Page </a:t>
            </a:r>
            <a:fld id="{33E08E1E-6EC7-4C1A-A5A7-331760B4307E}" type="slidenum">
              <a:rPr lang="en-US" altLang="en-US"/>
              <a:pPr/>
              <a:t>‹#›</a:t>
            </a:fld>
            <a:endParaRPr lang="en-US" altLang="en-US" dirty="0"/>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a:t>May 2015</a:t>
            </a:r>
          </a:p>
        </p:txBody>
      </p:sp>
      <p:sp>
        <p:nvSpPr>
          <p:cNvPr id="57348"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dirty="0"/>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dirty="0"/>
              <a:t>Page </a:t>
            </a:r>
            <a:fld id="{A4C469B6-0354-4D64-BCEB-6541BE9EF06F}" type="slidenum">
              <a:rPr lang="en-US" altLang="en-US"/>
              <a:pPr/>
              <a:t>‹#›</a:t>
            </a:fld>
            <a:endParaRPr lang="en-US" altLang="en-US" dirty="0"/>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pPr>
                <a:spcBef>
                  <a:spcPct val="0"/>
                </a:spcBef>
              </a:pPr>
              <a:t>1</a:t>
            </a:fld>
            <a:endParaRPr lang="en-US" altLang="en-US" dirty="0"/>
          </a:p>
        </p:txBody>
      </p:sp>
      <p:sp>
        <p:nvSpPr>
          <p:cNvPr id="58374" name="Rectangle 2"/>
          <p:cNvSpPr>
            <a:spLocks noGrp="1" noRot="1" noChangeAspect="1" noChangeArrowheads="1" noTextEdit="1"/>
          </p:cNvSpPr>
          <p:nvPr>
            <p:ph type="sldImg"/>
          </p:nvPr>
        </p:nvSpPr>
        <p:spPr>
          <a:xfrm>
            <a:off x="384175" y="701675"/>
            <a:ext cx="6165850"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22729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dirty="0"/>
              <a:t>Note: Assumption: 1 element can carry 254 octets other than the ID, length and id extension, i.e., assuming 6 octets additional overhead, payload size = 248. Overhead due to 1 element = 7 octets.</a:t>
            </a:r>
          </a:p>
          <a:p>
            <a:endParaRPr lang="en-SG" dirty="0"/>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5</a:t>
            </a:fld>
            <a:endParaRPr lang="en-US" altLang="en-US" dirty="0"/>
          </a:p>
        </p:txBody>
      </p:sp>
    </p:spTree>
    <p:extLst>
      <p:ext uri="{BB962C8B-B14F-4D97-AF65-F5344CB8AC3E}">
        <p14:creationId xmlns:p14="http://schemas.microsoft.com/office/powerpoint/2010/main" val="4233223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Assuming MAC Header size = 28 octets, security overhead = 28 (8+16), frame body overhead = 3 octets, and report overhead = 8 octets, FCS = 4 octets, payload size = 11454 – 71 = 11383. </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9</a:t>
            </a:fld>
            <a:endParaRPr lang="en-US" altLang="en-US" dirty="0"/>
          </a:p>
        </p:txBody>
      </p:sp>
    </p:spTree>
    <p:extLst>
      <p:ext uri="{BB962C8B-B14F-4D97-AF65-F5344CB8AC3E}">
        <p14:creationId xmlns:p14="http://schemas.microsoft.com/office/powerpoint/2010/main" val="573735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Assuming per field overhead = 8 octets.</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10</a:t>
            </a:fld>
            <a:endParaRPr lang="en-US" altLang="en-US" dirty="0"/>
          </a:p>
        </p:txBody>
      </p:sp>
    </p:spTree>
    <p:extLst>
      <p:ext uri="{BB962C8B-B14F-4D97-AF65-F5344CB8AC3E}">
        <p14:creationId xmlns:p14="http://schemas.microsoft.com/office/powerpoint/2010/main" val="555922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Assuming MAC Header size = 28 octets, security overhead = 28 (8+16), frame body overhead = 3 octets, and report overhead = 8 octets, FCS = 4 octets, payload size = 11454 – 71 = 11383. </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11</a:t>
            </a:fld>
            <a:endParaRPr lang="en-US" altLang="en-US" dirty="0"/>
          </a:p>
        </p:txBody>
      </p:sp>
    </p:spTree>
    <p:extLst>
      <p:ext uri="{BB962C8B-B14F-4D97-AF65-F5344CB8AC3E}">
        <p14:creationId xmlns:p14="http://schemas.microsoft.com/office/powerpoint/2010/main" val="1249132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Assumption: 1 element can carry 254 octets other than the ID, length and id extension, i.e., assuming 6 octets additional overhead, payload size = 248. Overhead due to 1 element = 7 octets.</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15</a:t>
            </a:fld>
            <a:endParaRPr lang="en-US" altLang="en-US" dirty="0"/>
          </a:p>
        </p:txBody>
      </p:sp>
    </p:spTree>
    <p:extLst>
      <p:ext uri="{BB962C8B-B14F-4D97-AF65-F5344CB8AC3E}">
        <p14:creationId xmlns:p14="http://schemas.microsoft.com/office/powerpoint/2010/main" val="3954950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Assuming MAC Header size = 28 octets, security overhead = 28 (8+16), frame body overhead = 3 octets, and report overhead = 8 octets, FCS = 4 octets, payload size = 11454 – 71 = 11383. </a:t>
            </a:r>
          </a:p>
          <a:p>
            <a:r>
              <a:rPr lang="en-US" dirty="0"/>
              <a:t>Overhead due to 1 fields = 8 octets.</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16</a:t>
            </a:fld>
            <a:endParaRPr lang="en-US" altLang="en-US" dirty="0"/>
          </a:p>
        </p:txBody>
      </p:sp>
    </p:spTree>
    <p:extLst>
      <p:ext uri="{BB962C8B-B14F-4D97-AF65-F5344CB8AC3E}">
        <p14:creationId xmlns:p14="http://schemas.microsoft.com/office/powerpoint/2010/main" val="1773792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Assuming MAC Header size = 28 octets, security overhead = 28 (8+16), frame body overhead = 3 octets, and report overhead = 8 octets, FCS = 4 octets, payload size = 11454 – 71 = 11383. </a:t>
            </a:r>
          </a:p>
          <a:p>
            <a:r>
              <a:rPr lang="en-US" dirty="0"/>
              <a:t>Overhead due to 1 fields = 8 octets.</a:t>
            </a:r>
          </a:p>
        </p:txBody>
      </p:sp>
      <p:sp>
        <p:nvSpPr>
          <p:cNvPr id="4" name="Header Placeholder 3"/>
          <p:cNvSpPr>
            <a:spLocks noGrp="1"/>
          </p:cNvSpPr>
          <p:nvPr>
            <p:ph type="hdr" sz="quarter"/>
          </p:nvPr>
        </p:nvSpPr>
        <p:spPr/>
        <p:txBody>
          <a:bodyPr/>
          <a:lstStyle/>
          <a:p>
            <a:pPr>
              <a:defRPr/>
            </a:pPr>
            <a:r>
              <a:rPr lang="en-US" dirty="0"/>
              <a:t>doc.: IEEE 802.11-15/0496r5</a:t>
            </a:r>
          </a:p>
        </p:txBody>
      </p:sp>
      <p:sp>
        <p:nvSpPr>
          <p:cNvPr id="5" name="Date Placeholder 4"/>
          <p:cNvSpPr>
            <a:spLocks noGrp="1"/>
          </p:cNvSpPr>
          <p:nvPr>
            <p:ph type="dt" idx="1"/>
          </p:nvPr>
        </p:nvSpPr>
        <p:spPr/>
        <p:txBody>
          <a:bodyPr/>
          <a:lstStyle/>
          <a:p>
            <a:pPr>
              <a:defRPr/>
            </a:pPr>
            <a:r>
              <a:rPr lang="en-US" dirty="0"/>
              <a:t>May 2015</a:t>
            </a:r>
          </a:p>
        </p:txBody>
      </p:sp>
      <p:sp>
        <p:nvSpPr>
          <p:cNvPr id="6" name="Footer Placeholder 5"/>
          <p:cNvSpPr>
            <a:spLocks noGrp="1"/>
          </p:cNvSpPr>
          <p:nvPr>
            <p:ph type="ftr" sz="quarter" idx="4"/>
          </p:nvPr>
        </p:nvSpPr>
        <p:spPr/>
        <p:txBody>
          <a:bodyPr/>
          <a:lstStyle/>
          <a:p>
            <a:pPr lvl="4">
              <a:defRPr/>
            </a:pPr>
            <a:r>
              <a:rPr lang="en-US" dirty="0"/>
              <a:t>Edward Au (Marvell Semiconductor)</a:t>
            </a:r>
          </a:p>
        </p:txBody>
      </p:sp>
      <p:sp>
        <p:nvSpPr>
          <p:cNvPr id="7" name="Slide Number Placeholder 6"/>
          <p:cNvSpPr>
            <a:spLocks noGrp="1"/>
          </p:cNvSpPr>
          <p:nvPr>
            <p:ph type="sldNum" sz="quarter" idx="5"/>
          </p:nvPr>
        </p:nvSpPr>
        <p:spPr/>
        <p:txBody>
          <a:bodyPr/>
          <a:lstStyle/>
          <a:p>
            <a:r>
              <a:rPr lang="en-US" altLang="en-US" dirty="0"/>
              <a:t>Page </a:t>
            </a:r>
            <a:fld id="{A4C469B6-0354-4D64-BCEB-6541BE9EF06F}" type="slidenum">
              <a:rPr lang="en-US" altLang="en-US" smtClean="0"/>
              <a:pPr/>
              <a:t>17</a:t>
            </a:fld>
            <a:endParaRPr lang="en-US" altLang="en-US" dirty="0"/>
          </a:p>
        </p:txBody>
      </p:sp>
    </p:spTree>
    <p:extLst>
      <p:ext uri="{BB962C8B-B14F-4D97-AF65-F5344CB8AC3E}">
        <p14:creationId xmlns:p14="http://schemas.microsoft.com/office/powerpoint/2010/main" val="785556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pPr/>
              <a:t>‹#›</a:t>
            </a:fld>
            <a:endParaRPr lang="en-US" altLang="en-US"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pPr/>
              <a:t>‹#›</a:t>
            </a:fld>
            <a:endParaRPr lang="en-US" altLang="en-US" dirty="0"/>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pPr/>
              <a:t>‹#›</a:t>
            </a:fld>
            <a:endParaRPr lang="en-US" alt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pPr/>
              <a:t>‹#›</a:t>
            </a:fld>
            <a:endParaRPr lang="en-US" altLang="en-US"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pPr/>
              <a:t>‹#›</a:t>
            </a:fld>
            <a:endParaRPr lang="en-US" altLang="en-US"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pPr/>
              <a:t>‹#›</a:t>
            </a:fld>
            <a:endParaRPr lang="en-US" altLang="en-US" dirty="0"/>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7721601" y="6475413"/>
            <a:ext cx="3670300" cy="184666"/>
          </a:xfrm>
        </p:spPr>
        <p:txBody>
          <a:bodyPr/>
          <a:lstStyle>
            <a:lvl1pPr>
              <a:defRPr/>
            </a:lvl1pPr>
          </a:lstStyle>
          <a:p>
            <a:pPr>
              <a:defRPr/>
            </a:pPr>
            <a:r>
              <a:rPr lang="en-US" altLang="ko-KR" dirty="0"/>
              <a:t>Rojan Chitrakar (Panasonic)</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pPr/>
              <a:t>‹#›</a:t>
            </a:fld>
            <a:endParaRPr lang="en-US" alt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pPr/>
              <a:t>‹#›</a:t>
            </a:fld>
            <a:endParaRPr lang="en-US" alt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pPr/>
              <a:t>‹#›</a:t>
            </a:fld>
            <a:endParaRPr lang="en-US" altLang="en-US" dirty="0"/>
          </a:p>
        </p:txBody>
      </p:sp>
    </p:spTree>
    <p:extLst>
      <p:ext uri="{BB962C8B-B14F-4D97-AF65-F5344CB8AC3E}">
        <p14:creationId xmlns:p14="http://schemas.microsoft.com/office/powerpoint/2010/main" val="2791408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721601" y="6475413"/>
            <a:ext cx="3670300"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Rojan Chitrakar (Panasonic)</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pPr/>
              <a:t>‹#›</a:t>
            </a:fld>
            <a:endParaRPr lang="en-US" altLang="en-US" dirty="0"/>
          </a:p>
        </p:txBody>
      </p:sp>
    </p:spTree>
    <p:extLst>
      <p:ext uri="{BB962C8B-B14F-4D97-AF65-F5344CB8AC3E}">
        <p14:creationId xmlns:p14="http://schemas.microsoft.com/office/powerpoint/2010/main" val="144155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Rojan Chitrakar (Panasonic)</a:t>
            </a:r>
          </a:p>
        </p:txBody>
      </p:sp>
      <p:sp>
        <p:nvSpPr>
          <p:cNvPr id="1030" name="Rectangle 6"/>
          <p:cNvSpPr>
            <a:spLocks noGrp="1" noChangeArrowheads="1"/>
          </p:cNvSpPr>
          <p:nvPr>
            <p:ph type="sldNum" sz="quarter" idx="4"/>
          </p:nvPr>
        </p:nvSpPr>
        <p:spPr bwMode="auto">
          <a:xfrm>
            <a:off x="5875093" y="6475413"/>
            <a:ext cx="5434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b="0"/>
            </a:lvl1pPr>
          </a:lstStyle>
          <a:p>
            <a:r>
              <a:rPr lang="en-US" altLang="en-US" dirty="0"/>
              <a:t>Slide </a:t>
            </a:r>
            <a:fld id="{6F1F6262-6948-42CD-BF7B-D2CB9D8BADE4}" type="slidenum">
              <a:rPr lang="en-US" altLang="en-US" smtClean="0"/>
              <a:pPr/>
              <a:t>‹#›</a:t>
            </a:fld>
            <a:endParaRPr lang="en-US" altLang="en-US" dirty="0"/>
          </a:p>
        </p:txBody>
      </p:sp>
      <p:sp>
        <p:nvSpPr>
          <p:cNvPr id="1031" name="Rectangle 7"/>
          <p:cNvSpPr>
            <a:spLocks noChangeArrowheads="1"/>
          </p:cNvSpPr>
          <p:nvPr userDrawn="1"/>
        </p:nvSpPr>
        <p:spPr bwMode="auto">
          <a:xfrm>
            <a:off x="10700519" y="332601"/>
            <a:ext cx="5770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dirty="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200" dirty="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dirty="0"/>
          </a:p>
        </p:txBody>
      </p:sp>
      <p:sp>
        <p:nvSpPr>
          <p:cNvPr id="11" name="Rectangle 7"/>
          <p:cNvSpPr>
            <a:spLocks noChangeArrowheads="1"/>
          </p:cNvSpPr>
          <p:nvPr userDrawn="1"/>
        </p:nvSpPr>
        <p:spPr bwMode="auto">
          <a:xfrm>
            <a:off x="7981762" y="332601"/>
            <a:ext cx="329583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802.11-22-1248r0</a:t>
            </a:r>
          </a:p>
        </p:txBody>
      </p:sp>
      <p:sp>
        <p:nvSpPr>
          <p:cNvPr id="12" name="Rectangle 7"/>
          <p:cNvSpPr>
            <a:spLocks noChangeArrowheads="1"/>
          </p:cNvSpPr>
          <p:nvPr userDrawn="1"/>
        </p:nvSpPr>
        <p:spPr bwMode="auto">
          <a:xfrm>
            <a:off x="881167" y="304801"/>
            <a:ext cx="440203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August 2022</a:t>
            </a:r>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3" r:id="rId8"/>
    <p:sldLayoutId id="2147486144" r:id="rId9"/>
    <p:sldLayoutId id="2147486145" r:id="rId10"/>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9.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xfrm>
            <a:off x="5791200" y="64705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a:pPr>
                <a:spcBef>
                  <a:spcPct val="0"/>
                </a:spcBef>
                <a:buFontTx/>
                <a:buNone/>
              </a:pPr>
              <a:t>1</a:t>
            </a:fld>
            <a:endParaRPr lang="en-US" altLang="en-US" sz="1200" b="0" dirty="0"/>
          </a:p>
        </p:txBody>
      </p:sp>
      <p:sp>
        <p:nvSpPr>
          <p:cNvPr id="13317" name="Rectangle 2"/>
          <p:cNvSpPr>
            <a:spLocks noGrp="1" noChangeArrowheads="1"/>
          </p:cNvSpPr>
          <p:nvPr>
            <p:ph type="title"/>
          </p:nvPr>
        </p:nvSpPr>
        <p:spPr>
          <a:xfrm>
            <a:off x="2209800" y="609600"/>
            <a:ext cx="7772400" cy="1066800"/>
          </a:xfrm>
        </p:spPr>
        <p:txBody>
          <a:bodyPr/>
          <a:lstStyle/>
          <a:p>
            <a:r>
              <a:rPr lang="en-US" altLang="ko-KR" dirty="0"/>
              <a:t>Sensing Measurement Report format Discussion</a:t>
            </a:r>
            <a:endParaRPr lang="en-US" altLang="en-US" dirty="0"/>
          </a:p>
        </p:txBody>
      </p:sp>
      <p:sp>
        <p:nvSpPr>
          <p:cNvPr id="13318" name="Rectangle 6"/>
          <p:cNvSpPr>
            <a:spLocks noGrp="1" noChangeArrowheads="1"/>
          </p:cNvSpPr>
          <p:nvPr>
            <p:ph type="body" idx="1"/>
          </p:nvPr>
        </p:nvSpPr>
        <p:spPr>
          <a:xfrm>
            <a:off x="2209800" y="1676400"/>
            <a:ext cx="7772400" cy="381000"/>
          </a:xfrm>
        </p:spPr>
        <p:txBody>
          <a:bodyPr/>
          <a:lstStyle/>
          <a:p>
            <a:pPr algn="ctr">
              <a:buFontTx/>
              <a:buNone/>
            </a:pPr>
            <a:r>
              <a:rPr lang="en-US" altLang="en-US" sz="2000" dirty="0"/>
              <a:t>Date:</a:t>
            </a:r>
            <a:r>
              <a:rPr lang="en-US" altLang="en-US" sz="2000" b="0" dirty="0"/>
              <a:t> 2022-08-02</a:t>
            </a:r>
          </a:p>
        </p:txBody>
      </p:sp>
      <p:sp>
        <p:nvSpPr>
          <p:cNvPr id="13320" name="Rectangle 12"/>
          <p:cNvSpPr>
            <a:spLocks noChangeArrowheads="1"/>
          </p:cNvSpPr>
          <p:nvPr/>
        </p:nvSpPr>
        <p:spPr bwMode="auto">
          <a:xfrm>
            <a:off x="2209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graphicFrame>
        <p:nvGraphicFramePr>
          <p:cNvPr id="2" name="Table 1"/>
          <p:cNvGraphicFramePr>
            <a:graphicFrameLocks noGrp="1"/>
          </p:cNvGraphicFramePr>
          <p:nvPr>
            <p:extLst>
              <p:ext uri="{D42A27DB-BD31-4B8C-83A1-F6EECF244321}">
                <p14:modId xmlns:p14="http://schemas.microsoft.com/office/powerpoint/2010/main" val="1976644466"/>
              </p:ext>
            </p:extLst>
          </p:nvPr>
        </p:nvGraphicFramePr>
        <p:xfrm>
          <a:off x="1905001" y="2534920"/>
          <a:ext cx="8305800" cy="2189480"/>
        </p:xfrm>
        <a:graphic>
          <a:graphicData uri="http://schemas.openxmlformats.org/drawingml/2006/table">
            <a:tbl>
              <a:tblPr>
                <a:tableStyleId>{5940675A-B579-460E-94D1-54222C63F5DA}</a:tableStyleId>
              </a:tblPr>
              <a:tblGrid>
                <a:gridCol w="1752599">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29494">
                  <a:extLst>
                    <a:ext uri="{9D8B030D-6E8A-4147-A177-3AD203B41FA5}">
                      <a16:colId xmlns:a16="http://schemas.microsoft.com/office/drawing/2014/main" val="20003"/>
                    </a:ext>
                  </a:extLst>
                </a:gridCol>
                <a:gridCol w="2856707">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Company</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pPr marL="0" algn="l" defTabSz="914400" rtl="0" eaLnBrk="1" latinLnBrk="0" hangingPunct="1">
                        <a:spcAft>
                          <a:spcPts val="0"/>
                        </a:spcAft>
                      </a:pPr>
                      <a:r>
                        <a:rPr lang="en-US" altLang="ko-KR" sz="1600" b="0" kern="0" dirty="0">
                          <a:solidFill>
                            <a:schemeClr val="tx1"/>
                          </a:solidFill>
                          <a:effectLst/>
                          <a:latin typeface="Times New Roman" panose="02020603050405020304" pitchFamily="18" charset="0"/>
                          <a:ea typeface="+mn-ea"/>
                          <a:cs typeface="+mn-cs"/>
                        </a:rPr>
                        <a:t>Rojan Chitrakar</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spcAft>
                          <a:spcPts val="0"/>
                        </a:spcAft>
                      </a:pPr>
                      <a:endParaRPr lang="en-US" sz="1600" b="0" dirty="0">
                        <a:effectLst/>
                        <a:latin typeface="Times New Roman" panose="02020603050405020304" pitchFamily="18" charset="0"/>
                        <a:ea typeface="맑은 고딕" panose="020B0503020000020004" pitchFamily="50" charset="-127"/>
                      </a:endParaRPr>
                    </a:p>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rojan.chitrakar@sg.panasonic.com</a:t>
                      </a:r>
                      <a:endParaRPr lang="ko-KR" sz="9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Rajat Pushkarna</a:t>
                      </a: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ko-KR" altLang="en-US"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8486419"/>
                  </a:ext>
                </a:extLst>
              </a:tr>
              <a:tr h="3352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marL="0" algn="l" defTabSz="914400" rtl="0" eaLnBrk="1" latinLnBrk="0" hangingPunct="1">
                        <a:spcAft>
                          <a:spcPts val="0"/>
                        </a:spcAft>
                      </a:pPr>
                      <a:endParaRPr lang="ko-KR" altLang="en-US" sz="16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723232098"/>
                  </a:ext>
                </a:extLst>
              </a:tr>
            </a:tbl>
          </a:graphicData>
        </a:graphic>
      </p:graphicFrame>
      <p:sp>
        <p:nvSpPr>
          <p:cNvPr id="17" name="Footer Placeholder 3"/>
          <p:cNvSpPr>
            <a:spLocks noGrp="1"/>
          </p:cNvSpPr>
          <p:nvPr>
            <p:ph type="ftr" sz="quarter" idx="11"/>
          </p:nvPr>
        </p:nvSpPr>
        <p:spPr>
          <a:xfrm>
            <a:off x="8601075" y="6475413"/>
            <a:ext cx="2752725" cy="184666"/>
          </a:xfrm>
        </p:spPr>
        <p:txBody>
          <a:bodyPr/>
          <a:lstStyle/>
          <a:p>
            <a:pPr>
              <a:defRPr/>
            </a:pPr>
            <a:r>
              <a:rPr lang="en-US" altLang="ko-KR" dirty="0"/>
              <a:t>Rojan Chitrakar (Panasonic)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10</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Benefits</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2769989"/>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Taking the same example of a Sensing Measurement Report Size of </a:t>
            </a:r>
            <a:r>
              <a:rPr lang="en-US" sz="2000" dirty="0"/>
              <a:t>40096 octets, the number of fields required to carry the report = 4. (See Appendix 3 for details). </a:t>
            </a:r>
            <a:r>
              <a:rPr lang="en-US" sz="2000" b="1" dirty="0"/>
              <a:t>This is equal to 32 octets* overhead which is 1102 octets lesser than when using elements!</a:t>
            </a:r>
            <a:r>
              <a:rPr lang="en-US" sz="2000" dirty="0">
                <a:solidFill>
                  <a:srgbClr val="000000"/>
                </a:solidFill>
                <a:latin typeface="Times New Roman"/>
              </a:rPr>
              <a:t> </a:t>
            </a:r>
          </a:p>
          <a:p>
            <a:pPr marL="285750" indent="-285750" fontAlgn="auto">
              <a:spcBef>
                <a:spcPts val="0"/>
              </a:spcBef>
              <a:spcAft>
                <a:spcPts val="0"/>
              </a:spcAft>
              <a:buFont typeface="Wingdings" panose="05000000000000000000" pitchFamily="2" charset="2"/>
              <a:buChar char="q"/>
              <a:defRPr/>
            </a:pPr>
            <a:endParaRPr lang="en-US" sz="2000" dirty="0">
              <a:solidFill>
                <a:srgbClr val="000000"/>
              </a:solidFill>
              <a:latin typeface="Times New Roman"/>
            </a:endParaRPr>
          </a:p>
          <a:p>
            <a:pPr marL="342900" indent="-342900">
              <a:buFont typeface="Wingdings" panose="05000000000000000000" pitchFamily="2" charset="2"/>
              <a:buChar char="q"/>
            </a:pPr>
            <a:r>
              <a:rPr lang="en-US" sz="2000" dirty="0">
                <a:solidFill>
                  <a:srgbClr val="000000"/>
                </a:solidFill>
                <a:latin typeface="Times New Roman"/>
              </a:rPr>
              <a:t>In general, using fields leads to 0.08% to 1.59% overhead (see Appendix 3) for the report parameters listed in Appendix 1 (</a:t>
            </a:r>
            <a:r>
              <a:rPr lang="en-US" sz="1800" dirty="0"/>
              <a:t>BW = 80, Nb = 8, 10, Ng = 4, Nsc = 250).</a:t>
            </a:r>
          </a:p>
          <a:p>
            <a:pPr marL="342900" indent="-342900">
              <a:buFont typeface="Wingdings" panose="05000000000000000000" pitchFamily="2" charset="2"/>
              <a:buChar char="q"/>
            </a:pPr>
            <a:endParaRPr lang="en-US" sz="1800" dirty="0"/>
          </a:p>
          <a:p>
            <a:pPr marL="342900" indent="-342900">
              <a:buFont typeface="Wingdings" panose="05000000000000000000" pitchFamily="2" charset="2"/>
              <a:buChar char="q"/>
            </a:pPr>
            <a:r>
              <a:rPr lang="en-US" sz="1800" dirty="0"/>
              <a:t>Aside from the size overhead, use of fields also leads to lesser overhead in parsing due to the low number of segmentation (at Tx) and reconstruction (at Rx) of the </a:t>
            </a:r>
            <a:r>
              <a:rPr lang="en-US" sz="1800" dirty="0">
                <a:solidFill>
                  <a:srgbClr val="000000"/>
                </a:solidFill>
                <a:latin typeface="Times New Roman"/>
              </a:rPr>
              <a:t>Sensing Measurement Report. </a:t>
            </a:r>
            <a:endParaRPr lang="en-US" sz="1800" dirty="0"/>
          </a:p>
        </p:txBody>
      </p:sp>
    </p:spTree>
    <p:extLst>
      <p:ext uri="{BB962C8B-B14F-4D97-AF65-F5344CB8AC3E}">
        <p14:creationId xmlns:p14="http://schemas.microsoft.com/office/powerpoint/2010/main" val="208381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11</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An example</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400110"/>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An example (Dividing a 30699 octets CSI feedback into 3 segments):</a:t>
            </a:r>
            <a:endParaRPr lang="en-US" sz="1800" dirty="0"/>
          </a:p>
        </p:txBody>
      </p:sp>
      <p:sp>
        <p:nvSpPr>
          <p:cNvPr id="10" name="TextBox 9">
            <a:extLst>
              <a:ext uri="{FF2B5EF4-FFF2-40B4-BE49-F238E27FC236}">
                <a16:creationId xmlns:a16="http://schemas.microsoft.com/office/drawing/2014/main" id="{77597E16-7346-BFB2-CA66-A47479BFF9E9}"/>
              </a:ext>
            </a:extLst>
          </p:cNvPr>
          <p:cNvSpPr txBox="1"/>
          <p:nvPr/>
        </p:nvSpPr>
        <p:spPr>
          <a:xfrm>
            <a:off x="152400" y="5535614"/>
            <a:ext cx="5943600" cy="584775"/>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1600" dirty="0">
                <a:solidFill>
                  <a:srgbClr val="000000"/>
                </a:solidFill>
                <a:latin typeface="Times New Roman"/>
              </a:rPr>
              <a:t>Three segments are enough to carry a 30699 octets report.</a:t>
            </a:r>
          </a:p>
          <a:p>
            <a:pPr marL="285750" indent="-285750" fontAlgn="auto">
              <a:spcBef>
                <a:spcPts val="0"/>
              </a:spcBef>
              <a:spcAft>
                <a:spcPts val="0"/>
              </a:spcAft>
              <a:buFont typeface="Wingdings" panose="05000000000000000000" pitchFamily="2" charset="2"/>
              <a:buChar char="q"/>
              <a:defRPr/>
            </a:pPr>
            <a:r>
              <a:rPr lang="en-US" sz="1600" dirty="0">
                <a:solidFill>
                  <a:srgbClr val="000000"/>
                </a:solidFill>
                <a:latin typeface="Times New Roman"/>
              </a:rPr>
              <a:t>If elements are used, 124 elements would be required.</a:t>
            </a:r>
            <a:endParaRPr lang="en-US" sz="1400" dirty="0"/>
          </a:p>
        </p:txBody>
      </p:sp>
      <p:pic>
        <p:nvPicPr>
          <p:cNvPr id="8" name="Picture 7">
            <a:extLst>
              <a:ext uri="{FF2B5EF4-FFF2-40B4-BE49-F238E27FC236}">
                <a16:creationId xmlns:a16="http://schemas.microsoft.com/office/drawing/2014/main" id="{87530900-0B5C-6EAE-CDEB-79528645088F}"/>
              </a:ext>
            </a:extLst>
          </p:cNvPr>
          <p:cNvPicPr>
            <a:picLocks noChangeAspect="1"/>
          </p:cNvPicPr>
          <p:nvPr/>
        </p:nvPicPr>
        <p:blipFill>
          <a:blip r:embed="rId3"/>
          <a:stretch>
            <a:fillRect/>
          </a:stretch>
        </p:blipFill>
        <p:spPr>
          <a:xfrm>
            <a:off x="475268" y="1662530"/>
            <a:ext cx="11125200" cy="3153386"/>
          </a:xfrm>
          <a:prstGeom prst="rect">
            <a:avLst/>
          </a:prstGeom>
        </p:spPr>
      </p:pic>
      <p:pic>
        <p:nvPicPr>
          <p:cNvPr id="13" name="Picture 12">
            <a:extLst>
              <a:ext uri="{FF2B5EF4-FFF2-40B4-BE49-F238E27FC236}">
                <a16:creationId xmlns:a16="http://schemas.microsoft.com/office/drawing/2014/main" id="{A3D133BD-F79B-0539-1889-3F287DA144C6}"/>
              </a:ext>
            </a:extLst>
          </p:cNvPr>
          <p:cNvPicPr>
            <a:picLocks noChangeAspect="1"/>
          </p:cNvPicPr>
          <p:nvPr/>
        </p:nvPicPr>
        <p:blipFill>
          <a:blip r:embed="rId4"/>
          <a:stretch>
            <a:fillRect/>
          </a:stretch>
        </p:blipFill>
        <p:spPr>
          <a:xfrm>
            <a:off x="8382000" y="4918865"/>
            <a:ext cx="3607324" cy="1453598"/>
          </a:xfrm>
          <a:prstGeom prst="rect">
            <a:avLst/>
          </a:prstGeom>
        </p:spPr>
      </p:pic>
    </p:spTree>
    <p:extLst>
      <p:ext uri="{BB962C8B-B14F-4D97-AF65-F5344CB8AC3E}">
        <p14:creationId xmlns:p14="http://schemas.microsoft.com/office/powerpoint/2010/main" val="3934486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12</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200" kern="0" dirty="0">
                <a:solidFill>
                  <a:srgbClr val="000000"/>
                </a:solidFill>
                <a:latin typeface="Times New Roman"/>
                <a:ea typeface="Gulim" pitchFamily="34" charset="-127"/>
                <a:cs typeface="+mn-cs"/>
              </a:rPr>
              <a:t>Straw Poll 1</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295401"/>
            <a:ext cx="11353800" cy="4093428"/>
          </a:xfrm>
          <a:prstGeom prst="rect">
            <a:avLst/>
          </a:prstGeom>
          <a:noFill/>
        </p:spPr>
        <p:txBody>
          <a:bodyPr wrap="square" rtlCol="0">
            <a:spAutoFit/>
          </a:bodyPr>
          <a:lstStyle/>
          <a:p>
            <a:pPr marL="447675" indent="-447675">
              <a:buFont typeface="Wingdings" panose="05000000000000000000" pitchFamily="2" charset="2"/>
              <a:buChar char="q"/>
              <a:defRPr/>
            </a:pPr>
            <a:r>
              <a:rPr lang="en-US" sz="2800" dirty="0">
                <a:solidFill>
                  <a:srgbClr val="000000"/>
                </a:solidFill>
              </a:rPr>
              <a:t>Do you agree to replace the Sensing Measurement Report element with a field?</a:t>
            </a:r>
          </a:p>
          <a:p>
            <a:pPr lvl="1">
              <a:defRPr/>
            </a:pPr>
            <a:endParaRPr lang="en-US" sz="2800" dirty="0">
              <a:solidFill>
                <a:srgbClr val="000000"/>
              </a:solidFill>
            </a:endParaRPr>
          </a:p>
          <a:p>
            <a:pPr lvl="1">
              <a:defRPr/>
            </a:pPr>
            <a:r>
              <a:rPr lang="en-US" sz="2800" dirty="0">
                <a:solidFill>
                  <a:srgbClr val="000000"/>
                </a:solidFill>
              </a:rPr>
              <a:t>Note: The content of the field is based on the content of the Sensing Measurement Report element. </a:t>
            </a:r>
          </a:p>
          <a:p>
            <a:pPr marL="447675" indent="-447675">
              <a:buFont typeface="Wingdings" panose="05000000000000000000" pitchFamily="2" charset="2"/>
              <a:buChar char="q"/>
              <a:defRPr/>
            </a:pPr>
            <a:endParaRPr lang="en-US" sz="2800" dirty="0">
              <a:solidFill>
                <a:srgbClr val="000000"/>
              </a:solidFill>
            </a:endParaRPr>
          </a:p>
          <a:p>
            <a:pPr marL="447675" indent="-447675">
              <a:buFont typeface="Wingdings" panose="05000000000000000000" pitchFamily="2" charset="2"/>
              <a:buChar char="q"/>
              <a:defRPr/>
            </a:pPr>
            <a:endParaRPr lang="en-US" sz="2800" dirty="0">
              <a:solidFill>
                <a:srgbClr val="000000"/>
              </a:solidFill>
            </a:endParaRPr>
          </a:p>
          <a:p>
            <a:pPr lvl="1">
              <a:defRPr/>
            </a:pPr>
            <a:r>
              <a:rPr lang="en-US" sz="2800" dirty="0">
                <a:solidFill>
                  <a:srgbClr val="000000"/>
                </a:solidFill>
              </a:rPr>
              <a:t>Y/N/A</a:t>
            </a:r>
          </a:p>
          <a:p>
            <a:pPr marL="457200" indent="-457200">
              <a:buFont typeface="+mj-lt"/>
              <a:buAutoNum type="arabicParenR"/>
            </a:pPr>
            <a:endParaRPr lang="en-US" sz="1800" dirty="0"/>
          </a:p>
          <a:p>
            <a:pPr marL="457200" indent="-457200">
              <a:buFont typeface="+mj-lt"/>
              <a:buAutoNum type="arabicParenR"/>
            </a:pPr>
            <a:endParaRPr lang="en-US" sz="1800" dirty="0"/>
          </a:p>
        </p:txBody>
      </p:sp>
    </p:spTree>
    <p:extLst>
      <p:ext uri="{BB962C8B-B14F-4D97-AF65-F5344CB8AC3E}">
        <p14:creationId xmlns:p14="http://schemas.microsoft.com/office/powerpoint/2010/main" val="998097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13</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solidFill>
                  <a:srgbClr val="000000"/>
                </a:solidFill>
                <a:latin typeface="Times New Roman"/>
              </a:rPr>
              <a:t>References</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295401"/>
            <a:ext cx="11353800" cy="2308324"/>
          </a:xfrm>
          <a:prstGeom prst="rect">
            <a:avLst/>
          </a:prstGeom>
          <a:noFill/>
        </p:spPr>
        <p:txBody>
          <a:bodyPr wrap="square" rtlCol="0">
            <a:spAutoFit/>
          </a:bodyPr>
          <a:lstStyle/>
          <a:p>
            <a:pPr marL="457200" indent="-457200">
              <a:buFont typeface="+mj-lt"/>
              <a:buAutoNum type="arabicParenR"/>
            </a:pPr>
            <a:r>
              <a:rPr lang="en-US" sz="1800" dirty="0"/>
              <a:t>IEEE P802.11-REVme_D1.3</a:t>
            </a:r>
          </a:p>
          <a:p>
            <a:pPr marL="457200" indent="-457200">
              <a:buFont typeface="+mj-lt"/>
              <a:buAutoNum type="arabicParenR"/>
            </a:pPr>
            <a:r>
              <a:rPr lang="en-US" sz="1800" dirty="0"/>
              <a:t>IEEE 802.11be_D0.1</a:t>
            </a:r>
          </a:p>
          <a:p>
            <a:pPr marL="457200" indent="-457200">
              <a:buFont typeface="+mj-lt"/>
              <a:buAutoNum type="arabicParenR"/>
            </a:pPr>
            <a:r>
              <a:rPr lang="en-US" sz="1800" dirty="0"/>
              <a:t>IEEE 802.11-11/0411r1, Selective Segment Retransmission of VHT Compressed Beamforming, Daewon Lee</a:t>
            </a:r>
          </a:p>
          <a:p>
            <a:pPr marL="457200" indent="-457200">
              <a:buFont typeface="+mj-lt"/>
              <a:buAutoNum type="arabicParenR"/>
            </a:pPr>
            <a:r>
              <a:rPr lang="en-US" sz="1800" dirty="0"/>
              <a:t>IEEE 802.11-11/041r0, Sounding Protocol – Segmentation and Null Feedback, Simone Merlin</a:t>
            </a:r>
          </a:p>
          <a:p>
            <a:pPr marL="457200" indent="-457200">
              <a:buFont typeface="+mj-lt"/>
              <a:buAutoNum type="arabicParenR"/>
            </a:pPr>
            <a:r>
              <a:rPr lang="en-US" sz="1800" dirty="0"/>
              <a:t>IEEE 802.11-16/1182r0, HE Sounding Segmentation, Hongyuan Zhang</a:t>
            </a:r>
          </a:p>
          <a:p>
            <a:pPr marL="457200" indent="-457200">
              <a:buFont typeface="+mj-lt"/>
              <a:buAutoNum type="arabicParenR"/>
            </a:pPr>
            <a:endParaRPr lang="en-US" sz="1800" dirty="0"/>
          </a:p>
          <a:p>
            <a:pPr marL="457200" indent="-457200">
              <a:buFont typeface="+mj-lt"/>
              <a:buAutoNum type="arabicParenR"/>
            </a:pPr>
            <a:endParaRPr lang="en-US" sz="1800" dirty="0"/>
          </a:p>
          <a:p>
            <a:pPr marL="457200" indent="-457200">
              <a:buFont typeface="+mj-lt"/>
              <a:buAutoNum type="arabicParenR"/>
            </a:pPr>
            <a:endParaRPr lang="en-US" sz="1800" dirty="0"/>
          </a:p>
        </p:txBody>
      </p:sp>
    </p:spTree>
    <p:extLst>
      <p:ext uri="{BB962C8B-B14F-4D97-AF65-F5344CB8AC3E}">
        <p14:creationId xmlns:p14="http://schemas.microsoft.com/office/powerpoint/2010/main" val="1878198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14</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solidFill>
                  <a:srgbClr val="000000"/>
                </a:solidFill>
                <a:latin typeface="Times New Roman"/>
              </a:rPr>
              <a:t>Appendix - 1</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68310" y="1183797"/>
            <a:ext cx="7070690" cy="1754326"/>
          </a:xfrm>
          <a:prstGeom prst="rect">
            <a:avLst/>
          </a:prstGeom>
          <a:noFill/>
        </p:spPr>
        <p:txBody>
          <a:bodyPr wrap="square" rtlCol="0">
            <a:spAutoFit/>
          </a:bodyPr>
          <a:lstStyle/>
          <a:p>
            <a:r>
              <a:rPr lang="en-US" sz="1800" u="sng" dirty="0"/>
              <a:t>Sensing Measurement Report size (based on Equation E of 22/1020r4)</a:t>
            </a:r>
            <a:r>
              <a:rPr lang="en-US" sz="1800" dirty="0"/>
              <a:t>:</a:t>
            </a:r>
          </a:p>
          <a:p>
            <a:endParaRPr lang="en-US" sz="1800" dirty="0"/>
          </a:p>
          <a:p>
            <a:r>
              <a:rPr lang="en-US" sz="1800" dirty="0"/>
              <a:t>BW = 80</a:t>
            </a:r>
          </a:p>
          <a:p>
            <a:r>
              <a:rPr lang="en-US" sz="1800" dirty="0"/>
              <a:t>Nb = 8, 10</a:t>
            </a:r>
          </a:p>
          <a:p>
            <a:r>
              <a:rPr lang="en-US" sz="1800" dirty="0"/>
              <a:t>Ng = 4</a:t>
            </a:r>
          </a:p>
          <a:p>
            <a:r>
              <a:rPr lang="en-US" sz="1800" dirty="0"/>
              <a:t>Nsc = 250</a:t>
            </a:r>
          </a:p>
        </p:txBody>
      </p:sp>
      <p:graphicFrame>
        <p:nvGraphicFramePr>
          <p:cNvPr id="4" name="Table 3">
            <a:extLst>
              <a:ext uri="{FF2B5EF4-FFF2-40B4-BE49-F238E27FC236}">
                <a16:creationId xmlns:a16="http://schemas.microsoft.com/office/drawing/2014/main" id="{C3160E0A-462F-B0FB-7456-2B0FDA4D45E8}"/>
              </a:ext>
            </a:extLst>
          </p:cNvPr>
          <p:cNvGraphicFramePr>
            <a:graphicFrameLocks noGrp="1"/>
          </p:cNvGraphicFramePr>
          <p:nvPr>
            <p:extLst>
              <p:ext uri="{D42A27DB-BD31-4B8C-83A1-F6EECF244321}">
                <p14:modId xmlns:p14="http://schemas.microsoft.com/office/powerpoint/2010/main" val="1548576449"/>
              </p:ext>
            </p:extLst>
          </p:nvPr>
        </p:nvGraphicFramePr>
        <p:xfrm>
          <a:off x="2336803" y="2033498"/>
          <a:ext cx="7619996" cy="4345940"/>
        </p:xfrm>
        <a:graphic>
          <a:graphicData uri="http://schemas.openxmlformats.org/drawingml/2006/table">
            <a:tbl>
              <a:tblPr/>
              <a:tblGrid>
                <a:gridCol w="939452">
                  <a:extLst>
                    <a:ext uri="{9D8B030D-6E8A-4147-A177-3AD203B41FA5}">
                      <a16:colId xmlns:a16="http://schemas.microsoft.com/office/drawing/2014/main" val="3256381134"/>
                    </a:ext>
                  </a:extLst>
                </a:gridCol>
                <a:gridCol w="835068">
                  <a:extLst>
                    <a:ext uri="{9D8B030D-6E8A-4147-A177-3AD203B41FA5}">
                      <a16:colId xmlns:a16="http://schemas.microsoft.com/office/drawing/2014/main" val="3171775006"/>
                    </a:ext>
                  </a:extLst>
                </a:gridCol>
                <a:gridCol w="835068">
                  <a:extLst>
                    <a:ext uri="{9D8B030D-6E8A-4147-A177-3AD203B41FA5}">
                      <a16:colId xmlns:a16="http://schemas.microsoft.com/office/drawing/2014/main" val="925735521"/>
                    </a:ext>
                  </a:extLst>
                </a:gridCol>
                <a:gridCol w="835068">
                  <a:extLst>
                    <a:ext uri="{9D8B030D-6E8A-4147-A177-3AD203B41FA5}">
                      <a16:colId xmlns:a16="http://schemas.microsoft.com/office/drawing/2014/main" val="2368356837"/>
                    </a:ext>
                  </a:extLst>
                </a:gridCol>
                <a:gridCol w="835068">
                  <a:extLst>
                    <a:ext uri="{9D8B030D-6E8A-4147-A177-3AD203B41FA5}">
                      <a16:colId xmlns:a16="http://schemas.microsoft.com/office/drawing/2014/main" val="4157375973"/>
                    </a:ext>
                  </a:extLst>
                </a:gridCol>
                <a:gridCol w="835068">
                  <a:extLst>
                    <a:ext uri="{9D8B030D-6E8A-4147-A177-3AD203B41FA5}">
                      <a16:colId xmlns:a16="http://schemas.microsoft.com/office/drawing/2014/main" val="172172637"/>
                    </a:ext>
                  </a:extLst>
                </a:gridCol>
                <a:gridCol w="835068">
                  <a:extLst>
                    <a:ext uri="{9D8B030D-6E8A-4147-A177-3AD203B41FA5}">
                      <a16:colId xmlns:a16="http://schemas.microsoft.com/office/drawing/2014/main" val="1242231712"/>
                    </a:ext>
                  </a:extLst>
                </a:gridCol>
                <a:gridCol w="835068">
                  <a:extLst>
                    <a:ext uri="{9D8B030D-6E8A-4147-A177-3AD203B41FA5}">
                      <a16:colId xmlns:a16="http://schemas.microsoft.com/office/drawing/2014/main" val="2237938516"/>
                    </a:ext>
                  </a:extLst>
                </a:gridCol>
                <a:gridCol w="835068">
                  <a:extLst>
                    <a:ext uri="{9D8B030D-6E8A-4147-A177-3AD203B41FA5}">
                      <a16:colId xmlns:a16="http://schemas.microsoft.com/office/drawing/2014/main" val="378002320"/>
                    </a:ext>
                  </a:extLst>
                </a:gridCol>
              </a:tblGrid>
              <a:tr h="282133">
                <a:tc>
                  <a:txBody>
                    <a:bodyPr/>
                    <a:lstStyle/>
                    <a:p>
                      <a:pPr algn="l" fontAlgn="b"/>
                      <a:r>
                        <a:rPr lang="en-US" sz="1800" b="1" i="1" u="none" strike="noStrike" dirty="0">
                          <a:solidFill>
                            <a:srgbClr val="000000"/>
                          </a:solidFill>
                          <a:effectLst/>
                          <a:latin typeface="Calibri" panose="020F0502020204030204" pitchFamily="34" charset="0"/>
                        </a:rPr>
                        <a:t>Nrx \ Ntx</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dirty="0">
                          <a:solidFill>
                            <a:srgbClr val="000000"/>
                          </a:solidFill>
                          <a:effectLst/>
                          <a:latin typeface="Calibri" panose="020F0502020204030204" pitchFamily="34" charset="0"/>
                        </a:rPr>
                        <a:t>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dirty="0">
                          <a:solidFill>
                            <a:srgbClr val="000000"/>
                          </a:solidFill>
                          <a:effectLst/>
                          <a:latin typeface="Calibri" panose="020F0502020204030204" pitchFamily="34" charset="0"/>
                        </a:rPr>
                        <a:t>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dirty="0">
                          <a:solidFill>
                            <a:srgbClr val="000000"/>
                          </a:solidFill>
                          <a:effectLst/>
                          <a:latin typeface="Calibri" panose="020F0502020204030204" pitchFamily="34" charset="0"/>
                        </a:rPr>
                        <a:t>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dirty="0">
                          <a:solidFill>
                            <a:srgbClr val="000000"/>
                          </a:solidFill>
                          <a:effectLst/>
                          <a:latin typeface="Calibri" panose="020F0502020204030204" pitchFamily="34" charset="0"/>
                        </a:rPr>
                        <a:t>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dirty="0">
                          <a:solidFill>
                            <a:srgbClr val="000000"/>
                          </a:solidFill>
                          <a:effectLst/>
                          <a:latin typeface="Calibri" panose="020F0502020204030204" pitchFamily="34" charset="0"/>
                        </a:rPr>
                        <a:t>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9472998"/>
                  </a:ext>
                </a:extLst>
              </a:tr>
              <a:tr h="250786">
                <a:tc rowSpan="2">
                  <a:txBody>
                    <a:bodyPr/>
                    <a:lstStyle/>
                    <a:p>
                      <a:pPr algn="ctr" fontAlgn="ctr"/>
                      <a:r>
                        <a:rPr lang="en-US" sz="1800" b="1" i="0" u="none" strike="noStrike" dirty="0">
                          <a:solidFill>
                            <a:srgbClr val="000000"/>
                          </a:solidFill>
                          <a:effectLst/>
                          <a:latin typeface="Calibri" panose="020F0502020204030204" pitchFamily="34" charset="0"/>
                        </a:rPr>
                        <a:t>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502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1003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1505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2006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2508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3009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3511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4012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8691450"/>
                  </a:ext>
                </a:extLst>
              </a:tr>
              <a:tr h="250786">
                <a:tc vMerge="1">
                  <a:txBody>
                    <a:bodyPr/>
                    <a:lstStyle/>
                    <a:p>
                      <a:endParaRPr lang="en-US"/>
                    </a:p>
                  </a:txBody>
                  <a:tcPr/>
                </a:tc>
                <a:tc>
                  <a:txBody>
                    <a:bodyPr/>
                    <a:lstStyle/>
                    <a:p>
                      <a:pPr algn="ctr" fontAlgn="b"/>
                      <a:r>
                        <a:rPr lang="en-US" sz="1600" b="0" i="0" u="none" strike="noStrike" dirty="0">
                          <a:solidFill>
                            <a:srgbClr val="000000"/>
                          </a:solidFill>
                          <a:effectLst/>
                          <a:latin typeface="Calibri" panose="020F0502020204030204" pitchFamily="34" charset="0"/>
                        </a:rPr>
                        <a:t>627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1253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1880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2506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3133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3759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4386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5012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8872378"/>
                  </a:ext>
                </a:extLst>
              </a:tr>
              <a:tr h="250786">
                <a:tc rowSpan="2">
                  <a:txBody>
                    <a:bodyPr/>
                    <a:lstStyle/>
                    <a:p>
                      <a:pPr algn="ctr" fontAlgn="ctr"/>
                      <a:r>
                        <a:rPr lang="en-US" sz="1800" b="1" i="0" u="none" strike="noStrike" dirty="0">
                          <a:solidFill>
                            <a:srgbClr val="000000"/>
                          </a:solidFill>
                          <a:effectLst/>
                          <a:latin typeface="Calibri" panose="020F0502020204030204" pitchFamily="34" charset="0"/>
                        </a:rPr>
                        <a:t>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1003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2006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3009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4012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5015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6018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7021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8024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6175271"/>
                  </a:ext>
                </a:extLst>
              </a:tr>
              <a:tr h="250786">
                <a:tc vMerge="1">
                  <a:txBody>
                    <a:bodyPr/>
                    <a:lstStyle/>
                    <a:p>
                      <a:endParaRPr lang="en-US"/>
                    </a:p>
                  </a:txBody>
                  <a:tcPr/>
                </a:tc>
                <a:tc>
                  <a:txBody>
                    <a:bodyPr/>
                    <a:lstStyle/>
                    <a:p>
                      <a:pPr algn="ctr" fontAlgn="b"/>
                      <a:r>
                        <a:rPr lang="en-US" sz="1600" b="0" i="0" u="none" strike="noStrike" dirty="0">
                          <a:solidFill>
                            <a:srgbClr val="000000"/>
                          </a:solidFill>
                          <a:effectLst/>
                          <a:latin typeface="Calibri" panose="020F0502020204030204" pitchFamily="34" charset="0"/>
                        </a:rPr>
                        <a:t>1253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2506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3759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5012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6265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7518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8771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10024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169019"/>
                  </a:ext>
                </a:extLst>
              </a:tr>
              <a:tr h="250786">
                <a:tc rowSpan="2">
                  <a:txBody>
                    <a:bodyPr/>
                    <a:lstStyle/>
                    <a:p>
                      <a:pPr algn="ctr" fontAlgn="ctr"/>
                      <a:r>
                        <a:rPr lang="en-US" sz="1800" b="1" i="0" u="none" strike="noStrike" dirty="0">
                          <a:solidFill>
                            <a:srgbClr val="000000"/>
                          </a:solidFill>
                          <a:effectLst/>
                          <a:latin typeface="Calibri" panose="020F0502020204030204" pitchFamily="34" charset="0"/>
                        </a:rPr>
                        <a:t>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1505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3009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4514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6018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7523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9027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10532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12036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7758942"/>
                  </a:ext>
                </a:extLst>
              </a:tr>
              <a:tr h="250786">
                <a:tc vMerge="1">
                  <a:txBody>
                    <a:bodyPr/>
                    <a:lstStyle/>
                    <a:p>
                      <a:endParaRPr lang="en-US"/>
                    </a:p>
                  </a:txBody>
                  <a:tcPr/>
                </a:tc>
                <a:tc>
                  <a:txBody>
                    <a:bodyPr/>
                    <a:lstStyle/>
                    <a:p>
                      <a:pPr algn="ctr" fontAlgn="b"/>
                      <a:r>
                        <a:rPr lang="en-US" sz="1600" b="0" i="0" u="none" strike="noStrike" dirty="0">
                          <a:solidFill>
                            <a:srgbClr val="000000"/>
                          </a:solidFill>
                          <a:effectLst/>
                          <a:latin typeface="Calibri" panose="020F0502020204030204" pitchFamily="34" charset="0"/>
                        </a:rPr>
                        <a:t>1880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3759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5639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7518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9398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11277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13157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15036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3027770"/>
                  </a:ext>
                </a:extLst>
              </a:tr>
              <a:tr h="282133">
                <a:tc rowSpan="2">
                  <a:txBody>
                    <a:bodyPr/>
                    <a:lstStyle/>
                    <a:p>
                      <a:pPr algn="ctr" fontAlgn="ctr"/>
                      <a:r>
                        <a:rPr lang="en-US" sz="1800" b="1" i="0" u="none" strike="noStrike" dirty="0">
                          <a:solidFill>
                            <a:srgbClr val="000000"/>
                          </a:solidFill>
                          <a:effectLst/>
                          <a:latin typeface="Calibri" panose="020F0502020204030204" pitchFamily="34" charset="0"/>
                        </a:rPr>
                        <a:t>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2006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4012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6018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8024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10030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12036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14042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16048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781917"/>
                  </a:ext>
                </a:extLst>
              </a:tr>
              <a:tr h="250786">
                <a:tc vMerge="1">
                  <a:txBody>
                    <a:bodyPr/>
                    <a:lstStyle/>
                    <a:p>
                      <a:endParaRPr lang="en-US"/>
                    </a:p>
                  </a:txBody>
                  <a:tcPr/>
                </a:tc>
                <a:tc>
                  <a:txBody>
                    <a:bodyPr/>
                    <a:lstStyle/>
                    <a:p>
                      <a:pPr algn="ctr" fontAlgn="b"/>
                      <a:r>
                        <a:rPr lang="en-US" sz="1600" b="0" i="0" u="none" strike="noStrike" dirty="0">
                          <a:solidFill>
                            <a:srgbClr val="000000"/>
                          </a:solidFill>
                          <a:effectLst/>
                          <a:latin typeface="Calibri" panose="020F0502020204030204" pitchFamily="34" charset="0"/>
                        </a:rPr>
                        <a:t>2506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5012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7518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10024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12530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15036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17542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20048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3750001"/>
                  </a:ext>
                </a:extLst>
              </a:tr>
              <a:tr h="250786">
                <a:tc rowSpan="2">
                  <a:txBody>
                    <a:bodyPr/>
                    <a:lstStyle/>
                    <a:p>
                      <a:pPr algn="ctr" fontAlgn="ctr"/>
                      <a:r>
                        <a:rPr lang="en-US" sz="1800" b="1" i="0" u="none" strike="noStrike" dirty="0">
                          <a:solidFill>
                            <a:srgbClr val="000000"/>
                          </a:solidFill>
                          <a:effectLst/>
                          <a:latin typeface="Calibri" panose="020F0502020204030204" pitchFamily="34" charset="0"/>
                        </a:rPr>
                        <a:t>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2508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5015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7523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10030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12538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15045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17553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20060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3450392"/>
                  </a:ext>
                </a:extLst>
              </a:tr>
              <a:tr h="250786">
                <a:tc vMerge="1">
                  <a:txBody>
                    <a:bodyPr/>
                    <a:lstStyle/>
                    <a:p>
                      <a:endParaRPr lang="en-US"/>
                    </a:p>
                  </a:txBody>
                  <a:tcPr/>
                </a:tc>
                <a:tc>
                  <a:txBody>
                    <a:bodyPr/>
                    <a:lstStyle/>
                    <a:p>
                      <a:pPr algn="ctr" fontAlgn="b"/>
                      <a:r>
                        <a:rPr lang="en-US" sz="1600" b="0" i="0" u="none" strike="noStrike" dirty="0">
                          <a:solidFill>
                            <a:srgbClr val="000000"/>
                          </a:solidFill>
                          <a:effectLst/>
                          <a:latin typeface="Calibri" panose="020F0502020204030204" pitchFamily="34" charset="0"/>
                        </a:rPr>
                        <a:t>3133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6265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9398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12530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15663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18795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21928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25060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8187392"/>
                  </a:ext>
                </a:extLst>
              </a:tr>
              <a:tr h="250786">
                <a:tc rowSpan="2">
                  <a:txBody>
                    <a:bodyPr/>
                    <a:lstStyle/>
                    <a:p>
                      <a:pPr algn="ctr" fontAlgn="ctr"/>
                      <a:r>
                        <a:rPr lang="en-US" sz="1800" b="1" i="0" u="none" strike="noStrike" dirty="0">
                          <a:solidFill>
                            <a:srgbClr val="000000"/>
                          </a:solidFill>
                          <a:effectLst/>
                          <a:latin typeface="Calibri" panose="020F0502020204030204" pitchFamily="34" charset="0"/>
                        </a:rPr>
                        <a:t>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3009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6018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9027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12036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15045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18054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21063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24072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2404543"/>
                  </a:ext>
                </a:extLst>
              </a:tr>
              <a:tr h="250786">
                <a:tc vMerge="1">
                  <a:txBody>
                    <a:bodyPr/>
                    <a:lstStyle/>
                    <a:p>
                      <a:endParaRPr lang="en-US"/>
                    </a:p>
                  </a:txBody>
                  <a:tcPr/>
                </a:tc>
                <a:tc>
                  <a:txBody>
                    <a:bodyPr/>
                    <a:lstStyle/>
                    <a:p>
                      <a:pPr algn="ctr" fontAlgn="b"/>
                      <a:r>
                        <a:rPr lang="en-US" sz="1600" b="0" i="0" u="none" strike="noStrike" dirty="0">
                          <a:solidFill>
                            <a:srgbClr val="000000"/>
                          </a:solidFill>
                          <a:effectLst/>
                          <a:latin typeface="Calibri" panose="020F0502020204030204" pitchFamily="34" charset="0"/>
                        </a:rPr>
                        <a:t>3759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7518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11277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15036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18795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22554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26313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30072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3355212"/>
                  </a:ext>
                </a:extLst>
              </a:tr>
              <a:tr h="250786">
                <a:tc rowSpan="2">
                  <a:txBody>
                    <a:bodyPr/>
                    <a:lstStyle/>
                    <a:p>
                      <a:pPr algn="ctr" fontAlgn="ctr"/>
                      <a:r>
                        <a:rPr lang="en-US" sz="1800" b="1" i="0" u="none" strike="noStrike" dirty="0">
                          <a:solidFill>
                            <a:srgbClr val="000000"/>
                          </a:solidFill>
                          <a:effectLst/>
                          <a:latin typeface="Calibri" panose="020F0502020204030204" pitchFamily="34" charset="0"/>
                        </a:rPr>
                        <a:t>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3511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7021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10532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14042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17553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21063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24574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28084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7152486"/>
                  </a:ext>
                </a:extLst>
              </a:tr>
              <a:tr h="250786">
                <a:tc vMerge="1">
                  <a:txBody>
                    <a:bodyPr/>
                    <a:lstStyle/>
                    <a:p>
                      <a:endParaRPr lang="en-US"/>
                    </a:p>
                  </a:txBody>
                  <a:tcPr/>
                </a:tc>
                <a:tc>
                  <a:txBody>
                    <a:bodyPr/>
                    <a:lstStyle/>
                    <a:p>
                      <a:pPr algn="ctr" fontAlgn="b"/>
                      <a:r>
                        <a:rPr lang="en-US" sz="1600" b="0" i="0" u="none" strike="noStrike" dirty="0">
                          <a:solidFill>
                            <a:srgbClr val="000000"/>
                          </a:solidFill>
                          <a:effectLst/>
                          <a:latin typeface="Calibri" panose="020F0502020204030204" pitchFamily="34" charset="0"/>
                        </a:rPr>
                        <a:t>4386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8771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13157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17542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21928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26313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highlight>
                            <a:srgbClr val="00FFFF"/>
                          </a:highlight>
                          <a:latin typeface="Calibri" panose="020F0502020204030204" pitchFamily="34" charset="0"/>
                        </a:rPr>
                        <a:t>30699</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35084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7254458"/>
                  </a:ext>
                </a:extLst>
              </a:tr>
              <a:tr h="250786">
                <a:tc rowSpan="2">
                  <a:txBody>
                    <a:bodyPr/>
                    <a:lstStyle/>
                    <a:p>
                      <a:pPr algn="ctr" fontAlgn="ctr"/>
                      <a:r>
                        <a:rPr lang="en-US" sz="1800" b="1" i="0" u="none" strike="noStrike" dirty="0">
                          <a:solidFill>
                            <a:srgbClr val="000000"/>
                          </a:solidFill>
                          <a:effectLst/>
                          <a:latin typeface="Calibri" panose="020F0502020204030204" pitchFamily="34" charset="0"/>
                        </a:rPr>
                        <a:t>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4012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8024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12036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16048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20060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24072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28084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32096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6285168"/>
                  </a:ext>
                </a:extLst>
              </a:tr>
              <a:tr h="261234">
                <a:tc vMerge="1">
                  <a:txBody>
                    <a:bodyPr/>
                    <a:lstStyle/>
                    <a:p>
                      <a:endParaRPr lang="en-US"/>
                    </a:p>
                  </a:txBody>
                  <a:tcPr/>
                </a:tc>
                <a:tc>
                  <a:txBody>
                    <a:bodyPr/>
                    <a:lstStyle/>
                    <a:p>
                      <a:pPr algn="ctr" fontAlgn="b"/>
                      <a:r>
                        <a:rPr lang="en-US" sz="1600" b="0" i="0" u="none" strike="noStrike" dirty="0">
                          <a:solidFill>
                            <a:srgbClr val="000000"/>
                          </a:solidFill>
                          <a:effectLst/>
                          <a:latin typeface="Calibri" panose="020F0502020204030204" pitchFamily="34" charset="0"/>
                        </a:rPr>
                        <a:t>5012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10024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15036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20048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25060</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30072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35084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rgbClr val="000000"/>
                          </a:solidFill>
                          <a:effectLst/>
                          <a:latin typeface="Calibri" panose="020F0502020204030204" pitchFamily="34" charset="0"/>
                        </a:rPr>
                        <a:t>40096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6556913"/>
                  </a:ext>
                </a:extLst>
              </a:tr>
            </a:tbl>
          </a:graphicData>
        </a:graphic>
      </p:graphicFrame>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F3D19428-0FD8-E60E-E4E8-7A1723D1F68C}"/>
                  </a:ext>
                </a:extLst>
              </p:cNvPr>
              <p:cNvSpPr txBox="1"/>
              <p:nvPr/>
            </p:nvSpPr>
            <p:spPr>
              <a:xfrm>
                <a:off x="6705600" y="1295401"/>
                <a:ext cx="4800600" cy="43685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𝐶𝑆𝐼</m:t>
                      </m:r>
                      <m:r>
                        <a:rPr lang="en-US" i="0">
                          <a:latin typeface="Cambria Math" panose="02040503050406030204" pitchFamily="18" charset="0"/>
                        </a:rPr>
                        <m:t> </m:t>
                      </m:r>
                      <m:r>
                        <a:rPr lang="en-US" i="1">
                          <a:latin typeface="Cambria Math" panose="02040503050406030204" pitchFamily="18" charset="0"/>
                        </a:rPr>
                        <m:t>𝑆𝑖𝑧𝑒</m:t>
                      </m:r>
                      <m:r>
                        <a:rPr lang="en-US" i="0">
                          <a:latin typeface="Cambria Math" panose="02040503050406030204" pitchFamily="18" charset="0"/>
                        </a:rPr>
                        <m:t>= </m:t>
                      </m:r>
                      <m:d>
                        <m:dPr>
                          <m:begChr m:val="⌈"/>
                          <m:endChr m:val="⌉"/>
                          <m:ctrlPr>
                            <a:rPr lang="en-US" i="1">
                              <a:solidFill>
                                <a:srgbClr val="836967"/>
                              </a:solidFill>
                              <a:latin typeface="Cambria Math" panose="02040503050406030204" pitchFamily="18" charset="0"/>
                            </a:rPr>
                          </m:ctrlPr>
                        </m:dPr>
                        <m:e>
                          <m:r>
                            <a:rPr lang="en-US" i="0">
                              <a:latin typeface="Cambria Math" panose="02040503050406030204" pitchFamily="18" charset="0"/>
                            </a:rPr>
                            <m:t>1.5×</m:t>
                          </m:r>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𝑇𝑋</m:t>
                              </m:r>
                            </m:sub>
                          </m:sSub>
                          <m:r>
                            <a:rPr lang="en-US" i="0">
                              <a:latin typeface="Cambria Math" panose="02040503050406030204" pitchFamily="18" charset="0"/>
                            </a:rPr>
                            <m:t>×</m:t>
                          </m:r>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𝑅𝑋</m:t>
                              </m:r>
                            </m:sub>
                          </m:sSub>
                        </m:e>
                      </m:d>
                      <m:r>
                        <a:rPr lang="en-US" i="0">
                          <a:latin typeface="Cambria Math" panose="02040503050406030204" pitchFamily="18" charset="0"/>
                        </a:rPr>
                        <m:t>+ </m:t>
                      </m:r>
                      <m:f>
                        <m:fPr>
                          <m:ctrlPr>
                            <a:rPr lang="en-US" i="1">
                              <a:solidFill>
                                <a:srgbClr val="836967"/>
                              </a:solidFill>
                              <a:latin typeface="Cambria Math" panose="02040503050406030204" pitchFamily="18" charset="0"/>
                            </a:rPr>
                          </m:ctrlPr>
                        </m:fPr>
                        <m:num>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𝑇𝑋</m:t>
                              </m:r>
                            </m:sub>
                          </m:sSub>
                          <m:r>
                            <a:rPr lang="en-US" i="0">
                              <a:latin typeface="Cambria Math" panose="02040503050406030204" pitchFamily="18" charset="0"/>
                            </a:rPr>
                            <m:t>×</m:t>
                          </m:r>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𝑅𝑋</m:t>
                              </m:r>
                            </m:sub>
                          </m:sSub>
                          <m:r>
                            <a:rPr lang="en-US" i="0">
                              <a:latin typeface="Cambria Math" panose="02040503050406030204" pitchFamily="18" charset="0"/>
                            </a:rPr>
                            <m:t>×</m:t>
                          </m:r>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𝑏</m:t>
                              </m:r>
                            </m:sub>
                          </m:sSub>
                          <m:r>
                            <a:rPr lang="en-US" i="0">
                              <a:latin typeface="Cambria Math" panose="02040503050406030204" pitchFamily="18" charset="0"/>
                            </a:rPr>
                            <m:t>×</m:t>
                          </m:r>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𝑁</m:t>
                              </m:r>
                            </m:e>
                            <m:sub>
                              <m:r>
                                <a:rPr lang="en-US" i="1">
                                  <a:latin typeface="Cambria Math" panose="02040503050406030204" pitchFamily="18" charset="0"/>
                                </a:rPr>
                                <m:t>𝑠𝑐</m:t>
                              </m:r>
                            </m:sub>
                          </m:sSub>
                        </m:num>
                        <m:den>
                          <m:r>
                            <a:rPr lang="en-US" i="0">
                              <a:latin typeface="Cambria Math" panose="02040503050406030204" pitchFamily="18" charset="0"/>
                            </a:rPr>
                            <m:t>4</m:t>
                          </m:r>
                        </m:den>
                      </m:f>
                    </m:oMath>
                  </m:oMathPara>
                </a14:m>
                <a:endParaRPr lang="en-US" dirty="0"/>
              </a:p>
            </p:txBody>
          </p:sp>
        </mc:Choice>
        <mc:Fallback xmlns="">
          <p:sp>
            <p:nvSpPr>
              <p:cNvPr id="11" name="TextBox 10">
                <a:extLst>
                  <a:ext uri="{FF2B5EF4-FFF2-40B4-BE49-F238E27FC236}">
                    <a16:creationId xmlns:a16="http://schemas.microsoft.com/office/drawing/2014/main" id="{F3D19428-0FD8-E60E-E4E8-7A1723D1F68C}"/>
                  </a:ext>
                </a:extLst>
              </p:cNvPr>
              <p:cNvSpPr txBox="1">
                <a:spLocks noRot="1" noChangeAspect="1" noMove="1" noResize="1" noEditPoints="1" noAdjustHandles="1" noChangeArrowheads="1" noChangeShapeType="1" noTextEdit="1"/>
              </p:cNvSpPr>
              <p:nvPr/>
            </p:nvSpPr>
            <p:spPr>
              <a:xfrm>
                <a:off x="6705600" y="1295401"/>
                <a:ext cx="4800600" cy="436851"/>
              </a:xfrm>
              <a:prstGeom prst="rect">
                <a:avLst/>
              </a:prstGeom>
              <a:blipFill>
                <a:blip r:embed="rId2"/>
                <a:stretch>
                  <a:fillRect b="-1408"/>
                </a:stretch>
              </a:blipFill>
            </p:spPr>
            <p:txBody>
              <a:bodyPr/>
              <a:lstStyle/>
              <a:p>
                <a:r>
                  <a:rPr lang="en-US">
                    <a:noFill/>
                  </a:rPr>
                  <a:t> </a:t>
                </a:r>
              </a:p>
            </p:txBody>
          </p:sp>
        </mc:Fallback>
      </mc:AlternateContent>
      <p:sp>
        <p:nvSpPr>
          <p:cNvPr id="12" name="TextBox 11">
            <a:extLst>
              <a:ext uri="{FF2B5EF4-FFF2-40B4-BE49-F238E27FC236}">
                <a16:creationId xmlns:a16="http://schemas.microsoft.com/office/drawing/2014/main" id="{304BE67D-358A-6C51-8C0E-AFCDFC38C464}"/>
              </a:ext>
            </a:extLst>
          </p:cNvPr>
          <p:cNvSpPr txBox="1"/>
          <p:nvPr/>
        </p:nvSpPr>
        <p:spPr>
          <a:xfrm>
            <a:off x="10293665" y="2252246"/>
            <a:ext cx="755335" cy="338554"/>
          </a:xfrm>
          <a:prstGeom prst="rect">
            <a:avLst/>
          </a:prstGeom>
          <a:noFill/>
        </p:spPr>
        <p:txBody>
          <a:bodyPr wrap="none" rtlCol="0">
            <a:spAutoFit/>
          </a:bodyPr>
          <a:lstStyle/>
          <a:p>
            <a:r>
              <a:rPr lang="en-US" sz="1600" dirty="0"/>
              <a:t>Nb = 8</a:t>
            </a:r>
            <a:endParaRPr lang="en-US" sz="1600" b="1" dirty="0"/>
          </a:p>
        </p:txBody>
      </p:sp>
      <p:cxnSp>
        <p:nvCxnSpPr>
          <p:cNvPr id="14" name="Straight Arrow Connector 13">
            <a:extLst>
              <a:ext uri="{FF2B5EF4-FFF2-40B4-BE49-F238E27FC236}">
                <a16:creationId xmlns:a16="http://schemas.microsoft.com/office/drawing/2014/main" id="{0A5CB5BC-B822-4E4F-7A74-A1D29F783563}"/>
              </a:ext>
            </a:extLst>
          </p:cNvPr>
          <p:cNvCxnSpPr>
            <a:cxnSpLocks/>
          </p:cNvCxnSpPr>
          <p:nvPr/>
        </p:nvCxnSpPr>
        <p:spPr bwMode="auto">
          <a:xfrm flipH="1">
            <a:off x="9988865" y="2421523"/>
            <a:ext cx="3048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6" name="TextBox 15">
            <a:extLst>
              <a:ext uri="{FF2B5EF4-FFF2-40B4-BE49-F238E27FC236}">
                <a16:creationId xmlns:a16="http://schemas.microsoft.com/office/drawing/2014/main" id="{DE9A194F-7C12-5F7E-733F-5BB9A8E0B70C}"/>
              </a:ext>
            </a:extLst>
          </p:cNvPr>
          <p:cNvSpPr txBox="1"/>
          <p:nvPr/>
        </p:nvSpPr>
        <p:spPr>
          <a:xfrm>
            <a:off x="10287000" y="2555380"/>
            <a:ext cx="857927" cy="338554"/>
          </a:xfrm>
          <a:prstGeom prst="rect">
            <a:avLst/>
          </a:prstGeom>
          <a:noFill/>
        </p:spPr>
        <p:txBody>
          <a:bodyPr wrap="none" rtlCol="0">
            <a:spAutoFit/>
          </a:bodyPr>
          <a:lstStyle/>
          <a:p>
            <a:r>
              <a:rPr lang="en-US" sz="1600" dirty="0"/>
              <a:t>Nb = 10</a:t>
            </a:r>
            <a:endParaRPr lang="en-US" sz="1600" b="1" dirty="0"/>
          </a:p>
        </p:txBody>
      </p:sp>
      <p:cxnSp>
        <p:nvCxnSpPr>
          <p:cNvPr id="18" name="Straight Arrow Connector 17">
            <a:extLst>
              <a:ext uri="{FF2B5EF4-FFF2-40B4-BE49-F238E27FC236}">
                <a16:creationId xmlns:a16="http://schemas.microsoft.com/office/drawing/2014/main" id="{D81C2EC4-5B6F-CBAC-4477-A07EFC3DA87C}"/>
              </a:ext>
            </a:extLst>
          </p:cNvPr>
          <p:cNvCxnSpPr>
            <a:cxnSpLocks/>
          </p:cNvCxnSpPr>
          <p:nvPr/>
        </p:nvCxnSpPr>
        <p:spPr bwMode="auto">
          <a:xfrm flipH="1">
            <a:off x="9982200" y="2724657"/>
            <a:ext cx="3048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3421859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15</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solidFill>
                  <a:srgbClr val="000000"/>
                </a:solidFill>
                <a:latin typeface="Times New Roman"/>
              </a:rPr>
              <a:t>Appendix - 2</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68310" y="1183797"/>
            <a:ext cx="11718890" cy="646331"/>
          </a:xfrm>
          <a:prstGeom prst="rect">
            <a:avLst/>
          </a:prstGeom>
          <a:noFill/>
        </p:spPr>
        <p:txBody>
          <a:bodyPr wrap="square" rtlCol="0">
            <a:spAutoFit/>
          </a:bodyPr>
          <a:lstStyle/>
          <a:p>
            <a:r>
              <a:rPr lang="en-US" sz="1800" u="sng" dirty="0"/>
              <a:t>Number of Sensing Measurement report </a:t>
            </a:r>
            <a:r>
              <a:rPr lang="en-US" sz="1800" b="1" u="sng" dirty="0"/>
              <a:t>elements</a:t>
            </a:r>
            <a:r>
              <a:rPr lang="en-US" sz="1800" u="sng" dirty="0"/>
              <a:t> required and corresponding overhead (in %) for the report sizes listed in Appendix-1:</a:t>
            </a:r>
            <a:endParaRPr lang="en-US" sz="1800" dirty="0"/>
          </a:p>
        </p:txBody>
      </p:sp>
      <p:sp>
        <p:nvSpPr>
          <p:cNvPr id="6" name="TextBox 5">
            <a:extLst>
              <a:ext uri="{FF2B5EF4-FFF2-40B4-BE49-F238E27FC236}">
                <a16:creationId xmlns:a16="http://schemas.microsoft.com/office/drawing/2014/main" id="{D000434C-16D9-1A05-F4C9-14AFBE5BA58F}"/>
              </a:ext>
            </a:extLst>
          </p:cNvPr>
          <p:cNvSpPr txBox="1"/>
          <p:nvPr/>
        </p:nvSpPr>
        <p:spPr>
          <a:xfrm>
            <a:off x="1676406" y="1524000"/>
            <a:ext cx="1898277" cy="338554"/>
          </a:xfrm>
          <a:prstGeom prst="rect">
            <a:avLst/>
          </a:prstGeom>
          <a:noFill/>
        </p:spPr>
        <p:txBody>
          <a:bodyPr wrap="none" rtlCol="0">
            <a:spAutoFit/>
          </a:bodyPr>
          <a:lstStyle/>
          <a:p>
            <a:r>
              <a:rPr lang="en-US" sz="1600" dirty="0"/>
              <a:t>Number of </a:t>
            </a:r>
            <a:r>
              <a:rPr lang="en-US" sz="1600" b="1" dirty="0"/>
              <a:t>elements</a:t>
            </a:r>
          </a:p>
        </p:txBody>
      </p:sp>
      <p:sp>
        <p:nvSpPr>
          <p:cNvPr id="10" name="TextBox 9">
            <a:extLst>
              <a:ext uri="{FF2B5EF4-FFF2-40B4-BE49-F238E27FC236}">
                <a16:creationId xmlns:a16="http://schemas.microsoft.com/office/drawing/2014/main" id="{9B262C34-29D5-928C-65BA-64E2C4F25E6E}"/>
              </a:ext>
            </a:extLst>
          </p:cNvPr>
          <p:cNvSpPr txBox="1"/>
          <p:nvPr/>
        </p:nvSpPr>
        <p:spPr>
          <a:xfrm>
            <a:off x="4038606" y="1655969"/>
            <a:ext cx="1555234" cy="338554"/>
          </a:xfrm>
          <a:prstGeom prst="rect">
            <a:avLst/>
          </a:prstGeom>
          <a:noFill/>
        </p:spPr>
        <p:txBody>
          <a:bodyPr wrap="none" rtlCol="0">
            <a:spAutoFit/>
          </a:bodyPr>
          <a:lstStyle/>
          <a:p>
            <a:r>
              <a:rPr lang="en-US" sz="1600" dirty="0"/>
              <a:t>Overhead (in %)</a:t>
            </a:r>
          </a:p>
        </p:txBody>
      </p:sp>
      <p:cxnSp>
        <p:nvCxnSpPr>
          <p:cNvPr id="9" name="Straight Arrow Connector 8">
            <a:extLst>
              <a:ext uri="{FF2B5EF4-FFF2-40B4-BE49-F238E27FC236}">
                <a16:creationId xmlns:a16="http://schemas.microsoft.com/office/drawing/2014/main" id="{F434FA3E-C71E-D654-9D15-E5B4D20075CE}"/>
              </a:ext>
            </a:extLst>
          </p:cNvPr>
          <p:cNvCxnSpPr>
            <a:cxnSpLocks/>
          </p:cNvCxnSpPr>
          <p:nvPr/>
        </p:nvCxnSpPr>
        <p:spPr bwMode="auto">
          <a:xfrm>
            <a:off x="3429006" y="1825246"/>
            <a:ext cx="0" cy="45344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8E29EFBD-5A4D-440F-345D-A64872967D81}"/>
              </a:ext>
            </a:extLst>
          </p:cNvPr>
          <p:cNvCxnSpPr>
            <a:cxnSpLocks/>
          </p:cNvCxnSpPr>
          <p:nvPr/>
        </p:nvCxnSpPr>
        <p:spPr bwMode="auto">
          <a:xfrm>
            <a:off x="4123501" y="1932445"/>
            <a:ext cx="0" cy="34624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6" name="TextBox 15">
            <a:extLst>
              <a:ext uri="{FF2B5EF4-FFF2-40B4-BE49-F238E27FC236}">
                <a16:creationId xmlns:a16="http://schemas.microsoft.com/office/drawing/2014/main" id="{C491A8AA-4073-9F0B-BEFC-91FA7970C4A8}"/>
              </a:ext>
            </a:extLst>
          </p:cNvPr>
          <p:cNvSpPr txBox="1"/>
          <p:nvPr/>
        </p:nvSpPr>
        <p:spPr>
          <a:xfrm>
            <a:off x="76200" y="6130420"/>
            <a:ext cx="10078272" cy="338554"/>
          </a:xfrm>
          <a:prstGeom prst="rect">
            <a:avLst/>
          </a:prstGeom>
          <a:noFill/>
        </p:spPr>
        <p:txBody>
          <a:bodyPr wrap="none" rtlCol="0">
            <a:spAutoFit/>
          </a:bodyPr>
          <a:lstStyle/>
          <a:p>
            <a:r>
              <a:rPr lang="en-US" sz="1600" dirty="0"/>
              <a:t>In the worst case, the number of elements required to carry 40096 octets of report = 162. </a:t>
            </a:r>
            <a:r>
              <a:rPr lang="en-US" sz="1600" b="1" dirty="0"/>
              <a:t>Causes 1134 octets overhead!</a:t>
            </a:r>
          </a:p>
        </p:txBody>
      </p:sp>
      <p:graphicFrame>
        <p:nvGraphicFramePr>
          <p:cNvPr id="15" name="Table 14">
            <a:extLst>
              <a:ext uri="{FF2B5EF4-FFF2-40B4-BE49-F238E27FC236}">
                <a16:creationId xmlns:a16="http://schemas.microsoft.com/office/drawing/2014/main" id="{2D6E6D91-CA5E-B371-49C8-61ED57D60955}"/>
              </a:ext>
            </a:extLst>
          </p:cNvPr>
          <p:cNvGraphicFramePr>
            <a:graphicFrameLocks noGrp="1"/>
          </p:cNvGraphicFramePr>
          <p:nvPr>
            <p:extLst>
              <p:ext uri="{D42A27DB-BD31-4B8C-83A1-F6EECF244321}">
                <p14:modId xmlns:p14="http://schemas.microsoft.com/office/powerpoint/2010/main" val="3747257563"/>
              </p:ext>
            </p:extLst>
          </p:nvPr>
        </p:nvGraphicFramePr>
        <p:xfrm>
          <a:off x="2438400" y="2146922"/>
          <a:ext cx="9296403" cy="4032174"/>
        </p:xfrm>
        <a:graphic>
          <a:graphicData uri="http://schemas.openxmlformats.org/drawingml/2006/table">
            <a:tbl>
              <a:tblPr/>
              <a:tblGrid>
                <a:gridCol w="941363">
                  <a:extLst>
                    <a:ext uri="{9D8B030D-6E8A-4147-A177-3AD203B41FA5}">
                      <a16:colId xmlns:a16="http://schemas.microsoft.com/office/drawing/2014/main" val="3759389643"/>
                    </a:ext>
                  </a:extLst>
                </a:gridCol>
                <a:gridCol w="522190">
                  <a:extLst>
                    <a:ext uri="{9D8B030D-6E8A-4147-A177-3AD203B41FA5}">
                      <a16:colId xmlns:a16="http://schemas.microsoft.com/office/drawing/2014/main" val="416616781"/>
                    </a:ext>
                  </a:extLst>
                </a:gridCol>
                <a:gridCol w="522190">
                  <a:extLst>
                    <a:ext uri="{9D8B030D-6E8A-4147-A177-3AD203B41FA5}">
                      <a16:colId xmlns:a16="http://schemas.microsoft.com/office/drawing/2014/main" val="2364767350"/>
                    </a:ext>
                  </a:extLst>
                </a:gridCol>
                <a:gridCol w="522190">
                  <a:extLst>
                    <a:ext uri="{9D8B030D-6E8A-4147-A177-3AD203B41FA5}">
                      <a16:colId xmlns:a16="http://schemas.microsoft.com/office/drawing/2014/main" val="170844309"/>
                    </a:ext>
                  </a:extLst>
                </a:gridCol>
                <a:gridCol w="522190">
                  <a:extLst>
                    <a:ext uri="{9D8B030D-6E8A-4147-A177-3AD203B41FA5}">
                      <a16:colId xmlns:a16="http://schemas.microsoft.com/office/drawing/2014/main" val="3500761181"/>
                    </a:ext>
                  </a:extLst>
                </a:gridCol>
                <a:gridCol w="522190">
                  <a:extLst>
                    <a:ext uri="{9D8B030D-6E8A-4147-A177-3AD203B41FA5}">
                      <a16:colId xmlns:a16="http://schemas.microsoft.com/office/drawing/2014/main" val="897040102"/>
                    </a:ext>
                  </a:extLst>
                </a:gridCol>
                <a:gridCol w="522190">
                  <a:extLst>
                    <a:ext uri="{9D8B030D-6E8A-4147-A177-3AD203B41FA5}">
                      <a16:colId xmlns:a16="http://schemas.microsoft.com/office/drawing/2014/main" val="3264378731"/>
                    </a:ext>
                  </a:extLst>
                </a:gridCol>
                <a:gridCol w="522190">
                  <a:extLst>
                    <a:ext uri="{9D8B030D-6E8A-4147-A177-3AD203B41FA5}">
                      <a16:colId xmlns:a16="http://schemas.microsoft.com/office/drawing/2014/main" val="894884163"/>
                    </a:ext>
                  </a:extLst>
                </a:gridCol>
                <a:gridCol w="522190">
                  <a:extLst>
                    <a:ext uri="{9D8B030D-6E8A-4147-A177-3AD203B41FA5}">
                      <a16:colId xmlns:a16="http://schemas.microsoft.com/office/drawing/2014/main" val="810473834"/>
                    </a:ext>
                  </a:extLst>
                </a:gridCol>
                <a:gridCol w="522190">
                  <a:extLst>
                    <a:ext uri="{9D8B030D-6E8A-4147-A177-3AD203B41FA5}">
                      <a16:colId xmlns:a16="http://schemas.microsoft.com/office/drawing/2014/main" val="3749738515"/>
                    </a:ext>
                  </a:extLst>
                </a:gridCol>
                <a:gridCol w="522190">
                  <a:extLst>
                    <a:ext uri="{9D8B030D-6E8A-4147-A177-3AD203B41FA5}">
                      <a16:colId xmlns:a16="http://schemas.microsoft.com/office/drawing/2014/main" val="948943724"/>
                    </a:ext>
                  </a:extLst>
                </a:gridCol>
                <a:gridCol w="522190">
                  <a:extLst>
                    <a:ext uri="{9D8B030D-6E8A-4147-A177-3AD203B41FA5}">
                      <a16:colId xmlns:a16="http://schemas.microsoft.com/office/drawing/2014/main" val="852222162"/>
                    </a:ext>
                  </a:extLst>
                </a:gridCol>
                <a:gridCol w="522190">
                  <a:extLst>
                    <a:ext uri="{9D8B030D-6E8A-4147-A177-3AD203B41FA5}">
                      <a16:colId xmlns:a16="http://schemas.microsoft.com/office/drawing/2014/main" val="1722830307"/>
                    </a:ext>
                  </a:extLst>
                </a:gridCol>
                <a:gridCol w="522190">
                  <a:extLst>
                    <a:ext uri="{9D8B030D-6E8A-4147-A177-3AD203B41FA5}">
                      <a16:colId xmlns:a16="http://schemas.microsoft.com/office/drawing/2014/main" val="3341918575"/>
                    </a:ext>
                  </a:extLst>
                </a:gridCol>
                <a:gridCol w="522190">
                  <a:extLst>
                    <a:ext uri="{9D8B030D-6E8A-4147-A177-3AD203B41FA5}">
                      <a16:colId xmlns:a16="http://schemas.microsoft.com/office/drawing/2014/main" val="924167476"/>
                    </a:ext>
                  </a:extLst>
                </a:gridCol>
                <a:gridCol w="522190">
                  <a:extLst>
                    <a:ext uri="{9D8B030D-6E8A-4147-A177-3AD203B41FA5}">
                      <a16:colId xmlns:a16="http://schemas.microsoft.com/office/drawing/2014/main" val="2941433657"/>
                    </a:ext>
                  </a:extLst>
                </a:gridCol>
                <a:gridCol w="522190">
                  <a:extLst>
                    <a:ext uri="{9D8B030D-6E8A-4147-A177-3AD203B41FA5}">
                      <a16:colId xmlns:a16="http://schemas.microsoft.com/office/drawing/2014/main" val="2492976895"/>
                    </a:ext>
                  </a:extLst>
                </a:gridCol>
              </a:tblGrid>
              <a:tr h="262334">
                <a:tc>
                  <a:txBody>
                    <a:bodyPr/>
                    <a:lstStyle/>
                    <a:p>
                      <a:pPr algn="l" fontAlgn="b"/>
                      <a:r>
                        <a:rPr lang="en-US" sz="1600" b="1" i="1" u="none" strike="noStrike" dirty="0">
                          <a:solidFill>
                            <a:srgbClr val="000000"/>
                          </a:solidFill>
                          <a:effectLst/>
                          <a:latin typeface="Calibri" panose="020F0502020204030204" pitchFamily="34" charset="0"/>
                        </a:rPr>
                        <a:t>Nrx \ Ntx</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b"/>
                      <a:r>
                        <a:rPr lang="en-US" sz="1600" b="1"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260814863"/>
                  </a:ext>
                </a:extLst>
              </a:tr>
              <a:tr h="233186">
                <a:tc rowSpan="2">
                  <a:txBody>
                    <a:bodyPr/>
                    <a:lstStyle/>
                    <a:p>
                      <a:pPr algn="ctr" fontAlgn="ctr"/>
                      <a:r>
                        <a:rPr lang="en-US" sz="1600" b="1" i="0" u="none" strike="noStrike" dirty="0">
                          <a:solidFill>
                            <a:srgbClr val="000000"/>
                          </a:solidFill>
                          <a:effectLst/>
                          <a:latin typeface="Calibri" panose="020F0502020204030204" pitchFamily="34" charset="0"/>
                        </a:rPr>
                        <a:t>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4.18%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3.49%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3.26%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3.14%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3.07%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3.02%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7973817"/>
                  </a:ext>
                </a:extLst>
              </a:tr>
              <a:tr h="233186">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3.35%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3.35%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3.63%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6558345"/>
                  </a:ext>
                </a:extLst>
              </a:tr>
              <a:tr h="233186">
                <a:tc rowSpan="2">
                  <a:txBody>
                    <a:bodyPr/>
                    <a:lstStyle/>
                    <a:p>
                      <a:pPr algn="ctr" fontAlgn="ctr"/>
                      <a:r>
                        <a:rPr lang="en-US" sz="1600" b="1" i="0" u="none" strike="noStrike" dirty="0">
                          <a:solidFill>
                            <a:srgbClr val="000000"/>
                          </a:solidFill>
                          <a:effectLst/>
                          <a:latin typeface="Calibri" panose="020F0502020204030204" pitchFamily="34" charset="0"/>
                        </a:rPr>
                        <a:t>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3.49%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3.14%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3.02%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9335966"/>
                  </a:ext>
                </a:extLst>
              </a:tr>
              <a:tr h="233186">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3.35%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3.07%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3.63%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0449049"/>
                  </a:ext>
                </a:extLst>
              </a:tr>
              <a:tr h="233186">
                <a:tc rowSpan="2">
                  <a:txBody>
                    <a:bodyPr/>
                    <a:lstStyle/>
                    <a:p>
                      <a:pPr algn="ctr" fontAlgn="ctr"/>
                      <a:r>
                        <a:rPr lang="en-US" sz="1600" b="1" i="0" u="none" strike="noStrike" dirty="0">
                          <a:solidFill>
                            <a:srgbClr val="000000"/>
                          </a:solidFill>
                          <a:effectLst/>
                          <a:latin typeface="Calibri" panose="020F0502020204030204" pitchFamily="34" charset="0"/>
                        </a:rPr>
                        <a:t>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3.26%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3.02%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5292511"/>
                  </a:ext>
                </a:extLst>
              </a:tr>
              <a:tr h="233186">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3.54%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54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7859644"/>
                  </a:ext>
                </a:extLst>
              </a:tr>
              <a:tr h="262334">
                <a:tc rowSpan="2">
                  <a:txBody>
                    <a:bodyPr/>
                    <a:lstStyle/>
                    <a:p>
                      <a:pPr algn="ctr" fontAlgn="ctr"/>
                      <a:r>
                        <a:rPr lang="en-US" sz="1600" b="1" i="0" u="none" strike="noStrike" dirty="0">
                          <a:solidFill>
                            <a:srgbClr val="000000"/>
                          </a:solidFill>
                          <a:effectLst/>
                          <a:latin typeface="Calibri" panose="020F0502020204030204" pitchFamily="34" charset="0"/>
                        </a:rPr>
                        <a:t>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3.14%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57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65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2074004"/>
                  </a:ext>
                </a:extLst>
              </a:tr>
              <a:tr h="233186">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3.07%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3.56%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81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2296569"/>
                  </a:ext>
                </a:extLst>
              </a:tr>
              <a:tr h="233186">
                <a:tc rowSpan="2">
                  <a:txBody>
                    <a:bodyPr/>
                    <a:lstStyle/>
                    <a:p>
                      <a:pPr algn="ctr" fontAlgn="ctr"/>
                      <a:r>
                        <a:rPr lang="en-US" sz="1600" b="1" i="0" u="none" strike="noStrike" dirty="0">
                          <a:solidFill>
                            <a:srgbClr val="000000"/>
                          </a:solidFill>
                          <a:effectLst/>
                          <a:latin typeface="Calibri" panose="020F0502020204030204" pitchFamily="34" charset="0"/>
                        </a:rPr>
                        <a:t>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3.07%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81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4851123"/>
                  </a:ext>
                </a:extLst>
              </a:tr>
              <a:tr h="233186">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3.58%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76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89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2351932"/>
                  </a:ext>
                </a:extLst>
              </a:tr>
              <a:tr h="233186">
                <a:tc rowSpan="2">
                  <a:txBody>
                    <a:bodyPr/>
                    <a:lstStyle/>
                    <a:p>
                      <a:pPr algn="ctr" fontAlgn="ctr"/>
                      <a:r>
                        <a:rPr lang="en-US" sz="1600" b="1" i="0" u="none" strike="noStrike" dirty="0">
                          <a:solidFill>
                            <a:srgbClr val="000000"/>
                          </a:solidFill>
                          <a:effectLst/>
                          <a:latin typeface="Calibri" panose="020F0502020204030204" pitchFamily="34" charset="0"/>
                        </a:rPr>
                        <a:t>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3.02%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85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435712"/>
                  </a:ext>
                </a:extLst>
              </a:tr>
              <a:tr h="233186">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76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3.54%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76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91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107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122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0812745"/>
                  </a:ext>
                </a:extLst>
              </a:tr>
              <a:tr h="233186">
                <a:tc rowSpan="2">
                  <a:txBody>
                    <a:bodyPr/>
                    <a:lstStyle/>
                    <a:p>
                      <a:pPr algn="ctr" fontAlgn="ctr"/>
                      <a:r>
                        <a:rPr lang="en-US" sz="1600" b="1" i="0" u="none" strike="noStrike" dirty="0">
                          <a:solidFill>
                            <a:srgbClr val="000000"/>
                          </a:solidFill>
                          <a:effectLst/>
                          <a:latin typeface="Calibri" panose="020F0502020204030204" pitchFamily="34" charset="0"/>
                        </a:rPr>
                        <a:t>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57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85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100</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1824964"/>
                  </a:ext>
                </a:extLst>
              </a:tr>
              <a:tr h="233186">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36</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54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89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3.55%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89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107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highlight>
                            <a:srgbClr val="00FFFF"/>
                          </a:highlight>
                          <a:latin typeface="Calibri" panose="020F0502020204030204" pitchFamily="34" charset="0"/>
                        </a:rPr>
                        <a:t>124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142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2969926"/>
                  </a:ext>
                </a:extLst>
              </a:tr>
              <a:tr h="233186">
                <a:tc rowSpan="2">
                  <a:txBody>
                    <a:bodyPr/>
                    <a:lstStyle/>
                    <a:p>
                      <a:pPr algn="ctr" fontAlgn="ctr"/>
                      <a:r>
                        <a:rPr lang="en-US" sz="1600" b="1" i="0" u="none" strike="noStrike" dirty="0">
                          <a:solidFill>
                            <a:srgbClr val="000000"/>
                          </a:solidFill>
                          <a:effectLst/>
                          <a:latin typeface="Calibri" panose="020F0502020204030204" pitchFamily="34" charset="0"/>
                        </a:rPr>
                        <a:t>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17</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49</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65</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81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4999095"/>
                  </a:ext>
                </a:extLst>
              </a:tr>
              <a:tr h="242902">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21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2.93%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3.56%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2.85%</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122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142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162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400" b="0" i="0" u="none" strike="noStrike" dirty="0">
                          <a:solidFill>
                            <a:srgbClr val="000000"/>
                          </a:solidFill>
                          <a:effectLst/>
                          <a:latin typeface="Calibri" panose="020F0502020204030204" pitchFamily="34" charset="0"/>
                        </a:rPr>
                        <a:t>2.83%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1978497"/>
                  </a:ext>
                </a:extLst>
              </a:tr>
            </a:tbl>
          </a:graphicData>
        </a:graphic>
      </p:graphicFrame>
    </p:spTree>
    <p:extLst>
      <p:ext uri="{BB962C8B-B14F-4D97-AF65-F5344CB8AC3E}">
        <p14:creationId xmlns:p14="http://schemas.microsoft.com/office/powerpoint/2010/main" val="14276667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16</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solidFill>
                  <a:srgbClr val="000000"/>
                </a:solidFill>
                <a:latin typeface="Times New Roman"/>
              </a:rPr>
              <a:t>Appendix - 3</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168310" y="1183797"/>
            <a:ext cx="11718890" cy="646331"/>
          </a:xfrm>
          <a:prstGeom prst="rect">
            <a:avLst/>
          </a:prstGeom>
          <a:noFill/>
        </p:spPr>
        <p:txBody>
          <a:bodyPr wrap="square" rtlCol="0">
            <a:spAutoFit/>
          </a:bodyPr>
          <a:lstStyle/>
          <a:p>
            <a:r>
              <a:rPr lang="en-US" sz="1800" u="sng" dirty="0"/>
              <a:t>Number of Sensing Measurement report </a:t>
            </a:r>
            <a:r>
              <a:rPr lang="en-US" sz="1800" b="1" u="sng" dirty="0"/>
              <a:t>fields</a:t>
            </a:r>
            <a:r>
              <a:rPr lang="en-US" sz="1800" u="sng" dirty="0"/>
              <a:t> required and corresponding overhead (in %) for the report sizes listed in Appendix-1:</a:t>
            </a:r>
            <a:endParaRPr lang="en-US" sz="1800" dirty="0"/>
          </a:p>
        </p:txBody>
      </p:sp>
      <p:sp>
        <p:nvSpPr>
          <p:cNvPr id="6" name="TextBox 5">
            <a:extLst>
              <a:ext uri="{FF2B5EF4-FFF2-40B4-BE49-F238E27FC236}">
                <a16:creationId xmlns:a16="http://schemas.microsoft.com/office/drawing/2014/main" id="{D000434C-16D9-1A05-F4C9-14AFBE5BA58F}"/>
              </a:ext>
            </a:extLst>
          </p:cNvPr>
          <p:cNvSpPr txBox="1"/>
          <p:nvPr/>
        </p:nvSpPr>
        <p:spPr>
          <a:xfrm>
            <a:off x="1990900" y="1524000"/>
            <a:ext cx="1590500" cy="338554"/>
          </a:xfrm>
          <a:prstGeom prst="rect">
            <a:avLst/>
          </a:prstGeom>
          <a:noFill/>
        </p:spPr>
        <p:txBody>
          <a:bodyPr wrap="none" rtlCol="0">
            <a:spAutoFit/>
          </a:bodyPr>
          <a:lstStyle/>
          <a:p>
            <a:r>
              <a:rPr lang="en-US" sz="1600" dirty="0"/>
              <a:t>Number of </a:t>
            </a:r>
            <a:r>
              <a:rPr lang="en-US" sz="1600" b="1" dirty="0"/>
              <a:t>fields</a:t>
            </a:r>
          </a:p>
        </p:txBody>
      </p:sp>
      <p:sp>
        <p:nvSpPr>
          <p:cNvPr id="10" name="TextBox 9">
            <a:extLst>
              <a:ext uri="{FF2B5EF4-FFF2-40B4-BE49-F238E27FC236}">
                <a16:creationId xmlns:a16="http://schemas.microsoft.com/office/drawing/2014/main" id="{9B262C34-29D5-928C-65BA-64E2C4F25E6E}"/>
              </a:ext>
            </a:extLst>
          </p:cNvPr>
          <p:cNvSpPr txBox="1"/>
          <p:nvPr/>
        </p:nvSpPr>
        <p:spPr>
          <a:xfrm>
            <a:off x="4038606" y="1613523"/>
            <a:ext cx="1555234" cy="338554"/>
          </a:xfrm>
          <a:prstGeom prst="rect">
            <a:avLst/>
          </a:prstGeom>
          <a:noFill/>
        </p:spPr>
        <p:txBody>
          <a:bodyPr wrap="none" rtlCol="0">
            <a:spAutoFit/>
          </a:bodyPr>
          <a:lstStyle/>
          <a:p>
            <a:r>
              <a:rPr lang="en-US" sz="1600" dirty="0"/>
              <a:t>Overhead (in %)</a:t>
            </a:r>
          </a:p>
        </p:txBody>
      </p:sp>
      <p:cxnSp>
        <p:nvCxnSpPr>
          <p:cNvPr id="9" name="Straight Arrow Connector 8">
            <a:extLst>
              <a:ext uri="{FF2B5EF4-FFF2-40B4-BE49-F238E27FC236}">
                <a16:creationId xmlns:a16="http://schemas.microsoft.com/office/drawing/2014/main" id="{F434FA3E-C71E-D654-9D15-E5B4D20075CE}"/>
              </a:ext>
            </a:extLst>
          </p:cNvPr>
          <p:cNvCxnSpPr>
            <a:cxnSpLocks/>
          </p:cNvCxnSpPr>
          <p:nvPr/>
        </p:nvCxnSpPr>
        <p:spPr bwMode="auto">
          <a:xfrm>
            <a:off x="3429006" y="1782800"/>
            <a:ext cx="0" cy="45344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8E29EFBD-5A4D-440F-345D-A64872967D81}"/>
              </a:ext>
            </a:extLst>
          </p:cNvPr>
          <p:cNvCxnSpPr>
            <a:cxnSpLocks/>
          </p:cNvCxnSpPr>
          <p:nvPr/>
        </p:nvCxnSpPr>
        <p:spPr bwMode="auto">
          <a:xfrm>
            <a:off x="4123501" y="1889999"/>
            <a:ext cx="0" cy="34624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6" name="TextBox 15">
            <a:extLst>
              <a:ext uri="{FF2B5EF4-FFF2-40B4-BE49-F238E27FC236}">
                <a16:creationId xmlns:a16="http://schemas.microsoft.com/office/drawing/2014/main" id="{C491A8AA-4073-9F0B-BEFC-91FA7970C4A8}"/>
              </a:ext>
            </a:extLst>
          </p:cNvPr>
          <p:cNvSpPr txBox="1"/>
          <p:nvPr/>
        </p:nvSpPr>
        <p:spPr>
          <a:xfrm>
            <a:off x="76200" y="6130420"/>
            <a:ext cx="9416360" cy="338554"/>
          </a:xfrm>
          <a:prstGeom prst="rect">
            <a:avLst/>
          </a:prstGeom>
          <a:noFill/>
        </p:spPr>
        <p:txBody>
          <a:bodyPr wrap="none" rtlCol="0">
            <a:spAutoFit/>
          </a:bodyPr>
          <a:lstStyle/>
          <a:p>
            <a:r>
              <a:rPr lang="en-US" sz="1600" dirty="0"/>
              <a:t>In the worst case, the number of </a:t>
            </a:r>
            <a:r>
              <a:rPr lang="en-US" sz="1600" b="1" dirty="0"/>
              <a:t>fields</a:t>
            </a:r>
            <a:r>
              <a:rPr lang="en-US" sz="1600" dirty="0"/>
              <a:t> required to carry 40096 octets of report = 4. </a:t>
            </a:r>
            <a:r>
              <a:rPr lang="en-US" sz="1600" b="1" dirty="0"/>
              <a:t>Causes 32 octets overhead.</a:t>
            </a:r>
          </a:p>
        </p:txBody>
      </p:sp>
      <p:graphicFrame>
        <p:nvGraphicFramePr>
          <p:cNvPr id="5" name="Table 4">
            <a:extLst>
              <a:ext uri="{FF2B5EF4-FFF2-40B4-BE49-F238E27FC236}">
                <a16:creationId xmlns:a16="http://schemas.microsoft.com/office/drawing/2014/main" id="{97A09F74-D883-912D-D3A6-0267A48E239D}"/>
              </a:ext>
            </a:extLst>
          </p:cNvPr>
          <p:cNvGraphicFramePr>
            <a:graphicFrameLocks noGrp="1"/>
          </p:cNvGraphicFramePr>
          <p:nvPr>
            <p:extLst>
              <p:ext uri="{D42A27DB-BD31-4B8C-83A1-F6EECF244321}">
                <p14:modId xmlns:p14="http://schemas.microsoft.com/office/powerpoint/2010/main" val="2285212074"/>
              </p:ext>
            </p:extLst>
          </p:nvPr>
        </p:nvGraphicFramePr>
        <p:xfrm>
          <a:off x="2311409" y="1981200"/>
          <a:ext cx="9042391" cy="4130088"/>
        </p:xfrm>
        <a:graphic>
          <a:graphicData uri="http://schemas.openxmlformats.org/drawingml/2006/table">
            <a:tbl>
              <a:tblPr/>
              <a:tblGrid>
                <a:gridCol w="900087">
                  <a:extLst>
                    <a:ext uri="{9D8B030D-6E8A-4147-A177-3AD203B41FA5}">
                      <a16:colId xmlns:a16="http://schemas.microsoft.com/office/drawing/2014/main" val="1082002923"/>
                    </a:ext>
                  </a:extLst>
                </a:gridCol>
                <a:gridCol w="508894">
                  <a:extLst>
                    <a:ext uri="{9D8B030D-6E8A-4147-A177-3AD203B41FA5}">
                      <a16:colId xmlns:a16="http://schemas.microsoft.com/office/drawing/2014/main" val="1136304090"/>
                    </a:ext>
                  </a:extLst>
                </a:gridCol>
                <a:gridCol w="508894">
                  <a:extLst>
                    <a:ext uri="{9D8B030D-6E8A-4147-A177-3AD203B41FA5}">
                      <a16:colId xmlns:a16="http://schemas.microsoft.com/office/drawing/2014/main" val="1226085027"/>
                    </a:ext>
                  </a:extLst>
                </a:gridCol>
                <a:gridCol w="508894">
                  <a:extLst>
                    <a:ext uri="{9D8B030D-6E8A-4147-A177-3AD203B41FA5}">
                      <a16:colId xmlns:a16="http://schemas.microsoft.com/office/drawing/2014/main" val="2959131748"/>
                    </a:ext>
                  </a:extLst>
                </a:gridCol>
                <a:gridCol w="508894">
                  <a:extLst>
                    <a:ext uri="{9D8B030D-6E8A-4147-A177-3AD203B41FA5}">
                      <a16:colId xmlns:a16="http://schemas.microsoft.com/office/drawing/2014/main" val="1852999205"/>
                    </a:ext>
                  </a:extLst>
                </a:gridCol>
                <a:gridCol w="508894">
                  <a:extLst>
                    <a:ext uri="{9D8B030D-6E8A-4147-A177-3AD203B41FA5}">
                      <a16:colId xmlns:a16="http://schemas.microsoft.com/office/drawing/2014/main" val="4278047892"/>
                    </a:ext>
                  </a:extLst>
                </a:gridCol>
                <a:gridCol w="508894">
                  <a:extLst>
                    <a:ext uri="{9D8B030D-6E8A-4147-A177-3AD203B41FA5}">
                      <a16:colId xmlns:a16="http://schemas.microsoft.com/office/drawing/2014/main" val="1943151673"/>
                    </a:ext>
                  </a:extLst>
                </a:gridCol>
                <a:gridCol w="508894">
                  <a:extLst>
                    <a:ext uri="{9D8B030D-6E8A-4147-A177-3AD203B41FA5}">
                      <a16:colId xmlns:a16="http://schemas.microsoft.com/office/drawing/2014/main" val="3206332197"/>
                    </a:ext>
                  </a:extLst>
                </a:gridCol>
                <a:gridCol w="508894">
                  <a:extLst>
                    <a:ext uri="{9D8B030D-6E8A-4147-A177-3AD203B41FA5}">
                      <a16:colId xmlns:a16="http://schemas.microsoft.com/office/drawing/2014/main" val="463089968"/>
                    </a:ext>
                  </a:extLst>
                </a:gridCol>
                <a:gridCol w="508894">
                  <a:extLst>
                    <a:ext uri="{9D8B030D-6E8A-4147-A177-3AD203B41FA5}">
                      <a16:colId xmlns:a16="http://schemas.microsoft.com/office/drawing/2014/main" val="4044529597"/>
                    </a:ext>
                  </a:extLst>
                </a:gridCol>
                <a:gridCol w="508894">
                  <a:extLst>
                    <a:ext uri="{9D8B030D-6E8A-4147-A177-3AD203B41FA5}">
                      <a16:colId xmlns:a16="http://schemas.microsoft.com/office/drawing/2014/main" val="3993667686"/>
                    </a:ext>
                  </a:extLst>
                </a:gridCol>
                <a:gridCol w="508894">
                  <a:extLst>
                    <a:ext uri="{9D8B030D-6E8A-4147-A177-3AD203B41FA5}">
                      <a16:colId xmlns:a16="http://schemas.microsoft.com/office/drawing/2014/main" val="2649289230"/>
                    </a:ext>
                  </a:extLst>
                </a:gridCol>
                <a:gridCol w="508894">
                  <a:extLst>
                    <a:ext uri="{9D8B030D-6E8A-4147-A177-3AD203B41FA5}">
                      <a16:colId xmlns:a16="http://schemas.microsoft.com/office/drawing/2014/main" val="179546632"/>
                    </a:ext>
                  </a:extLst>
                </a:gridCol>
                <a:gridCol w="508894">
                  <a:extLst>
                    <a:ext uri="{9D8B030D-6E8A-4147-A177-3AD203B41FA5}">
                      <a16:colId xmlns:a16="http://schemas.microsoft.com/office/drawing/2014/main" val="340486206"/>
                    </a:ext>
                  </a:extLst>
                </a:gridCol>
                <a:gridCol w="508894">
                  <a:extLst>
                    <a:ext uri="{9D8B030D-6E8A-4147-A177-3AD203B41FA5}">
                      <a16:colId xmlns:a16="http://schemas.microsoft.com/office/drawing/2014/main" val="3774993663"/>
                    </a:ext>
                  </a:extLst>
                </a:gridCol>
                <a:gridCol w="508894">
                  <a:extLst>
                    <a:ext uri="{9D8B030D-6E8A-4147-A177-3AD203B41FA5}">
                      <a16:colId xmlns:a16="http://schemas.microsoft.com/office/drawing/2014/main" val="1576590377"/>
                    </a:ext>
                  </a:extLst>
                </a:gridCol>
                <a:gridCol w="508894">
                  <a:extLst>
                    <a:ext uri="{9D8B030D-6E8A-4147-A177-3AD203B41FA5}">
                      <a16:colId xmlns:a16="http://schemas.microsoft.com/office/drawing/2014/main" val="1460206348"/>
                    </a:ext>
                  </a:extLst>
                </a:gridCol>
              </a:tblGrid>
              <a:tr h="274232">
                <a:tc>
                  <a:txBody>
                    <a:bodyPr/>
                    <a:lstStyle/>
                    <a:p>
                      <a:pPr algn="l" fontAlgn="b"/>
                      <a:r>
                        <a:rPr lang="en-US" sz="1600" b="1" i="1" u="none" strike="noStrike" dirty="0">
                          <a:solidFill>
                            <a:srgbClr val="000000"/>
                          </a:solidFill>
                          <a:effectLst/>
                          <a:latin typeface="Calibri" panose="020F0502020204030204" pitchFamily="34" charset="0"/>
                        </a:rPr>
                        <a:t>Nrx \ Ntx</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b"/>
                      <a:r>
                        <a:rPr lang="en-US" sz="1600" b="1"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4</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5</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6</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7</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600" b="1" i="0" u="none" strike="noStrike" dirty="0">
                          <a:solidFill>
                            <a:srgbClr val="000000"/>
                          </a:solidFill>
                          <a:effectLst/>
                          <a:latin typeface="Calibri" panose="020F0502020204030204" pitchFamily="34" charset="0"/>
                        </a:rPr>
                        <a:t>8</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395493368"/>
                  </a:ext>
                </a:extLst>
              </a:tr>
              <a:tr h="240991">
                <a:tc rowSpan="2">
                  <a:txBody>
                    <a:bodyPr/>
                    <a:lstStyle/>
                    <a:p>
                      <a:pPr algn="ctr" fontAlgn="ctr"/>
                      <a:r>
                        <a:rPr lang="en-US" sz="1600" b="1" i="0" u="none" strike="noStrike" dirty="0">
                          <a:solidFill>
                            <a:srgbClr val="000000"/>
                          </a:solidFill>
                          <a:effectLst/>
                          <a:latin typeface="Calibri" panose="020F0502020204030204" pitchFamily="34" charset="0"/>
                        </a:rPr>
                        <a:t>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1.59%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0.80%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0.53%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0.40%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0.32%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0250942"/>
                  </a:ext>
                </a:extLst>
              </a:tr>
              <a:tr h="240991">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1.28%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0.64%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0.43%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0.32%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5849847"/>
                  </a:ext>
                </a:extLst>
              </a:tr>
              <a:tr h="240991">
                <a:tc rowSpan="2">
                  <a:txBody>
                    <a:bodyPr/>
                    <a:lstStyle/>
                    <a:p>
                      <a:pPr algn="ctr" fontAlgn="ctr"/>
                      <a:r>
                        <a:rPr lang="en-US" sz="1600" b="1" i="0" u="none" strike="noStrike" dirty="0">
                          <a:solidFill>
                            <a:srgbClr val="000000"/>
                          </a:solidFill>
                          <a:effectLst/>
                          <a:latin typeface="Calibri" panose="020F0502020204030204" pitchFamily="34" charset="0"/>
                        </a:rPr>
                        <a:t>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0.80%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0.40%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7266149"/>
                  </a:ext>
                </a:extLst>
              </a:tr>
              <a:tr h="240991">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0.64%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0.32%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4394814"/>
                  </a:ext>
                </a:extLst>
              </a:tr>
              <a:tr h="240991">
                <a:tc rowSpan="2">
                  <a:txBody>
                    <a:bodyPr/>
                    <a:lstStyle/>
                    <a:p>
                      <a:pPr algn="ctr" fontAlgn="ctr"/>
                      <a:r>
                        <a:rPr lang="en-US" sz="1600" b="1" i="0" u="none" strike="noStrike" dirty="0">
                          <a:solidFill>
                            <a:srgbClr val="000000"/>
                          </a:solidFill>
                          <a:effectLst/>
                          <a:latin typeface="Calibri" panose="020F0502020204030204" pitchFamily="34" charset="0"/>
                        </a:rPr>
                        <a:t>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0.53%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6137162"/>
                  </a:ext>
                </a:extLst>
              </a:tr>
              <a:tr h="240991">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0.43%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9159993"/>
                  </a:ext>
                </a:extLst>
              </a:tr>
              <a:tr h="240991">
                <a:tc rowSpan="2">
                  <a:txBody>
                    <a:bodyPr/>
                    <a:lstStyle/>
                    <a:p>
                      <a:pPr algn="ctr" fontAlgn="ctr"/>
                      <a:r>
                        <a:rPr lang="en-US" sz="1600" b="1" i="0" u="none" strike="noStrike" dirty="0">
                          <a:solidFill>
                            <a:srgbClr val="000000"/>
                          </a:solidFill>
                          <a:effectLst/>
                          <a:latin typeface="Calibri" panose="020F0502020204030204" pitchFamily="34" charset="0"/>
                        </a:rPr>
                        <a:t>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0.40%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8610249"/>
                  </a:ext>
                </a:extLst>
              </a:tr>
              <a:tr h="240991">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0.32%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3555608"/>
                  </a:ext>
                </a:extLst>
              </a:tr>
              <a:tr h="240991">
                <a:tc rowSpan="2">
                  <a:txBody>
                    <a:bodyPr/>
                    <a:lstStyle/>
                    <a:p>
                      <a:pPr algn="ctr" fontAlgn="ctr"/>
                      <a:r>
                        <a:rPr lang="en-US" sz="1600" b="1" i="0" u="none" strike="noStrike" dirty="0">
                          <a:solidFill>
                            <a:srgbClr val="000000"/>
                          </a:solidFill>
                          <a:effectLst/>
                          <a:latin typeface="Calibri" panose="020F0502020204030204" pitchFamily="34" charset="0"/>
                        </a:rPr>
                        <a:t>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0.32%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8284476"/>
                  </a:ext>
                </a:extLst>
              </a:tr>
              <a:tr h="240991">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1385412"/>
                  </a:ext>
                </a:extLst>
              </a:tr>
              <a:tr h="240991">
                <a:tc rowSpan="2">
                  <a:txBody>
                    <a:bodyPr/>
                    <a:lstStyle/>
                    <a:p>
                      <a:pPr algn="ctr" fontAlgn="ctr"/>
                      <a:r>
                        <a:rPr lang="en-US" sz="1600" b="1" i="0" u="none" strike="noStrike" dirty="0">
                          <a:solidFill>
                            <a:srgbClr val="000000"/>
                          </a:solidFill>
                          <a:effectLst/>
                          <a:latin typeface="Calibri" panose="020F0502020204030204" pitchFamily="34" charset="0"/>
                        </a:rPr>
                        <a:t>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4252227"/>
                  </a:ext>
                </a:extLst>
              </a:tr>
              <a:tr h="240991">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2191679"/>
                  </a:ext>
                </a:extLst>
              </a:tr>
              <a:tr h="240991">
                <a:tc rowSpan="2">
                  <a:txBody>
                    <a:bodyPr/>
                    <a:lstStyle/>
                    <a:p>
                      <a:pPr algn="ctr" fontAlgn="ctr"/>
                      <a:r>
                        <a:rPr lang="en-US" sz="1600" b="1" i="0" u="none" strike="noStrike" dirty="0">
                          <a:solidFill>
                            <a:srgbClr val="000000"/>
                          </a:solidFill>
                          <a:effectLst/>
                          <a:latin typeface="Calibri" panose="020F0502020204030204" pitchFamily="34" charset="0"/>
                        </a:rPr>
                        <a:t>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6722065"/>
                  </a:ext>
                </a:extLst>
              </a:tr>
              <a:tr h="240991">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0.07%</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4113621"/>
                  </a:ext>
                </a:extLst>
              </a:tr>
              <a:tr h="240991">
                <a:tc rowSpan="2">
                  <a:txBody>
                    <a:bodyPr/>
                    <a:lstStyle/>
                    <a:p>
                      <a:pPr algn="ctr" fontAlgn="ctr"/>
                      <a:r>
                        <a:rPr lang="en-US" sz="1600" b="1" i="0" u="none" strike="noStrike" dirty="0">
                          <a:solidFill>
                            <a:srgbClr val="000000"/>
                          </a:solidFill>
                          <a:effectLst/>
                          <a:latin typeface="Calibri" panose="020F0502020204030204" pitchFamily="34" charset="0"/>
                        </a:rPr>
                        <a:t>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0.20%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7095624"/>
                  </a:ext>
                </a:extLst>
              </a:tr>
              <a:tr h="240991">
                <a:tc vMerge="1">
                  <a:txBody>
                    <a:bodyPr/>
                    <a:lstStyle/>
                    <a:p>
                      <a:endParaRPr lang="en-US"/>
                    </a:p>
                  </a:txBody>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0.16%</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1</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2</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0.10%</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3</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0.09%</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anose="020F0502020204030204" pitchFamily="34" charset="0"/>
                        </a:rPr>
                        <a:t>4</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400" b="0" i="0" u="none" strike="noStrike" dirty="0">
                          <a:solidFill>
                            <a:srgbClr val="000000"/>
                          </a:solidFill>
                          <a:effectLst/>
                          <a:latin typeface="Calibri" panose="020F0502020204030204" pitchFamily="34" charset="0"/>
                        </a:rPr>
                        <a:t>0.08%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9156534"/>
                  </a:ext>
                </a:extLst>
              </a:tr>
            </a:tbl>
          </a:graphicData>
        </a:graphic>
      </p:graphicFrame>
    </p:spTree>
    <p:extLst>
      <p:ext uri="{BB962C8B-B14F-4D97-AF65-F5344CB8AC3E}">
        <p14:creationId xmlns:p14="http://schemas.microsoft.com/office/powerpoint/2010/main" val="4050764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17</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solidFill>
                  <a:srgbClr val="000000"/>
                </a:solidFill>
                <a:latin typeface="Times New Roman"/>
              </a:rPr>
              <a:t>Appendix - 4</a:t>
            </a:r>
            <a:endParaRPr lang="en-US" sz="2400" kern="0" dirty="0"/>
          </a:p>
          <a:p>
            <a:endParaRPr lang="en-US" sz="2400" kern="0" dirty="0"/>
          </a:p>
        </p:txBody>
      </p:sp>
      <p:grpSp>
        <p:nvGrpSpPr>
          <p:cNvPr id="14" name="Group 13">
            <a:extLst>
              <a:ext uri="{FF2B5EF4-FFF2-40B4-BE49-F238E27FC236}">
                <a16:creationId xmlns:a16="http://schemas.microsoft.com/office/drawing/2014/main" id="{046C4373-F3FC-F8A5-CC16-E88F30CB8590}"/>
              </a:ext>
            </a:extLst>
          </p:cNvPr>
          <p:cNvGrpSpPr/>
          <p:nvPr/>
        </p:nvGrpSpPr>
        <p:grpSpPr>
          <a:xfrm>
            <a:off x="1828800" y="1219201"/>
            <a:ext cx="9376291" cy="5018923"/>
            <a:chOff x="1828800" y="1219201"/>
            <a:chExt cx="9376291" cy="5018923"/>
          </a:xfrm>
        </p:grpSpPr>
        <p:pic>
          <p:nvPicPr>
            <p:cNvPr id="8" name="Picture 7">
              <a:extLst>
                <a:ext uri="{FF2B5EF4-FFF2-40B4-BE49-F238E27FC236}">
                  <a16:creationId xmlns:a16="http://schemas.microsoft.com/office/drawing/2014/main" id="{D994C1C0-14F9-54BE-C613-91F9524040BE}"/>
                </a:ext>
              </a:extLst>
            </p:cNvPr>
            <p:cNvPicPr>
              <a:picLocks noChangeAspect="1"/>
            </p:cNvPicPr>
            <p:nvPr/>
          </p:nvPicPr>
          <p:blipFill>
            <a:blip r:embed="rId3"/>
            <a:stretch>
              <a:fillRect/>
            </a:stretch>
          </p:blipFill>
          <p:spPr>
            <a:xfrm>
              <a:off x="1828800" y="1219201"/>
              <a:ext cx="8239126" cy="4781636"/>
            </a:xfrm>
            <a:prstGeom prst="rect">
              <a:avLst/>
            </a:prstGeom>
          </p:spPr>
        </p:pic>
        <p:pic>
          <p:nvPicPr>
            <p:cNvPr id="12" name="Picture 11">
              <a:extLst>
                <a:ext uri="{FF2B5EF4-FFF2-40B4-BE49-F238E27FC236}">
                  <a16:creationId xmlns:a16="http://schemas.microsoft.com/office/drawing/2014/main" id="{84B11CF6-C0C0-9913-DD1D-889491F18FEB}"/>
                </a:ext>
              </a:extLst>
            </p:cNvPr>
            <p:cNvPicPr>
              <a:picLocks noChangeAspect="1"/>
            </p:cNvPicPr>
            <p:nvPr/>
          </p:nvPicPr>
          <p:blipFill>
            <a:blip r:embed="rId4"/>
            <a:stretch>
              <a:fillRect/>
            </a:stretch>
          </p:blipFill>
          <p:spPr>
            <a:xfrm>
              <a:off x="1861066" y="6019049"/>
              <a:ext cx="9344025" cy="219075"/>
            </a:xfrm>
            <a:prstGeom prst="rect">
              <a:avLst/>
            </a:prstGeom>
          </p:spPr>
        </p:pic>
      </p:grpSp>
    </p:spTree>
    <p:extLst>
      <p:ext uri="{BB962C8B-B14F-4D97-AF65-F5344CB8AC3E}">
        <p14:creationId xmlns:p14="http://schemas.microsoft.com/office/powerpoint/2010/main" val="3759215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18</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solidFill>
                  <a:srgbClr val="000000"/>
                </a:solidFill>
                <a:latin typeface="Times New Roman"/>
              </a:rPr>
              <a:t>Appendix - 5</a:t>
            </a:r>
            <a:endParaRPr lang="en-US" sz="2400" kern="0" dirty="0"/>
          </a:p>
          <a:p>
            <a:endParaRPr lang="en-US" sz="2400" kern="0" dirty="0"/>
          </a:p>
        </p:txBody>
      </p:sp>
      <p:sp>
        <p:nvSpPr>
          <p:cNvPr id="17" name="TextBox 16">
            <a:extLst>
              <a:ext uri="{FF2B5EF4-FFF2-40B4-BE49-F238E27FC236}">
                <a16:creationId xmlns:a16="http://schemas.microsoft.com/office/drawing/2014/main" id="{97739AAF-32B4-4013-BDC6-D1C54FAB297A}"/>
              </a:ext>
            </a:extLst>
          </p:cNvPr>
          <p:cNvSpPr txBox="1"/>
          <p:nvPr/>
        </p:nvSpPr>
        <p:spPr>
          <a:xfrm>
            <a:off x="457200" y="1295401"/>
            <a:ext cx="11353800" cy="923330"/>
          </a:xfrm>
          <a:prstGeom prst="rect">
            <a:avLst/>
          </a:prstGeom>
          <a:noFill/>
        </p:spPr>
        <p:txBody>
          <a:bodyPr wrap="square" rtlCol="0">
            <a:spAutoFit/>
          </a:bodyPr>
          <a:lstStyle/>
          <a:p>
            <a:r>
              <a:rPr lang="en-US" sz="1800" dirty="0"/>
              <a:t>[3]:</a:t>
            </a:r>
          </a:p>
          <a:p>
            <a:pPr marL="457200" indent="-457200">
              <a:buFont typeface="+mj-lt"/>
              <a:buAutoNum type="arabicParenR"/>
            </a:pPr>
            <a:endParaRPr lang="en-US" sz="1800" dirty="0"/>
          </a:p>
          <a:p>
            <a:pPr marL="457200" indent="-457200">
              <a:buFont typeface="+mj-lt"/>
              <a:buAutoNum type="arabicParenR"/>
            </a:pPr>
            <a:endParaRPr lang="en-US" sz="1800" dirty="0"/>
          </a:p>
        </p:txBody>
      </p:sp>
      <p:sp>
        <p:nvSpPr>
          <p:cNvPr id="6" name="내용 개체 틀 1">
            <a:extLst>
              <a:ext uri="{FF2B5EF4-FFF2-40B4-BE49-F238E27FC236}">
                <a16:creationId xmlns:a16="http://schemas.microsoft.com/office/drawing/2014/main" id="{F8BB1F04-E26E-463C-83BE-9AB28215B4CF}"/>
              </a:ext>
            </a:extLst>
          </p:cNvPr>
          <p:cNvSpPr>
            <a:spLocks noGrp="1"/>
          </p:cNvSpPr>
          <p:nvPr/>
        </p:nvSpPr>
        <p:spPr bwMode="auto">
          <a:xfrm>
            <a:off x="362578" y="2114754"/>
            <a:ext cx="11430000" cy="1230108"/>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latinLnBrk="1"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latinLnBrk="1" hangingPunct="0">
              <a:spcBef>
                <a:spcPct val="20000"/>
              </a:spcBef>
              <a:spcAft>
                <a:spcPct val="0"/>
              </a:spcAft>
              <a:buChar char="–"/>
              <a:defRPr sz="2000">
                <a:solidFill>
                  <a:schemeClr val="tx1"/>
                </a:solidFill>
                <a:latin typeface="+mn-lt"/>
              </a:defRPr>
            </a:lvl2pPr>
            <a:lvl3pPr marL="1085850" indent="-228600" algn="l" rtl="0" eaLnBrk="0" fontAlgn="base" latinLnBrk="1" hangingPunct="0">
              <a:spcBef>
                <a:spcPct val="20000"/>
              </a:spcBef>
              <a:spcAft>
                <a:spcPct val="0"/>
              </a:spcAft>
              <a:buChar char="•"/>
              <a:defRPr>
                <a:solidFill>
                  <a:schemeClr val="tx1"/>
                </a:solidFill>
                <a:latin typeface="+mn-lt"/>
              </a:defRPr>
            </a:lvl3pPr>
            <a:lvl4pPr marL="1428750" indent="-228600" algn="l" rtl="0" eaLnBrk="0" fontAlgn="base" latinLnBrk="1" hangingPunct="0">
              <a:spcBef>
                <a:spcPct val="20000"/>
              </a:spcBef>
              <a:spcAft>
                <a:spcPct val="0"/>
              </a:spcAft>
              <a:buChar char="–"/>
              <a:defRPr sz="1600">
                <a:solidFill>
                  <a:schemeClr val="tx1"/>
                </a:solidFill>
                <a:latin typeface="+mn-lt"/>
              </a:defRPr>
            </a:lvl4pPr>
            <a:lvl5pPr marL="1771650" indent="-228600" algn="l" rtl="0" eaLnBrk="0" fontAlgn="base" latinLnBrk="1" hangingPunct="0">
              <a:spcBef>
                <a:spcPct val="20000"/>
              </a:spcBef>
              <a:spcAft>
                <a:spcPct val="0"/>
              </a:spcAft>
              <a:buChar char="•"/>
              <a:defRPr sz="1600">
                <a:solidFill>
                  <a:schemeClr val="tx1"/>
                </a:solidFill>
                <a:latin typeface="+mn-lt"/>
              </a:defRPr>
            </a:lvl5pPr>
            <a:lvl6pPr marL="2228850" indent="-228600" algn="l" rtl="0" eaLnBrk="1" fontAlgn="base" latinLnBrk="1" hangingPunct="1">
              <a:spcBef>
                <a:spcPct val="20000"/>
              </a:spcBef>
              <a:spcAft>
                <a:spcPct val="0"/>
              </a:spcAft>
              <a:buChar char="•"/>
              <a:defRPr sz="1600">
                <a:solidFill>
                  <a:schemeClr val="tx1"/>
                </a:solidFill>
                <a:latin typeface="+mn-lt"/>
              </a:defRPr>
            </a:lvl6pPr>
            <a:lvl7pPr marL="2686050" indent="-228600" algn="l" rtl="0" eaLnBrk="1" fontAlgn="base" latinLnBrk="1" hangingPunct="1">
              <a:spcBef>
                <a:spcPct val="20000"/>
              </a:spcBef>
              <a:spcAft>
                <a:spcPct val="0"/>
              </a:spcAft>
              <a:buChar char="•"/>
              <a:defRPr sz="1600">
                <a:solidFill>
                  <a:schemeClr val="tx1"/>
                </a:solidFill>
                <a:latin typeface="+mn-lt"/>
              </a:defRPr>
            </a:lvl7pPr>
            <a:lvl8pPr marL="3143250" indent="-228600" algn="l" rtl="0" eaLnBrk="1" fontAlgn="base" latinLnBrk="1" hangingPunct="1">
              <a:spcBef>
                <a:spcPct val="20000"/>
              </a:spcBef>
              <a:spcAft>
                <a:spcPct val="0"/>
              </a:spcAft>
              <a:buChar char="•"/>
              <a:defRPr sz="1600">
                <a:solidFill>
                  <a:schemeClr val="tx1"/>
                </a:solidFill>
                <a:latin typeface="+mn-lt"/>
              </a:defRPr>
            </a:lvl8pPr>
            <a:lvl9pPr marL="3600450" indent="-228600" algn="l" rtl="0" eaLnBrk="1" fontAlgn="base" latinLnBrk="1" hangingPunct="1">
              <a:spcBef>
                <a:spcPct val="20000"/>
              </a:spcBef>
              <a:spcAft>
                <a:spcPct val="0"/>
              </a:spcAft>
              <a:buChar char="•"/>
              <a:defRPr sz="1600">
                <a:solidFill>
                  <a:schemeClr val="tx1"/>
                </a:solidFill>
                <a:latin typeface="+mn-lt"/>
              </a:defRPr>
            </a:lvl9pPr>
          </a:lstStyle>
          <a:p>
            <a:pPr marL="342900" marR="0" lvl="0" indent="-342900" algn="l" defTabSz="914400" rtl="0" eaLnBrk="0" fontAlgn="base" latinLnBrk="1" hangingPunct="0">
              <a:lnSpc>
                <a:spcPct val="100000"/>
              </a:lnSpc>
              <a:spcBef>
                <a:spcPct val="20000"/>
              </a:spcBef>
              <a:spcAft>
                <a:spcPct val="0"/>
              </a:spcAft>
              <a:buClrTx/>
              <a:buSzTx/>
              <a:buFontTx/>
              <a:buChar char="•"/>
              <a:tabLst/>
              <a:defRPr/>
            </a:pPr>
            <a:r>
              <a:rPr kumimoji="0" lang="en-US" altLang="ko-KR" sz="2000" b="1" i="0" u="sng" strike="noStrike" kern="0" cap="none" spc="0" normalizeH="0" baseline="0" noProof="0" dirty="0">
                <a:ln>
                  <a:noFill/>
                </a:ln>
                <a:solidFill>
                  <a:srgbClr val="000000"/>
                </a:solidFill>
                <a:effectLst/>
                <a:uLnTx/>
                <a:uFillTx/>
                <a:latin typeface="Times New Roman"/>
                <a:ea typeface="+mn-ea"/>
                <a:cs typeface="+mn-cs"/>
              </a:rPr>
              <a:t>Beamformee</a:t>
            </a:r>
            <a:r>
              <a:rPr kumimoji="0" lang="en-US" altLang="ko-KR" sz="2000" b="1" i="0" u="none" strike="noStrike" kern="0" cap="none" spc="0" normalizeH="0" baseline="0" noProof="0" dirty="0">
                <a:ln>
                  <a:noFill/>
                </a:ln>
                <a:solidFill>
                  <a:srgbClr val="000000"/>
                </a:solidFill>
                <a:effectLst/>
                <a:uLnTx/>
                <a:uFillTx/>
                <a:latin typeface="Times New Roman"/>
                <a:ea typeface="+mn-ea"/>
                <a:cs typeface="+mn-cs"/>
              </a:rPr>
              <a:t> behavior</a:t>
            </a:r>
          </a:p>
          <a:p>
            <a:pPr marL="742950" marR="0" lvl="1" indent="-285750" algn="l" defTabSz="914400" rtl="0" eaLnBrk="0" fontAlgn="base" latinLnBrk="1" hangingPunct="0">
              <a:lnSpc>
                <a:spcPct val="100000"/>
              </a:lnSpc>
              <a:spcBef>
                <a:spcPct val="20000"/>
              </a:spcBef>
              <a:spcAft>
                <a:spcPct val="0"/>
              </a:spcAft>
              <a:buClrTx/>
              <a:buSzTx/>
              <a:buFontTx/>
              <a:buChar char="–"/>
              <a:tabLst/>
              <a:defRPr/>
            </a:pPr>
            <a:r>
              <a:rPr kumimoji="0" lang="en-US" altLang="ko-KR" sz="1800" b="0" i="0" u="none" strike="noStrike" kern="0" cap="none" spc="0" normalizeH="0" baseline="0" noProof="0" dirty="0">
                <a:ln>
                  <a:noFill/>
                </a:ln>
                <a:solidFill>
                  <a:srgbClr val="000000"/>
                </a:solidFill>
                <a:effectLst/>
                <a:uLnTx/>
                <a:uFillTx/>
                <a:latin typeface="Times New Roman"/>
              </a:rPr>
              <a:t>A beamformee shall reply to a Beamforming Report Poll frame by </a:t>
            </a:r>
            <a:r>
              <a:rPr kumimoji="0" lang="en-US" altLang="ko-KR" sz="1800" b="1" i="0" u="none" strike="noStrike" kern="0" cap="none" spc="0" normalizeH="0" baseline="0" noProof="0" dirty="0">
                <a:ln>
                  <a:noFill/>
                </a:ln>
                <a:solidFill>
                  <a:srgbClr val="FF0000"/>
                </a:solidFill>
                <a:effectLst/>
                <a:uLnTx/>
                <a:uFillTx/>
                <a:latin typeface="Times New Roman"/>
              </a:rPr>
              <a:t>either sending only the segments</a:t>
            </a:r>
            <a:r>
              <a:rPr kumimoji="0" lang="en-US" altLang="ko-KR" sz="1800" b="0" i="0" u="none" strike="noStrike" kern="0" cap="none" spc="0" normalizeH="0" baseline="0" noProof="0" dirty="0">
                <a:ln>
                  <a:noFill/>
                </a:ln>
                <a:solidFill>
                  <a:srgbClr val="000000"/>
                </a:solidFill>
                <a:effectLst/>
                <a:uLnTx/>
                <a:uFillTx/>
                <a:latin typeface="Times New Roman"/>
              </a:rPr>
              <a:t> indicated in the Segment Retransmission Bitmap field in the Beamforming Report Poll fame </a:t>
            </a:r>
            <a:r>
              <a:rPr kumimoji="0" lang="en-US" altLang="ko-KR" sz="1800" b="1" i="0" u="none" strike="noStrike" kern="0" cap="none" spc="0" normalizeH="0" baseline="0" noProof="0" dirty="0">
                <a:ln>
                  <a:noFill/>
                </a:ln>
                <a:solidFill>
                  <a:srgbClr val="FF0000"/>
                </a:solidFill>
                <a:effectLst/>
                <a:uLnTx/>
                <a:uFillTx/>
                <a:latin typeface="Times New Roman"/>
              </a:rPr>
              <a:t>or sending all the segments</a:t>
            </a:r>
            <a:r>
              <a:rPr kumimoji="0" lang="en-US" altLang="ko-KR" sz="1800" b="0" i="0" u="none" strike="noStrike" kern="0" cap="none" spc="0" normalizeH="0" baseline="0" noProof="0" dirty="0">
                <a:ln>
                  <a:noFill/>
                </a:ln>
                <a:solidFill>
                  <a:srgbClr val="000000"/>
                </a:solidFill>
                <a:effectLst/>
                <a:uLnTx/>
                <a:uFillTx/>
                <a:latin typeface="Times New Roman"/>
              </a:rPr>
              <a:t> disregarding the Segment Retransmission Bitmap field in the Beamforming Report Poll fame</a:t>
            </a:r>
            <a:endParaRPr kumimoji="0" lang="ko-KR" altLang="en-US" sz="1800" b="0" i="0" u="none" strike="noStrike" kern="0" cap="none" spc="0" normalizeH="0" baseline="0" noProof="0" dirty="0">
              <a:ln>
                <a:noFill/>
              </a:ln>
              <a:solidFill>
                <a:srgbClr val="000000"/>
              </a:solidFill>
              <a:effectLst/>
              <a:uLnTx/>
              <a:uFillTx/>
              <a:latin typeface="Times New Roman"/>
            </a:endParaRPr>
          </a:p>
        </p:txBody>
      </p:sp>
      <p:sp>
        <p:nvSpPr>
          <p:cNvPr id="8" name="제목 4">
            <a:extLst>
              <a:ext uri="{FF2B5EF4-FFF2-40B4-BE49-F238E27FC236}">
                <a16:creationId xmlns:a16="http://schemas.microsoft.com/office/drawing/2014/main" id="{52A6EA7B-83EF-469A-80B9-02E8C06CB7DA}"/>
              </a:ext>
            </a:extLst>
          </p:cNvPr>
          <p:cNvSpPr>
            <a:spLocks noGrp="1"/>
          </p:cNvSpPr>
          <p:nvPr/>
        </p:nvSpPr>
        <p:spPr bwMode="auto">
          <a:xfrm>
            <a:off x="2477007" y="1376782"/>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latinLnBrk="1" hangingPunct="0">
              <a:spcBef>
                <a:spcPct val="0"/>
              </a:spcBef>
              <a:spcAft>
                <a:spcPct val="0"/>
              </a:spcAft>
              <a:defRPr sz="3200" b="1">
                <a:solidFill>
                  <a:schemeClr val="tx2"/>
                </a:solidFill>
                <a:latin typeface="+mj-lt"/>
                <a:ea typeface="+mj-ea"/>
                <a:cs typeface="+mj-cs"/>
              </a:defRPr>
            </a:lvl1pPr>
            <a:lvl2pPr algn="ctr" rtl="0" eaLnBrk="0" fontAlgn="base" latinLnBrk="1" hangingPunct="0">
              <a:spcBef>
                <a:spcPct val="0"/>
              </a:spcBef>
              <a:spcAft>
                <a:spcPct val="0"/>
              </a:spcAft>
              <a:defRPr sz="3200" b="1">
                <a:solidFill>
                  <a:schemeClr val="tx2"/>
                </a:solidFill>
                <a:latin typeface="Times New Roman" pitchFamily="18" charset="0"/>
              </a:defRPr>
            </a:lvl2pPr>
            <a:lvl3pPr algn="ctr" rtl="0" eaLnBrk="0" fontAlgn="base" latinLnBrk="1" hangingPunct="0">
              <a:spcBef>
                <a:spcPct val="0"/>
              </a:spcBef>
              <a:spcAft>
                <a:spcPct val="0"/>
              </a:spcAft>
              <a:defRPr sz="3200" b="1">
                <a:solidFill>
                  <a:schemeClr val="tx2"/>
                </a:solidFill>
                <a:latin typeface="Times New Roman" pitchFamily="18" charset="0"/>
              </a:defRPr>
            </a:lvl3pPr>
            <a:lvl4pPr algn="ctr" rtl="0" eaLnBrk="0" fontAlgn="base" latinLnBrk="1" hangingPunct="0">
              <a:spcBef>
                <a:spcPct val="0"/>
              </a:spcBef>
              <a:spcAft>
                <a:spcPct val="0"/>
              </a:spcAft>
              <a:defRPr sz="3200" b="1">
                <a:solidFill>
                  <a:schemeClr val="tx2"/>
                </a:solidFill>
                <a:latin typeface="Times New Roman" pitchFamily="18" charset="0"/>
              </a:defRPr>
            </a:lvl4pPr>
            <a:lvl5pPr algn="ctr" rtl="0" eaLnBrk="0" fontAlgn="base" latinLnBrk="1" hangingPunct="0">
              <a:spcBef>
                <a:spcPct val="0"/>
              </a:spcBef>
              <a:spcAft>
                <a:spcPct val="0"/>
              </a:spcAft>
              <a:defRPr sz="3200" b="1">
                <a:solidFill>
                  <a:schemeClr val="tx2"/>
                </a:solidFill>
                <a:latin typeface="Times New Roman" pitchFamily="18" charset="0"/>
              </a:defRPr>
            </a:lvl5pPr>
            <a:lvl6pPr marL="457200" algn="ctr" rtl="0" eaLnBrk="1" fontAlgn="base" latinLnBrk="1" hangingPunct="1">
              <a:spcBef>
                <a:spcPct val="0"/>
              </a:spcBef>
              <a:spcAft>
                <a:spcPct val="0"/>
              </a:spcAft>
              <a:defRPr sz="3200" b="1">
                <a:solidFill>
                  <a:schemeClr val="tx2"/>
                </a:solidFill>
                <a:latin typeface="Times New Roman" pitchFamily="18" charset="0"/>
              </a:defRPr>
            </a:lvl6pPr>
            <a:lvl7pPr marL="914400" algn="ctr" rtl="0" eaLnBrk="1" fontAlgn="base" latinLnBrk="1" hangingPunct="1">
              <a:spcBef>
                <a:spcPct val="0"/>
              </a:spcBef>
              <a:spcAft>
                <a:spcPct val="0"/>
              </a:spcAft>
              <a:defRPr sz="3200" b="1">
                <a:solidFill>
                  <a:schemeClr val="tx2"/>
                </a:solidFill>
                <a:latin typeface="Times New Roman" pitchFamily="18" charset="0"/>
              </a:defRPr>
            </a:lvl7pPr>
            <a:lvl8pPr marL="1371600" algn="ctr" rtl="0" eaLnBrk="1" fontAlgn="base" latinLnBrk="1" hangingPunct="1">
              <a:spcBef>
                <a:spcPct val="0"/>
              </a:spcBef>
              <a:spcAft>
                <a:spcPct val="0"/>
              </a:spcAft>
              <a:defRPr sz="3200" b="1">
                <a:solidFill>
                  <a:schemeClr val="tx2"/>
                </a:solidFill>
                <a:latin typeface="Times New Roman" pitchFamily="18" charset="0"/>
              </a:defRPr>
            </a:lvl8pPr>
            <a:lvl9pPr marL="1828800" algn="ctr" rtl="0" eaLnBrk="1" fontAlgn="base" latinLnBrk="1" hangingPunct="1">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1" hangingPunct="0">
              <a:lnSpc>
                <a:spcPct val="100000"/>
              </a:lnSpc>
              <a:spcBef>
                <a:spcPct val="0"/>
              </a:spcBef>
              <a:spcAft>
                <a:spcPct val="0"/>
              </a:spcAft>
              <a:buClrTx/>
              <a:buSzTx/>
              <a:buFontTx/>
              <a:buNone/>
              <a:tabLst/>
              <a:defRPr/>
            </a:pPr>
            <a:r>
              <a:rPr kumimoji="0" lang="en-US" altLang="ko-KR" sz="3200" b="1" i="0" u="none" strike="noStrike" kern="0" cap="none" spc="0" normalizeH="0" baseline="0" noProof="0" dirty="0">
                <a:ln>
                  <a:noFill/>
                </a:ln>
                <a:solidFill>
                  <a:srgbClr val="000000"/>
                </a:solidFill>
                <a:effectLst/>
                <a:uLnTx/>
                <a:uFillTx/>
                <a:latin typeface="Times New Roman"/>
                <a:ea typeface="+mj-ea"/>
                <a:cs typeface="+mj-cs"/>
              </a:rPr>
              <a:t>Selective Segment Retransmission Protocol</a:t>
            </a:r>
            <a:endParaRPr kumimoji="0" lang="ko-KR" altLang="en-US" sz="3200" b="1" i="0" u="none" strike="noStrike" kern="0" cap="none" spc="0" normalizeH="0" baseline="0" noProof="0" dirty="0">
              <a:ln>
                <a:noFill/>
              </a:ln>
              <a:solidFill>
                <a:srgbClr val="000000"/>
              </a:solidFill>
              <a:effectLst/>
              <a:uLnTx/>
              <a:uFillTx/>
              <a:latin typeface="Times New Roman"/>
              <a:ea typeface="+mj-ea"/>
              <a:cs typeface="+mj-cs"/>
            </a:endParaRPr>
          </a:p>
        </p:txBody>
      </p:sp>
      <p:pic>
        <p:nvPicPr>
          <p:cNvPr id="9" name="Picture 8">
            <a:extLst>
              <a:ext uri="{FF2B5EF4-FFF2-40B4-BE49-F238E27FC236}">
                <a16:creationId xmlns:a16="http://schemas.microsoft.com/office/drawing/2014/main" id="{871363B3-A972-4488-8171-7D741DD13A76}"/>
              </a:ext>
            </a:extLst>
          </p:cNvPr>
          <p:cNvPicPr>
            <a:picLocks noChangeAspect="1" noChangeArrowheads="1"/>
          </p:cNvPicPr>
          <p:nvPr/>
        </p:nvPicPr>
        <p:blipFill>
          <a:blip r:embed="rId2"/>
          <a:srcRect/>
          <a:stretch>
            <a:fillRect/>
          </a:stretch>
        </p:blipFill>
        <p:spPr bwMode="auto">
          <a:xfrm>
            <a:off x="3124200" y="3513138"/>
            <a:ext cx="6238875" cy="2962275"/>
          </a:xfrm>
          <a:prstGeom prst="rect">
            <a:avLst/>
          </a:prstGeom>
          <a:noFill/>
          <a:ln w="9525">
            <a:noFill/>
            <a:miter lim="800000"/>
            <a:headEnd/>
            <a:tailEnd/>
          </a:ln>
          <a:effectLst/>
        </p:spPr>
      </p:pic>
    </p:spTree>
    <p:extLst>
      <p:ext uri="{BB962C8B-B14F-4D97-AF65-F5344CB8AC3E}">
        <p14:creationId xmlns:p14="http://schemas.microsoft.com/office/powerpoint/2010/main" val="2057636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2</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Background - 1</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400110"/>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11bf D0.1 uses elements to carry the sensing measurement reports. [2] </a:t>
            </a:r>
            <a:endParaRPr lang="en-US" sz="1800" dirty="0"/>
          </a:p>
        </p:txBody>
      </p:sp>
      <p:pic>
        <p:nvPicPr>
          <p:cNvPr id="5" name="Picture 4">
            <a:extLst>
              <a:ext uri="{FF2B5EF4-FFF2-40B4-BE49-F238E27FC236}">
                <a16:creationId xmlns:a16="http://schemas.microsoft.com/office/drawing/2014/main" id="{B0EE190F-B389-483B-B105-ED89ED0D80FC}"/>
              </a:ext>
            </a:extLst>
          </p:cNvPr>
          <p:cNvPicPr>
            <a:picLocks noChangeAspect="1"/>
          </p:cNvPicPr>
          <p:nvPr/>
        </p:nvPicPr>
        <p:blipFill>
          <a:blip r:embed="rId2"/>
          <a:stretch>
            <a:fillRect/>
          </a:stretch>
        </p:blipFill>
        <p:spPr>
          <a:xfrm>
            <a:off x="2063409" y="1752600"/>
            <a:ext cx="7438862" cy="4722813"/>
          </a:xfrm>
          <a:prstGeom prst="rect">
            <a:avLst/>
          </a:prstGeom>
        </p:spPr>
      </p:pic>
    </p:spTree>
    <p:extLst>
      <p:ext uri="{BB962C8B-B14F-4D97-AF65-F5344CB8AC3E}">
        <p14:creationId xmlns:p14="http://schemas.microsoft.com/office/powerpoint/2010/main" val="162480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3</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Background - 2</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707886"/>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22/977 proposes mechanism to segment a sensing measurement report to be carried in two or more Sensing Measurement Report elements:</a:t>
            </a:r>
            <a:endParaRPr lang="en-US" sz="1800" dirty="0"/>
          </a:p>
        </p:txBody>
      </p:sp>
      <p:pic>
        <p:nvPicPr>
          <p:cNvPr id="6" name="Picture 5">
            <a:extLst>
              <a:ext uri="{FF2B5EF4-FFF2-40B4-BE49-F238E27FC236}">
                <a16:creationId xmlns:a16="http://schemas.microsoft.com/office/drawing/2014/main" id="{985CF7B9-FEF6-41E4-9B68-2685CE4923E4}"/>
              </a:ext>
            </a:extLst>
          </p:cNvPr>
          <p:cNvPicPr>
            <a:picLocks noChangeAspect="1"/>
          </p:cNvPicPr>
          <p:nvPr/>
        </p:nvPicPr>
        <p:blipFill>
          <a:blip r:embed="rId2"/>
          <a:stretch>
            <a:fillRect/>
          </a:stretch>
        </p:blipFill>
        <p:spPr>
          <a:xfrm>
            <a:off x="2037594" y="2045201"/>
            <a:ext cx="7785604" cy="4378763"/>
          </a:xfrm>
          <a:prstGeom prst="rect">
            <a:avLst/>
          </a:prstGeom>
        </p:spPr>
      </p:pic>
    </p:spTree>
    <p:extLst>
      <p:ext uri="{BB962C8B-B14F-4D97-AF65-F5344CB8AC3E}">
        <p14:creationId xmlns:p14="http://schemas.microsoft.com/office/powerpoint/2010/main" val="3812193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4</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Related CC40 CID</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400110"/>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CID 294 highlights this issue:</a:t>
            </a:r>
            <a:endParaRPr lang="en-US" sz="1800" dirty="0"/>
          </a:p>
        </p:txBody>
      </p:sp>
      <p:graphicFrame>
        <p:nvGraphicFramePr>
          <p:cNvPr id="4" name="Table 3">
            <a:extLst>
              <a:ext uri="{FF2B5EF4-FFF2-40B4-BE49-F238E27FC236}">
                <a16:creationId xmlns:a16="http://schemas.microsoft.com/office/drawing/2014/main" id="{58D61819-A855-4A7A-AA98-B6D443D65252}"/>
              </a:ext>
            </a:extLst>
          </p:cNvPr>
          <p:cNvGraphicFramePr>
            <a:graphicFrameLocks noGrp="1"/>
          </p:cNvGraphicFramePr>
          <p:nvPr>
            <p:extLst>
              <p:ext uri="{D42A27DB-BD31-4B8C-83A1-F6EECF244321}">
                <p14:modId xmlns:p14="http://schemas.microsoft.com/office/powerpoint/2010/main" val="3752101368"/>
              </p:ext>
            </p:extLst>
          </p:nvPr>
        </p:nvGraphicFramePr>
        <p:xfrm>
          <a:off x="609600" y="1828800"/>
          <a:ext cx="10058400" cy="3962400"/>
        </p:xfrm>
        <a:graphic>
          <a:graphicData uri="http://schemas.openxmlformats.org/drawingml/2006/table">
            <a:tbl>
              <a:tblPr firstRow="1" firstCol="1" bandRow="1"/>
              <a:tblGrid>
                <a:gridCol w="795580">
                  <a:extLst>
                    <a:ext uri="{9D8B030D-6E8A-4147-A177-3AD203B41FA5}">
                      <a16:colId xmlns:a16="http://schemas.microsoft.com/office/drawing/2014/main" val="1834888730"/>
                    </a:ext>
                  </a:extLst>
                </a:gridCol>
                <a:gridCol w="1401736">
                  <a:extLst>
                    <a:ext uri="{9D8B030D-6E8A-4147-A177-3AD203B41FA5}">
                      <a16:colId xmlns:a16="http://schemas.microsoft.com/office/drawing/2014/main" val="4240629319"/>
                    </a:ext>
                  </a:extLst>
                </a:gridCol>
                <a:gridCol w="1003945">
                  <a:extLst>
                    <a:ext uri="{9D8B030D-6E8A-4147-A177-3AD203B41FA5}">
                      <a16:colId xmlns:a16="http://schemas.microsoft.com/office/drawing/2014/main" val="3336707767"/>
                    </a:ext>
                  </a:extLst>
                </a:gridCol>
                <a:gridCol w="1142139">
                  <a:extLst>
                    <a:ext uri="{9D8B030D-6E8A-4147-A177-3AD203B41FA5}">
                      <a16:colId xmlns:a16="http://schemas.microsoft.com/office/drawing/2014/main" val="476680784"/>
                    </a:ext>
                  </a:extLst>
                </a:gridCol>
                <a:gridCol w="752098">
                  <a:extLst>
                    <a:ext uri="{9D8B030D-6E8A-4147-A177-3AD203B41FA5}">
                      <a16:colId xmlns:a16="http://schemas.microsoft.com/office/drawing/2014/main" val="3883724478"/>
                    </a:ext>
                  </a:extLst>
                </a:gridCol>
                <a:gridCol w="2481451">
                  <a:extLst>
                    <a:ext uri="{9D8B030D-6E8A-4147-A177-3AD203B41FA5}">
                      <a16:colId xmlns:a16="http://schemas.microsoft.com/office/drawing/2014/main" val="685151947"/>
                    </a:ext>
                  </a:extLst>
                </a:gridCol>
                <a:gridCol w="2481451">
                  <a:extLst>
                    <a:ext uri="{9D8B030D-6E8A-4147-A177-3AD203B41FA5}">
                      <a16:colId xmlns:a16="http://schemas.microsoft.com/office/drawing/2014/main" val="2871537770"/>
                    </a:ext>
                  </a:extLst>
                </a:gridCol>
              </a:tblGrid>
              <a:tr h="3962400">
                <a:tc>
                  <a:txBody>
                    <a:bodyPr/>
                    <a:lstStyle/>
                    <a:p>
                      <a:pPr marL="0" marR="0">
                        <a:spcBef>
                          <a:spcPts val="0"/>
                        </a:spcBef>
                        <a:spcAft>
                          <a:spcPts val="0"/>
                        </a:spcAft>
                      </a:pPr>
                      <a:r>
                        <a:rPr lang="en-US" sz="1800" dirty="0">
                          <a:effectLst/>
                          <a:latin typeface="Calibri" panose="020F0502020204030204" pitchFamily="34" charset="0"/>
                          <a:ea typeface="SimSun" panose="02010600030101010101" pitchFamily="2" charset="-122"/>
                          <a:cs typeface="Calibri" panose="020F0502020204030204" pitchFamily="34" charset="0"/>
                        </a:rPr>
                        <a:t>294</a:t>
                      </a:r>
                      <a:endParaRPr lang="en-US" sz="2000" dirty="0">
                        <a:effectLst/>
                        <a:latin typeface="SimSun" panose="02010600030101010101" pitchFamily="2" charset="-122"/>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effectLst/>
                          <a:latin typeface="Calibri" panose="020F0502020204030204" pitchFamily="34" charset="0"/>
                          <a:ea typeface="SimSun" panose="02010600030101010101" pitchFamily="2" charset="-122"/>
                          <a:cs typeface="Calibri" panose="020F0502020204030204" pitchFamily="34" charset="0"/>
                        </a:rPr>
                        <a:t>Rojan Chitrakar</a:t>
                      </a:r>
                      <a:endParaRPr lang="en-US" sz="2000" dirty="0">
                        <a:effectLst/>
                        <a:latin typeface="SimSun" panose="02010600030101010101" pitchFamily="2" charset="-122"/>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effectLst/>
                          <a:latin typeface="Calibri" panose="020F0502020204030204" pitchFamily="34" charset="0"/>
                          <a:ea typeface="SimSun" panose="02010600030101010101" pitchFamily="2" charset="-122"/>
                          <a:cs typeface="Calibri" panose="020F0502020204030204" pitchFamily="34" charset="0"/>
                        </a:rPr>
                        <a:t>No</a:t>
                      </a:r>
                      <a:endParaRPr lang="en-US" sz="2000" dirty="0">
                        <a:effectLst/>
                        <a:latin typeface="SimSun" panose="02010600030101010101" pitchFamily="2" charset="-122"/>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effectLst/>
                          <a:latin typeface="Calibri" panose="020F0502020204030204" pitchFamily="34" charset="0"/>
                          <a:ea typeface="SimSun" panose="02010600030101010101" pitchFamily="2" charset="-122"/>
                          <a:cs typeface="Calibri" panose="020F0502020204030204" pitchFamily="34" charset="0"/>
                        </a:rPr>
                        <a:t>9.4.2.318</a:t>
                      </a:r>
                      <a:endParaRPr lang="en-US" sz="2000" dirty="0">
                        <a:effectLst/>
                        <a:latin typeface="SimSun" panose="02010600030101010101" pitchFamily="2" charset="-122"/>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effectLst/>
                          <a:latin typeface="Calibri" panose="020F0502020204030204" pitchFamily="34" charset="0"/>
                          <a:ea typeface="SimSun" panose="02010600030101010101" pitchFamily="2" charset="-122"/>
                          <a:cs typeface="Calibri" panose="020F0502020204030204" pitchFamily="34" charset="0"/>
                        </a:rPr>
                        <a:t>34.01</a:t>
                      </a:r>
                      <a:endParaRPr lang="en-US" sz="2000" dirty="0">
                        <a:effectLst/>
                        <a:latin typeface="SimSun" panose="02010600030101010101" pitchFamily="2" charset="-122"/>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effectLst/>
                          <a:latin typeface="Calibri" panose="020F0502020204030204" pitchFamily="34" charset="0"/>
                          <a:ea typeface="SimSun" panose="02010600030101010101" pitchFamily="2" charset="-122"/>
                          <a:cs typeface="Calibri" panose="020F0502020204030204" pitchFamily="34" charset="0"/>
                        </a:rPr>
                        <a:t>Since elements can only carry up to 255 octets, using elements to carry sensing measurement reports will limit the report size to 255 or less. It would be better to use fields instead as is done in HT/VHT/HT/EHT for the beamforming feedback.</a:t>
                      </a:r>
                      <a:endParaRPr lang="en-US" sz="2000" dirty="0">
                        <a:effectLst/>
                        <a:latin typeface="SimSun" panose="02010600030101010101" pitchFamily="2" charset="-122"/>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effectLst/>
                          <a:latin typeface="Calibri" panose="020F0502020204030204" pitchFamily="34" charset="0"/>
                          <a:ea typeface="SimSun" panose="02010600030101010101" pitchFamily="2" charset="-122"/>
                          <a:cs typeface="Calibri" panose="020F0502020204030204" pitchFamily="34" charset="0"/>
                        </a:rPr>
                        <a:t>Use field(s) to carry to carry the sensing measurement reports instead of element.</a:t>
                      </a:r>
                      <a:endParaRPr lang="en-US" sz="2000" dirty="0">
                        <a:effectLst/>
                        <a:latin typeface="SimSun" panose="02010600030101010101" pitchFamily="2" charset="-122"/>
                        <a:ea typeface="SimSun" panose="02010600030101010101" pitchFamily="2" charset="-122"/>
                        <a:cs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9212273"/>
                  </a:ext>
                </a:extLst>
              </a:tr>
            </a:tbl>
          </a:graphicData>
        </a:graphic>
      </p:graphicFrame>
    </p:spTree>
    <p:extLst>
      <p:ext uri="{BB962C8B-B14F-4D97-AF65-F5344CB8AC3E}">
        <p14:creationId xmlns:p14="http://schemas.microsoft.com/office/powerpoint/2010/main" val="2144991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5</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The Issue</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4308872"/>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11bf D0.1 uses elements to carry the sensing measurement reports. As per 22/1020r4 (PDT Formatting of CSI), the smallest Sensing Measurement Report field if the Sensing Measurement Report Type field is 0 is </a:t>
            </a:r>
            <a:r>
              <a:rPr lang="en-US" sz="2000" b="1" dirty="0">
                <a:solidFill>
                  <a:srgbClr val="000000"/>
                </a:solidFill>
                <a:latin typeface="Times New Roman"/>
              </a:rPr>
              <a:t>42 octets</a:t>
            </a:r>
            <a:r>
              <a:rPr lang="en-US" sz="2000" dirty="0">
                <a:solidFill>
                  <a:srgbClr val="000000"/>
                </a:solidFill>
                <a:latin typeface="Times New Roman"/>
              </a:rPr>
              <a:t>, and the largest Sensing Measurement Report field if the Sensing Measurement Report Type field is 0 is </a:t>
            </a:r>
            <a:r>
              <a:rPr lang="en-US" sz="2000" b="1" dirty="0">
                <a:solidFill>
                  <a:srgbClr val="000000"/>
                </a:solidFill>
                <a:latin typeface="Times New Roman"/>
              </a:rPr>
              <a:t>40416 octets</a:t>
            </a:r>
            <a:r>
              <a:rPr lang="en-US" sz="2000" dirty="0">
                <a:solidFill>
                  <a:srgbClr val="000000"/>
                </a:solidFill>
                <a:latin typeface="Times New Roman"/>
              </a:rPr>
              <a:t>.</a:t>
            </a:r>
          </a:p>
          <a:p>
            <a:pPr marL="285750" indent="-285750" fontAlgn="auto">
              <a:spcBef>
                <a:spcPts val="0"/>
              </a:spcBef>
              <a:spcAft>
                <a:spcPts val="0"/>
              </a:spcAft>
              <a:buFont typeface="Wingdings" panose="05000000000000000000" pitchFamily="2" charset="2"/>
              <a:buChar char="q"/>
              <a:defRPr/>
            </a:pPr>
            <a:endParaRPr lang="en-US" sz="2000" dirty="0">
              <a:solidFill>
                <a:srgbClr val="000000"/>
              </a:solidFill>
              <a:latin typeface="Times New Roman"/>
            </a:endParaRPr>
          </a:p>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Taking an example of a Sensing Measurement Report Size of </a:t>
            </a:r>
            <a:r>
              <a:rPr lang="en-US" sz="2000" dirty="0"/>
              <a:t>40096 octets, the number of elements required to carry the report = 162. (See Appendix 1 and 2 for details). </a:t>
            </a:r>
            <a:r>
              <a:rPr lang="en-US" sz="2000" b="1" dirty="0"/>
              <a:t>This is equivalent to 1134 octets overhead*!</a:t>
            </a:r>
            <a:r>
              <a:rPr lang="en-US" sz="2000" dirty="0">
                <a:solidFill>
                  <a:srgbClr val="000000"/>
                </a:solidFill>
                <a:latin typeface="Times New Roman"/>
              </a:rPr>
              <a:t> </a:t>
            </a:r>
          </a:p>
          <a:p>
            <a:pPr marL="285750" indent="-285750" fontAlgn="auto">
              <a:spcBef>
                <a:spcPts val="0"/>
              </a:spcBef>
              <a:spcAft>
                <a:spcPts val="0"/>
              </a:spcAft>
              <a:buFont typeface="Wingdings" panose="05000000000000000000" pitchFamily="2" charset="2"/>
              <a:buChar char="q"/>
              <a:defRPr/>
            </a:pPr>
            <a:endParaRPr lang="en-US" sz="2000" dirty="0">
              <a:solidFill>
                <a:srgbClr val="000000"/>
              </a:solidFill>
              <a:latin typeface="Times New Roman"/>
            </a:endParaRPr>
          </a:p>
          <a:p>
            <a:pPr marL="342900" indent="-342900">
              <a:buFont typeface="Wingdings" panose="05000000000000000000" pitchFamily="2" charset="2"/>
              <a:buChar char="q"/>
            </a:pPr>
            <a:r>
              <a:rPr lang="en-US" sz="2000" dirty="0">
                <a:solidFill>
                  <a:srgbClr val="000000"/>
                </a:solidFill>
                <a:latin typeface="Times New Roman"/>
              </a:rPr>
              <a:t>In general, using elements leads to 2.83% to 4.18% overhead  (see Appendix 2) for the report parameters listed in Appendix 1 (</a:t>
            </a:r>
            <a:r>
              <a:rPr lang="en-US" sz="1800" dirty="0"/>
              <a:t>BW = 80, Nb = 8, 10, Ng = 4, Nsc = 250).</a:t>
            </a:r>
          </a:p>
          <a:p>
            <a:pPr marL="342900" indent="-342900">
              <a:buFont typeface="Wingdings" panose="05000000000000000000" pitchFamily="2" charset="2"/>
              <a:buChar char="q"/>
            </a:pPr>
            <a:endParaRPr lang="en-US" sz="1800" dirty="0"/>
          </a:p>
          <a:p>
            <a:pPr marL="342900" indent="-342900">
              <a:buFont typeface="Wingdings" panose="05000000000000000000" pitchFamily="2" charset="2"/>
              <a:buChar char="q"/>
            </a:pPr>
            <a:r>
              <a:rPr lang="en-US" sz="1800" dirty="0"/>
              <a:t>Aside from the size overhead, use of elements also leads to large overhead in parsing due to the high number of segmentation (at Tx) and reconstruction (at Rx) of the </a:t>
            </a:r>
            <a:r>
              <a:rPr lang="en-US" sz="1800" dirty="0">
                <a:solidFill>
                  <a:srgbClr val="000000"/>
                </a:solidFill>
                <a:latin typeface="Times New Roman"/>
              </a:rPr>
              <a:t>Sensing Measurement Report. </a:t>
            </a:r>
            <a:endParaRPr lang="en-US" sz="1800" dirty="0"/>
          </a:p>
        </p:txBody>
      </p:sp>
    </p:spTree>
    <p:extLst>
      <p:ext uri="{BB962C8B-B14F-4D97-AF65-F5344CB8AC3E}">
        <p14:creationId xmlns:p14="http://schemas.microsoft.com/office/powerpoint/2010/main" val="2536256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6</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Baseline Reference (11ax)</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1015663"/>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This issue is not new at all, it also exists for beamforming feedback. In fact, the solution (segmented feedback + selective segment retransmission) already exists from the 802.11n days and is used for 11n, 11ac, 11ax and 11be sounding procedures and is time tested. [1]</a:t>
            </a:r>
            <a:endParaRPr lang="en-US" sz="1800" dirty="0"/>
          </a:p>
        </p:txBody>
      </p:sp>
      <p:pic>
        <p:nvPicPr>
          <p:cNvPr id="5" name="Picture 4">
            <a:extLst>
              <a:ext uri="{FF2B5EF4-FFF2-40B4-BE49-F238E27FC236}">
                <a16:creationId xmlns:a16="http://schemas.microsoft.com/office/drawing/2014/main" id="{2C7C7FAD-0D05-4237-A841-33D3CD509CCA}"/>
              </a:ext>
            </a:extLst>
          </p:cNvPr>
          <p:cNvPicPr>
            <a:picLocks noChangeAspect="1"/>
          </p:cNvPicPr>
          <p:nvPr/>
        </p:nvPicPr>
        <p:blipFill>
          <a:blip r:embed="rId2"/>
          <a:stretch>
            <a:fillRect/>
          </a:stretch>
        </p:blipFill>
        <p:spPr>
          <a:xfrm>
            <a:off x="1590675" y="2349108"/>
            <a:ext cx="9077325" cy="3524250"/>
          </a:xfrm>
          <a:prstGeom prst="rect">
            <a:avLst/>
          </a:prstGeom>
        </p:spPr>
      </p:pic>
    </p:spTree>
    <p:extLst>
      <p:ext uri="{BB962C8B-B14F-4D97-AF65-F5344CB8AC3E}">
        <p14:creationId xmlns:p14="http://schemas.microsoft.com/office/powerpoint/2010/main" val="3547468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7</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Baseline Reference (11ax)</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400110"/>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9.6.31.2 HE Compressed Beamforming/CQI frame format [1]</a:t>
            </a:r>
            <a:endParaRPr lang="en-US" sz="1800" dirty="0"/>
          </a:p>
        </p:txBody>
      </p:sp>
      <p:pic>
        <p:nvPicPr>
          <p:cNvPr id="6" name="Picture 5">
            <a:extLst>
              <a:ext uri="{FF2B5EF4-FFF2-40B4-BE49-F238E27FC236}">
                <a16:creationId xmlns:a16="http://schemas.microsoft.com/office/drawing/2014/main" id="{10E1FA08-4DD4-4FE6-BAF5-8C51A2DAA06F}"/>
              </a:ext>
            </a:extLst>
          </p:cNvPr>
          <p:cNvPicPr>
            <a:picLocks noChangeAspect="1"/>
          </p:cNvPicPr>
          <p:nvPr/>
        </p:nvPicPr>
        <p:blipFill>
          <a:blip r:embed="rId2"/>
          <a:stretch>
            <a:fillRect/>
          </a:stretch>
        </p:blipFill>
        <p:spPr>
          <a:xfrm>
            <a:off x="76200" y="2063541"/>
            <a:ext cx="6019800" cy="2829149"/>
          </a:xfrm>
          <a:prstGeom prst="rect">
            <a:avLst/>
          </a:prstGeom>
        </p:spPr>
      </p:pic>
      <p:pic>
        <p:nvPicPr>
          <p:cNvPr id="5" name="Picture 4">
            <a:extLst>
              <a:ext uri="{FF2B5EF4-FFF2-40B4-BE49-F238E27FC236}">
                <a16:creationId xmlns:a16="http://schemas.microsoft.com/office/drawing/2014/main" id="{428C5ADC-70F4-AB18-7ED6-2D51633B830A}"/>
              </a:ext>
            </a:extLst>
          </p:cNvPr>
          <p:cNvPicPr>
            <a:picLocks noChangeAspect="1"/>
          </p:cNvPicPr>
          <p:nvPr/>
        </p:nvPicPr>
        <p:blipFill>
          <a:blip r:embed="rId3"/>
          <a:stretch>
            <a:fillRect/>
          </a:stretch>
        </p:blipFill>
        <p:spPr>
          <a:xfrm>
            <a:off x="6275508" y="1955116"/>
            <a:ext cx="5708241" cy="2937574"/>
          </a:xfrm>
          <a:prstGeom prst="rect">
            <a:avLst/>
          </a:prstGeom>
        </p:spPr>
      </p:pic>
      <p:cxnSp>
        <p:nvCxnSpPr>
          <p:cNvPr id="10" name="Straight Arrow Connector 9">
            <a:extLst>
              <a:ext uri="{FF2B5EF4-FFF2-40B4-BE49-F238E27FC236}">
                <a16:creationId xmlns:a16="http://schemas.microsoft.com/office/drawing/2014/main" id="{50FF69B4-66DD-0DDB-189E-7698F0E40561}"/>
              </a:ext>
            </a:extLst>
          </p:cNvPr>
          <p:cNvCxnSpPr>
            <a:cxnSpLocks/>
            <a:endCxn id="5" idx="1"/>
          </p:cNvCxnSpPr>
          <p:nvPr/>
        </p:nvCxnSpPr>
        <p:spPr bwMode="auto">
          <a:xfrm flipV="1">
            <a:off x="5105400" y="3423903"/>
            <a:ext cx="1170108" cy="81297"/>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12" name="Rectangle 11">
            <a:extLst>
              <a:ext uri="{FF2B5EF4-FFF2-40B4-BE49-F238E27FC236}">
                <a16:creationId xmlns:a16="http://schemas.microsoft.com/office/drawing/2014/main" id="{575E9936-8236-9B15-DC45-66C60732076F}"/>
              </a:ext>
            </a:extLst>
          </p:cNvPr>
          <p:cNvSpPr/>
          <p:nvPr/>
        </p:nvSpPr>
        <p:spPr bwMode="auto">
          <a:xfrm>
            <a:off x="10363200" y="1828800"/>
            <a:ext cx="1620549" cy="13716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55470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8</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Baseline Reference (11ax)</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400110"/>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HE MIMO Control field [1]</a:t>
            </a:r>
            <a:endParaRPr lang="en-US" sz="1800" dirty="0"/>
          </a:p>
        </p:txBody>
      </p:sp>
      <p:pic>
        <p:nvPicPr>
          <p:cNvPr id="8" name="Picture 7">
            <a:extLst>
              <a:ext uri="{FF2B5EF4-FFF2-40B4-BE49-F238E27FC236}">
                <a16:creationId xmlns:a16="http://schemas.microsoft.com/office/drawing/2014/main" id="{03670D8E-184C-D742-7044-366BB0141A71}"/>
              </a:ext>
            </a:extLst>
          </p:cNvPr>
          <p:cNvPicPr>
            <a:picLocks noChangeAspect="1"/>
          </p:cNvPicPr>
          <p:nvPr/>
        </p:nvPicPr>
        <p:blipFill>
          <a:blip r:embed="rId2"/>
          <a:stretch>
            <a:fillRect/>
          </a:stretch>
        </p:blipFill>
        <p:spPr>
          <a:xfrm>
            <a:off x="1659340" y="1752600"/>
            <a:ext cx="8401050" cy="4276725"/>
          </a:xfrm>
          <a:prstGeom prst="rect">
            <a:avLst/>
          </a:prstGeom>
        </p:spPr>
      </p:pic>
    </p:spTree>
    <p:extLst>
      <p:ext uri="{BB962C8B-B14F-4D97-AF65-F5344CB8AC3E}">
        <p14:creationId xmlns:p14="http://schemas.microsoft.com/office/powerpoint/2010/main" val="4237320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7315201" y="6475413"/>
            <a:ext cx="2752725" cy="184666"/>
          </a:xfrm>
        </p:spPr>
        <p:txBody>
          <a:bodyPr/>
          <a:lstStyle/>
          <a:p>
            <a:pPr>
              <a:defRPr/>
            </a:pPr>
            <a:r>
              <a:rPr lang="en-US" altLang="ko-KR" dirty="0"/>
              <a:t>Rojan Chitrakar (Panasonic)</a:t>
            </a:r>
          </a:p>
        </p:txBody>
      </p:sp>
      <p:sp>
        <p:nvSpPr>
          <p:cNvPr id="3" name="Slide Number Placeholder 2"/>
          <p:cNvSpPr>
            <a:spLocks noGrp="1"/>
          </p:cNvSpPr>
          <p:nvPr>
            <p:ph type="sldNum" sz="quarter" idx="12"/>
          </p:nvPr>
        </p:nvSpPr>
        <p:spPr>
          <a:xfrm>
            <a:off x="5930396" y="6475413"/>
            <a:ext cx="432811" cy="184666"/>
          </a:xfrm>
        </p:spPr>
        <p:txBody>
          <a:bodyPr/>
          <a:lstStyle/>
          <a:p>
            <a:r>
              <a:rPr lang="en-US" altLang="en-US" dirty="0"/>
              <a:t>Slide </a:t>
            </a:r>
            <a:fld id="{CF617D86-5CEF-4A7A-8BBC-1BE5E3A2734F}" type="slidenum">
              <a:rPr lang="en-US" altLang="en-US" smtClean="0"/>
              <a:pPr/>
              <a:t>9</a:t>
            </a:fld>
            <a:endParaRPr lang="en-US" altLang="en-US" dirty="0"/>
          </a:p>
        </p:txBody>
      </p:sp>
      <p:sp>
        <p:nvSpPr>
          <p:cNvPr id="7" name="Title 1"/>
          <p:cNvSpPr txBox="1">
            <a:spLocks/>
          </p:cNvSpPr>
          <p:nvPr/>
        </p:nvSpPr>
        <p:spPr>
          <a:xfrm>
            <a:off x="1524000" y="678904"/>
            <a:ext cx="9144000" cy="692696"/>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ko-KR" sz="3600" kern="0" dirty="0">
                <a:ea typeface="Gulim" pitchFamily="34" charset="-127"/>
              </a:rPr>
              <a:t>Proposal</a:t>
            </a:r>
            <a:endParaRPr lang="en-US" sz="3600" kern="0" dirty="0"/>
          </a:p>
        </p:txBody>
      </p:sp>
      <p:sp>
        <p:nvSpPr>
          <p:cNvPr id="9" name="TextBox 8">
            <a:extLst>
              <a:ext uri="{FF2B5EF4-FFF2-40B4-BE49-F238E27FC236}">
                <a16:creationId xmlns:a16="http://schemas.microsoft.com/office/drawing/2014/main" id="{193080EF-EF8D-4874-9F1A-9AA692AEEC00}"/>
              </a:ext>
            </a:extLst>
          </p:cNvPr>
          <p:cNvSpPr txBox="1"/>
          <p:nvPr/>
        </p:nvSpPr>
        <p:spPr>
          <a:xfrm>
            <a:off x="457200" y="1262420"/>
            <a:ext cx="11277600" cy="400110"/>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2000" dirty="0">
                <a:solidFill>
                  <a:srgbClr val="000000"/>
                </a:solidFill>
                <a:latin typeface="Times New Roman"/>
              </a:rPr>
              <a:t>Use field (instead of element) to carry the Sensing Measurement Report. An example format:</a:t>
            </a:r>
            <a:endParaRPr lang="en-US" sz="1800" dirty="0"/>
          </a:p>
        </p:txBody>
      </p:sp>
      <p:sp>
        <p:nvSpPr>
          <p:cNvPr id="10" name="TextBox 9">
            <a:extLst>
              <a:ext uri="{FF2B5EF4-FFF2-40B4-BE49-F238E27FC236}">
                <a16:creationId xmlns:a16="http://schemas.microsoft.com/office/drawing/2014/main" id="{77597E16-7346-BFB2-CA66-A47479BFF9E9}"/>
              </a:ext>
            </a:extLst>
          </p:cNvPr>
          <p:cNvSpPr txBox="1"/>
          <p:nvPr/>
        </p:nvSpPr>
        <p:spPr>
          <a:xfrm>
            <a:off x="152400" y="5535614"/>
            <a:ext cx="11277600" cy="830997"/>
          </a:xfrm>
          <a:prstGeom prst="rect">
            <a:avLst/>
          </a:prstGeom>
          <a:noFill/>
        </p:spPr>
        <p:txBody>
          <a:bodyPr wrap="square" rtlCol="0">
            <a:spAutoFit/>
          </a:bodyPr>
          <a:lstStyle/>
          <a:p>
            <a:pPr marL="285750" indent="-285750" fontAlgn="auto">
              <a:spcBef>
                <a:spcPts val="0"/>
              </a:spcBef>
              <a:spcAft>
                <a:spcPts val="0"/>
              </a:spcAft>
              <a:buFont typeface="Wingdings" panose="05000000000000000000" pitchFamily="2" charset="2"/>
              <a:buChar char="q"/>
              <a:defRPr/>
            </a:pPr>
            <a:r>
              <a:rPr lang="en-US" sz="1600" dirty="0">
                <a:solidFill>
                  <a:srgbClr val="000000"/>
                </a:solidFill>
                <a:latin typeface="Times New Roman"/>
              </a:rPr>
              <a:t>A 2 octet “Report Length” field at the start of the field is enough to indicate the maximum report length  that can be carried in a single frame (</a:t>
            </a:r>
            <a:r>
              <a:rPr lang="en-US" sz="1600" dirty="0"/>
              <a:t>11383</a:t>
            </a:r>
            <a:r>
              <a:rPr lang="en-US" sz="1600" dirty="0">
                <a:solidFill>
                  <a:srgbClr val="000000"/>
                </a:solidFill>
                <a:latin typeface="Times New Roman"/>
              </a:rPr>
              <a:t> octets*).</a:t>
            </a:r>
          </a:p>
          <a:p>
            <a:pPr marL="285750" indent="-285750" fontAlgn="auto">
              <a:spcBef>
                <a:spcPts val="0"/>
              </a:spcBef>
              <a:spcAft>
                <a:spcPts val="0"/>
              </a:spcAft>
              <a:buFont typeface="Wingdings" panose="05000000000000000000" pitchFamily="2" charset="2"/>
              <a:buChar char="q"/>
              <a:defRPr/>
            </a:pPr>
            <a:r>
              <a:rPr lang="en-US" sz="1600" dirty="0">
                <a:solidFill>
                  <a:srgbClr val="000000"/>
                </a:solidFill>
                <a:latin typeface="Times New Roman"/>
              </a:rPr>
              <a:t>Multiple reports can be carried in a single frame as long as they don’t cause the frame size to exceed 11454 octets.</a:t>
            </a:r>
            <a:endParaRPr lang="en-US" sz="1400" dirty="0"/>
          </a:p>
        </p:txBody>
      </p:sp>
      <p:pic>
        <p:nvPicPr>
          <p:cNvPr id="13" name="Picture 12">
            <a:extLst>
              <a:ext uri="{FF2B5EF4-FFF2-40B4-BE49-F238E27FC236}">
                <a16:creationId xmlns:a16="http://schemas.microsoft.com/office/drawing/2014/main" id="{1376E688-4971-E21C-9251-E775103E13D0}"/>
              </a:ext>
            </a:extLst>
          </p:cNvPr>
          <p:cNvPicPr>
            <a:picLocks noChangeAspect="1"/>
          </p:cNvPicPr>
          <p:nvPr/>
        </p:nvPicPr>
        <p:blipFill>
          <a:blip r:embed="rId3"/>
          <a:stretch>
            <a:fillRect/>
          </a:stretch>
        </p:blipFill>
        <p:spPr>
          <a:xfrm>
            <a:off x="1821180" y="1657034"/>
            <a:ext cx="7940040" cy="3878580"/>
          </a:xfrm>
          <a:prstGeom prst="rect">
            <a:avLst/>
          </a:prstGeom>
        </p:spPr>
      </p:pic>
    </p:spTree>
    <p:extLst>
      <p:ext uri="{BB962C8B-B14F-4D97-AF65-F5344CB8AC3E}">
        <p14:creationId xmlns:p14="http://schemas.microsoft.com/office/powerpoint/2010/main" val="393211552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E8296836C39494297FB4CD847280E05" ma:contentTypeVersion="10" ma:contentTypeDescription="新しいドキュメントを作成します。" ma:contentTypeScope="" ma:versionID="aa6a9813a18063a90b33ec9c2b4328df">
  <xsd:schema xmlns:xsd="http://www.w3.org/2001/XMLSchema" xmlns:xs="http://www.w3.org/2001/XMLSchema" xmlns:p="http://schemas.microsoft.com/office/2006/metadata/properties" xmlns:ns2="5a0e02d0-dbbe-454c-bf16-36e0337fafec" xmlns:ns3="f2d91d1f-eabb-41c4-8bb7-ac90c0463bd8" targetNamespace="http://schemas.microsoft.com/office/2006/metadata/properties" ma:root="true" ma:fieldsID="73a17917ff69c6ef9059887d6e67dfcc" ns2:_="" ns3:_="">
    <xsd:import namespace="5a0e02d0-dbbe-454c-bf16-36e0337fafec"/>
    <xsd:import namespace="f2d91d1f-eabb-41c4-8bb7-ac90c0463bd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0e02d0-dbbe-454c-bf16-36e0337faf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d91d1f-eabb-41c4-8bb7-ac90c0463bd8"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78978F-F6D7-4129-B442-0E18779A64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0e02d0-dbbe-454c-bf16-36e0337fafec"/>
    <ds:schemaRef ds:uri="f2d91d1f-eabb-41c4-8bb7-ac90c0463b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8165581-A783-43E1-8506-5F12B1AFCD2C}">
  <ds:schemaRefs>
    <ds:schemaRef ds:uri="f2d91d1f-eabb-41c4-8bb7-ac90c0463bd8"/>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5a0e02d0-dbbe-454c-bf16-36e0337fafec"/>
    <ds:schemaRef ds:uri="http://www.w3.org/XML/1998/namespace"/>
  </ds:schemaRefs>
</ds:datastoreItem>
</file>

<file path=customXml/itemProps3.xml><?xml version="1.0" encoding="utf-8"?>
<ds:datastoreItem xmlns:ds="http://schemas.openxmlformats.org/officeDocument/2006/customXml" ds:itemID="{4192D7AE-C8F1-43F8-B6BC-639C15D7E05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45116</TotalTime>
  <Words>2465</Words>
  <Application>Microsoft Office PowerPoint</Application>
  <PresentationFormat>Widescreen</PresentationFormat>
  <Paragraphs>864</Paragraphs>
  <Slides>18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SimSun</vt:lpstr>
      <vt:lpstr>Calibri</vt:lpstr>
      <vt:lpstr>Cambria Math</vt:lpstr>
      <vt:lpstr>Times New Roman</vt:lpstr>
      <vt:lpstr>Wingdings</vt:lpstr>
      <vt:lpstr>802-11-Submission</vt:lpstr>
      <vt:lpstr>Sensing Measurement Report format Discussion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Panasonic Corporation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 title</dc:title>
  <dc:creator>Rojan Chitrakar</dc:creator>
  <cp:lastModifiedBy>Rojan Chitrakar</cp:lastModifiedBy>
  <cp:revision>404</cp:revision>
  <cp:lastPrinted>2014-11-04T15:04:57Z</cp:lastPrinted>
  <dcterms:created xsi:type="dcterms:W3CDTF">2007-04-17T18:10:23Z</dcterms:created>
  <dcterms:modified xsi:type="dcterms:W3CDTF">2022-08-03T09:28:34Z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ContentTypeId">
    <vt:lpwstr>0x0101009E8296836C39494297FB4CD847280E05</vt:lpwstr>
  </property>
</Properties>
</file>