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508C94-D9F7-42D2-81C1-571978191056}" v="6" dt="2022-09-16T02:44:14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10-10T21:10:46.637" v="364" actId="20577"/>
      <pc:docMkLst>
        <pc:docMk/>
      </pc:docMkLst>
      <pc:sldChg chg="addSp delSp modSp mod">
        <pc:chgData name="Alfred Asterjadhi" userId="39de57b9-85c0-4fd1-aaac-8ca2b6560ad0" providerId="ADAL" clId="{43508C94-D9F7-42D2-81C1-571978191056}" dt="2022-10-10T21:10:46.637" v="364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10-10T21:10:46.637" v="364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10-10T21:09:11.593" v="34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10-10T21:09:11.593" v="34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802.11-22/1247r2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38-15-00be-tgbe-motions-list-part-3.pptx" TargetMode="External"/><Relationship Id="rId2" Type="http://schemas.openxmlformats.org/officeDocument/2006/relationships/hyperlink" Target="https://mentor.ieee.org/802.11/dcn/22/11-22-1246-22-00be-tgbe-september-2022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September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2022-09-15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12 sessions during the September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Five Joint calls, and seven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Discussed comment resolution documents and a couple of technical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Around 2230 comments from LB266 are resolved (~55% of total, see figure for more details)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Of which ~650 comments were resolved during </a:t>
            </a:r>
            <a:r>
              <a:rPr lang="en-US" sz="1200"/>
              <a:t>this interim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Resolved comments on the TGbe coexistence assessment (CA)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D2.2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D2.2 is expected to be available </a:t>
            </a:r>
            <a:r>
              <a:rPr lang="en-US" sz="1400" dirty="0">
                <a:solidFill>
                  <a:schemeClr val="tx1"/>
                </a:solidFill>
              </a:rPr>
              <a:t>by beginning of October’22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2"/>
              </a:rPr>
              <a:t>11-22/1246r22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3"/>
              </a:rPr>
              <a:t>1038r15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November: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Hold a MAC ad-hoc meeting in Bangkok, Thailand (11-12 November 2022)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Aim at completing comment resolutions for LB266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0D3BAA-4DA7-CDF2-030A-0FFDD618864E}"/>
              </a:ext>
            </a:extLst>
          </p:cNvPr>
          <p:cNvGrpSpPr/>
          <p:nvPr/>
        </p:nvGrpSpPr>
        <p:grpSpPr>
          <a:xfrm>
            <a:off x="8668921" y="5181755"/>
            <a:ext cx="3274183" cy="1043858"/>
            <a:chOff x="8668921" y="5181755"/>
            <a:chExt cx="3274183" cy="104385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85A8DBE-D2A9-13A9-C764-D02799F972AA}"/>
                </a:ext>
              </a:extLst>
            </p:cNvPr>
            <p:cNvGrpSpPr/>
            <p:nvPr/>
          </p:nvGrpSpPr>
          <p:grpSpPr>
            <a:xfrm>
              <a:off x="8686800" y="5181755"/>
              <a:ext cx="3116365" cy="1043858"/>
              <a:chOff x="9314474" y="5383231"/>
              <a:chExt cx="2574867" cy="1006577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9A4EF38-24C9-56CE-D68F-5D6809250E00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1296D56-7D41-C424-64E4-4E7199815248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1147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(~4120)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6D6A718-A931-55ED-02AB-CAE90D8C93FA}"/>
                  </a:ext>
                </a:extLst>
              </p:cNvPr>
              <p:cNvSpPr/>
              <p:nvPr/>
            </p:nvSpPr>
            <p:spPr bwMode="auto">
              <a:xfrm>
                <a:off x="9370965" y="5578368"/>
                <a:ext cx="241884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49E3420-D772-1E81-1A5E-61E01B82D6A3}"/>
                  </a:ext>
                </a:extLst>
              </p:cNvPr>
              <p:cNvSpPr/>
              <p:nvPr/>
            </p:nvSpPr>
            <p:spPr bwMode="auto">
              <a:xfrm>
                <a:off x="9612853" y="5578368"/>
                <a:ext cx="1917802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98624A9-B356-DDE1-A05D-07C8FEA7D86A}"/>
                  </a:ext>
                </a:extLst>
              </p:cNvPr>
              <p:cNvSpPr/>
              <p:nvPr/>
            </p:nvSpPr>
            <p:spPr bwMode="auto">
              <a:xfrm>
                <a:off x="11530651" y="5578368"/>
                <a:ext cx="356546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F6C97F0-4F0A-1F24-3431-80479162A783}"/>
                  </a:ext>
                </a:extLst>
              </p:cNvPr>
              <p:cNvSpPr txBox="1"/>
              <p:nvPr/>
            </p:nvSpPr>
            <p:spPr>
              <a:xfrm>
                <a:off x="11532795" y="5388508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16%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E132DFC-5EF9-C40B-DAB6-824A62106502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73%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DE96D1-7F79-43A1-BD65-3C111FBA1D6D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11%</a:t>
                </a: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DCD5A24-0A41-9E9E-CDC0-EFC8A2990789}"/>
                </a:ext>
              </a:extLst>
            </p:cNvPr>
            <p:cNvSpPr txBox="1"/>
            <p:nvPr/>
          </p:nvSpPr>
          <p:spPr>
            <a:xfrm>
              <a:off x="8668921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7ADA7E5-67EA-9C8F-1E47-6C1DA5ABE4C7}"/>
                </a:ext>
              </a:extLst>
            </p:cNvPr>
            <p:cNvSpPr txBox="1"/>
            <p:nvPr/>
          </p:nvSpPr>
          <p:spPr>
            <a:xfrm>
              <a:off x="9994236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DBECAFB-D7F3-D211-3FB9-1916FF2E009E}"/>
                </a:ext>
              </a:extLst>
            </p:cNvPr>
            <p:cNvSpPr txBox="1"/>
            <p:nvPr/>
          </p:nvSpPr>
          <p:spPr>
            <a:xfrm>
              <a:off x="11290648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90E05EA-3AB8-6C71-EEAA-A185CEC5EBE6}"/>
              </a:ext>
            </a:extLst>
          </p:cNvPr>
          <p:cNvGrpSpPr/>
          <p:nvPr/>
        </p:nvGrpSpPr>
        <p:grpSpPr>
          <a:xfrm>
            <a:off x="8249943" y="2193539"/>
            <a:ext cx="3841504" cy="2881128"/>
            <a:chOff x="8249943" y="2193539"/>
            <a:chExt cx="3841504" cy="2881128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AA152E9-72DF-D883-6C8A-5FC5F68AAC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49943" y="2193539"/>
              <a:ext cx="3841504" cy="288112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F0C122E-02CB-3FCA-C9ED-9E53725EA380}"/>
                </a:ext>
              </a:extLst>
            </p:cNvPr>
            <p:cNvSpPr/>
            <p:nvPr/>
          </p:nvSpPr>
          <p:spPr bwMode="auto">
            <a:xfrm>
              <a:off x="8813528" y="3104472"/>
              <a:ext cx="609599" cy="1649599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1F56A36-02EA-2583-88BF-EA6A64474751}"/>
                </a:ext>
              </a:extLst>
            </p:cNvPr>
            <p:cNvSpPr/>
            <p:nvPr/>
          </p:nvSpPr>
          <p:spPr bwMode="auto">
            <a:xfrm>
              <a:off x="9561096" y="3550662"/>
              <a:ext cx="609599" cy="119916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2C2FAC2-0C72-A16C-45F1-986A7052F9CE}"/>
                </a:ext>
              </a:extLst>
            </p:cNvPr>
            <p:cNvSpPr/>
            <p:nvPr/>
          </p:nvSpPr>
          <p:spPr bwMode="auto">
            <a:xfrm>
              <a:off x="11049000" y="3491933"/>
              <a:ext cx="609599" cy="126213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75748F7-436A-DF89-B270-AEAD4CFF138E}"/>
              </a:ext>
            </a:extLst>
          </p:cNvPr>
          <p:cNvSpPr txBox="1">
            <a:spLocks/>
          </p:cNvSpPr>
          <p:nvPr/>
        </p:nvSpPr>
        <p:spPr bwMode="auto">
          <a:xfrm>
            <a:off x="2365375" y="1438275"/>
            <a:ext cx="7560733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21		(Wednesday) 	</a:t>
            </a:r>
            <a:r>
              <a:rPr lang="en-US" sz="16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Joint	</a:t>
            </a:r>
            <a:r>
              <a:rPr lang="en-GB" sz="1600" b="1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600" b="1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600" strike="sngStrike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22 		(Thursday)		– MAC			10:00-12:00 ET</a:t>
            </a:r>
            <a:endParaRPr lang="en-US" sz="1600" strike="sngStrike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26		(Monday)			– MAC/PHY		19:00-21:00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28		(Wednesday) 		– MAC	</a:t>
            </a:r>
            <a:r>
              <a:rPr lang="en-GB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GB" sz="16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Oct 03-07		(Mon-Fri)			- No Conf Calls		Holiday</a:t>
            </a:r>
            <a:endParaRPr lang="en-US" sz="16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12		(Wednesday) 		– Joint 		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13 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17 		(Monday)			– MAC/PHY		19:00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-21:00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19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26		(Wednesday) 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Joint (Motions)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31 		(Monday)			– MAC/PHY		10:00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-12:00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02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D3.0 Letter Ballot </a:t>
            </a:r>
            <a:r>
              <a:rPr lang="en-US" sz="2000" dirty="0">
                <a:highlight>
                  <a:srgbClr val="FFFF00"/>
                </a:highlight>
              </a:rPr>
              <a:t>												Nov  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</a:t>
            </a: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/>
              <a:t>Ballot (D4.0)	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5000</TotalTime>
  <Words>605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September 2022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2022-10-10T21:10:56Z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