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508C94-D9F7-42D2-81C1-571978191056}" v="6" dt="2022-09-16T02:44:14.4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3" autoAdjust="0"/>
    <p:restoredTop sz="86385" autoAdjust="0"/>
  </p:normalViewPr>
  <p:slideViewPr>
    <p:cSldViewPr>
      <p:cViewPr varScale="1">
        <p:scale>
          <a:sx n="94" d="100"/>
          <a:sy n="94" d="100"/>
        </p:scale>
        <p:origin x="108" y="18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16T03:00:28.910" v="315" actId="6549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16T02:55:25.666" v="282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16T02:55:21.450" v="273" actId="20577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802.11-22/1247r1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38-15-00be-tgbe-motions-list-part-3.pptx" TargetMode="External"/><Relationship Id="rId2" Type="http://schemas.openxmlformats.org/officeDocument/2006/relationships/hyperlink" Target="https://mentor.ieee.org/802.11/dcn/22/11-22-1246-22-00be-tgbe-september-2022-meeting-agenda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September 2022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2022-09-15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8123661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TGbe had scheduled 12 sessions during the July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Five Joint calls, and seven parallel MAC/PHY calls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Discussed comment resolution documents and a couple of technical submissions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Around 2230 comments from LB266 are resolved (~55% of total, see figure for more details)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/>
              <a:t>Of which ~650 comments were resolved during this plenary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Resolved comments on the TGbe coexistence assessment (CA) document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Instructed the editor to generate IEEE802.11 TGbe D2.2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TGbe D2.2 is expected to be available </a:t>
            </a:r>
            <a:r>
              <a:rPr lang="en-US" sz="1400" dirty="0">
                <a:solidFill>
                  <a:schemeClr val="tx1"/>
                </a:solidFill>
              </a:rPr>
              <a:t>by beginning of October’22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hlinkClick r:id="rId2"/>
              </a:rPr>
              <a:t>11-22/1246r22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Future Teleconference Plan is provided in the next slide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Motions List is available in </a:t>
            </a:r>
            <a:r>
              <a:rPr lang="en-US" sz="1800" dirty="0">
                <a:solidFill>
                  <a:srgbClr val="FF0000"/>
                </a:solidFill>
                <a:hlinkClick r:id="rId3"/>
              </a:rPr>
              <a:t>1038r15</a:t>
            </a:r>
            <a:endParaRPr lang="en-US" sz="18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Goals for November: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Hold a MAC ad-hoc meeting in Bangkok, Thailand (11-12 November 2022)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Aim at completing comment resolutions for LB266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0D3BAA-4DA7-CDF2-030A-0FFDD618864E}"/>
              </a:ext>
            </a:extLst>
          </p:cNvPr>
          <p:cNvGrpSpPr/>
          <p:nvPr/>
        </p:nvGrpSpPr>
        <p:grpSpPr>
          <a:xfrm>
            <a:off x="8668921" y="5181755"/>
            <a:ext cx="3274183" cy="1043858"/>
            <a:chOff x="8668921" y="5181755"/>
            <a:chExt cx="3274183" cy="1043858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85A8DBE-D2A9-13A9-C764-D02799F972AA}"/>
                </a:ext>
              </a:extLst>
            </p:cNvPr>
            <p:cNvGrpSpPr/>
            <p:nvPr/>
          </p:nvGrpSpPr>
          <p:grpSpPr>
            <a:xfrm>
              <a:off x="8686800" y="5181755"/>
              <a:ext cx="3116365" cy="1043858"/>
              <a:chOff x="9314474" y="5383231"/>
              <a:chExt cx="2574867" cy="1006577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99A4EF38-24C9-56CE-D68F-5D6809250E00}"/>
                  </a:ext>
                </a:extLst>
              </p:cNvPr>
              <p:cNvSpPr/>
              <p:nvPr/>
            </p:nvSpPr>
            <p:spPr bwMode="auto">
              <a:xfrm>
                <a:off x="9372599" y="5578368"/>
                <a:ext cx="2514601" cy="49688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1296D56-7D41-C424-64E4-4E7199815248}"/>
                  </a:ext>
                </a:extLst>
              </p:cNvPr>
              <p:cNvSpPr txBox="1"/>
              <p:nvPr/>
            </p:nvSpPr>
            <p:spPr>
              <a:xfrm>
                <a:off x="9663399" y="6093023"/>
                <a:ext cx="1711476" cy="296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 CID Distribution (~4120)</a:t>
                </a: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16D6A718-A931-55ED-02AB-CAE90D8C93FA}"/>
                  </a:ext>
                </a:extLst>
              </p:cNvPr>
              <p:cNvSpPr/>
              <p:nvPr/>
            </p:nvSpPr>
            <p:spPr bwMode="auto">
              <a:xfrm>
                <a:off x="9370965" y="5578368"/>
                <a:ext cx="241884" cy="496886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B49E3420-D772-1E81-1A5E-61E01B82D6A3}"/>
                  </a:ext>
                </a:extLst>
              </p:cNvPr>
              <p:cNvSpPr/>
              <p:nvPr/>
            </p:nvSpPr>
            <p:spPr bwMode="auto">
              <a:xfrm>
                <a:off x="9612853" y="5578368"/>
                <a:ext cx="1917802" cy="496886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298624A9-B356-DDE1-A05D-07C8FEA7D86A}"/>
                  </a:ext>
                </a:extLst>
              </p:cNvPr>
              <p:cNvSpPr/>
              <p:nvPr/>
            </p:nvSpPr>
            <p:spPr bwMode="auto">
              <a:xfrm>
                <a:off x="11530651" y="5578368"/>
                <a:ext cx="356546" cy="496886"/>
              </a:xfrm>
              <a:prstGeom prst="rect">
                <a:avLst/>
              </a:prstGeom>
              <a:solidFill>
                <a:srgbClr val="0070C0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F6C97F0-4F0A-1F24-3431-80479162A783}"/>
                  </a:ext>
                </a:extLst>
              </p:cNvPr>
              <p:cNvSpPr txBox="1"/>
              <p:nvPr/>
            </p:nvSpPr>
            <p:spPr>
              <a:xfrm>
                <a:off x="11532795" y="5388508"/>
                <a:ext cx="356546" cy="244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16%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E132DFC-5EF9-C40B-DAB6-824A62106502}"/>
                  </a:ext>
                </a:extLst>
              </p:cNvPr>
              <p:cNvSpPr txBox="1"/>
              <p:nvPr/>
            </p:nvSpPr>
            <p:spPr>
              <a:xfrm>
                <a:off x="10421491" y="5388507"/>
                <a:ext cx="356546" cy="244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73%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BDE96D1-7F79-43A1-BD65-3C111FBA1D6D}"/>
                  </a:ext>
                </a:extLst>
              </p:cNvPr>
              <p:cNvSpPr txBox="1"/>
              <p:nvPr/>
            </p:nvSpPr>
            <p:spPr>
              <a:xfrm>
                <a:off x="9314474" y="5383231"/>
                <a:ext cx="356546" cy="244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11%</a:t>
                </a:r>
              </a:p>
            </p:txBody>
          </p:sp>
        </p:grp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DCD5A24-0A41-9E9E-CDC0-EFC8A2990789}"/>
                </a:ext>
              </a:extLst>
            </p:cNvPr>
            <p:cNvSpPr txBox="1"/>
            <p:nvPr/>
          </p:nvSpPr>
          <p:spPr>
            <a:xfrm>
              <a:off x="8668921" y="5501759"/>
              <a:ext cx="4828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PHY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7ADA7E5-67EA-9C8F-1E47-6C1DA5ABE4C7}"/>
                </a:ext>
              </a:extLst>
            </p:cNvPr>
            <p:cNvSpPr txBox="1"/>
            <p:nvPr/>
          </p:nvSpPr>
          <p:spPr>
            <a:xfrm>
              <a:off x="9994236" y="5510553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MAC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3DBECAFB-D7F3-D211-3FB9-1916FF2E009E}"/>
                </a:ext>
              </a:extLst>
            </p:cNvPr>
            <p:cNvSpPr txBox="1"/>
            <p:nvPr/>
          </p:nvSpPr>
          <p:spPr>
            <a:xfrm>
              <a:off x="11290648" y="5510553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JOINT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90E05EA-3AB8-6C71-EEAA-A185CEC5EBE6}"/>
              </a:ext>
            </a:extLst>
          </p:cNvPr>
          <p:cNvGrpSpPr/>
          <p:nvPr/>
        </p:nvGrpSpPr>
        <p:grpSpPr>
          <a:xfrm>
            <a:off x="8249943" y="2193539"/>
            <a:ext cx="3841504" cy="2881128"/>
            <a:chOff x="8249943" y="2193539"/>
            <a:chExt cx="3841504" cy="2881128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CAA152E9-72DF-D883-6C8A-5FC5F68AAC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249943" y="2193539"/>
              <a:ext cx="3841504" cy="2881128"/>
            </a:xfrm>
            <a:prstGeom prst="rect">
              <a:avLst/>
            </a:prstGeom>
          </p:spPr>
        </p:pic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F0C122E-02CB-3FCA-C9ED-9E53725EA380}"/>
                </a:ext>
              </a:extLst>
            </p:cNvPr>
            <p:cNvSpPr/>
            <p:nvPr/>
          </p:nvSpPr>
          <p:spPr bwMode="auto">
            <a:xfrm>
              <a:off x="8813528" y="3104472"/>
              <a:ext cx="609599" cy="1649599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A1F56A36-02EA-2583-88BF-EA6A64474751}"/>
                </a:ext>
              </a:extLst>
            </p:cNvPr>
            <p:cNvSpPr/>
            <p:nvPr/>
          </p:nvSpPr>
          <p:spPr bwMode="auto">
            <a:xfrm>
              <a:off x="9561096" y="3550662"/>
              <a:ext cx="609599" cy="1199168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2C2FAC2-0C72-A16C-45F1-986A7052F9CE}"/>
                </a:ext>
              </a:extLst>
            </p:cNvPr>
            <p:cNvSpPr/>
            <p:nvPr/>
          </p:nvSpPr>
          <p:spPr bwMode="auto">
            <a:xfrm>
              <a:off x="11049000" y="3491933"/>
              <a:ext cx="609599" cy="1262137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75748F7-436A-DF89-B270-AEAD4CFF138E}"/>
              </a:ext>
            </a:extLst>
          </p:cNvPr>
          <p:cNvSpPr txBox="1">
            <a:spLocks/>
          </p:cNvSpPr>
          <p:nvPr/>
        </p:nvSpPr>
        <p:spPr bwMode="auto">
          <a:xfrm>
            <a:off x="2365375" y="1438275"/>
            <a:ext cx="7560733" cy="5027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 21		(Wednesday) 	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Joint	</a:t>
            </a: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</a:t>
            </a: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22 		(Thursday)		– MAC			10:00-12:00 ET</a:t>
            </a:r>
            <a:endParaRPr lang="en-US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 26		(Monday)			– MAC/PHY		19:00-21:00 ET</a:t>
            </a:r>
            <a:endParaRPr lang="en-US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 28		(Wednesday) 		– MAC	</a:t>
            </a:r>
            <a:r>
              <a:rPr lang="en-GB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GB" sz="1600" b="1" u="sng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Oct 03-07		(Mon-Fri)			- No Conf Calls		Holiday</a:t>
            </a:r>
            <a:endParaRPr lang="en-US" sz="16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 12		(Wednesday) 		– Joint 			10:00-12:00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</a:t>
            </a: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13 		(Thursday)		– MAC			10:00-12:00 ET</a:t>
            </a:r>
            <a:endParaRPr lang="en-US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 17 		(Monday)			– MAC/PHY		19:00</a:t>
            </a:r>
            <a:r>
              <a:rPr lang="en-US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-21:00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 19		(Wednesday) 		– MAC	</a:t>
            </a: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10:00-12:00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 26		(Wednesday) 	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Joint (Motions)	10:00-12:00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</a:t>
            </a: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27		(Thursday)		– MAC			10:00-12:00 ET</a:t>
            </a:r>
            <a:endParaRPr lang="en-US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 31 		(Monday)			– MAC/PHY		10:00</a:t>
            </a:r>
            <a:r>
              <a:rPr lang="en-US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-12:00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 02		(Wednesday) 		– MAC	</a:t>
            </a: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10:00-12:00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PAR approved								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First TG meeting								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D0.1								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D1.0 WG Comment Collection 									May 	   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D2.0 WG Letter Ballot											May	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D3.0 Letter Ballot </a:t>
            </a:r>
            <a:r>
              <a:rPr lang="en-US" sz="2000" dirty="0">
                <a:highlight>
                  <a:srgbClr val="FFFF00"/>
                </a:highlight>
              </a:rPr>
              <a:t>												Nov  	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Initial S</a:t>
            </a:r>
            <a:r>
              <a:rPr lang="en-US" sz="2000" dirty="0">
                <a:solidFill>
                  <a:schemeClr val="tx1"/>
                </a:solidFill>
              </a:rPr>
              <a:t>A </a:t>
            </a:r>
            <a:r>
              <a:rPr lang="en-US" sz="2000" dirty="0"/>
              <a:t>Ballot (D4.0)									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Final 802.11 WG approval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 EC approval			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RevCom</a:t>
            </a:r>
            <a:r>
              <a:rPr lang="en-US" sz="2000" dirty="0"/>
              <a:t> and SASB approval										May           2024</a:t>
            </a:r>
          </a:p>
          <a:p>
            <a:pPr marL="0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3579</TotalTime>
  <Words>605</Words>
  <Application>Microsoft Office PowerPoint</Application>
  <PresentationFormat>Widescreen</PresentationFormat>
  <Paragraphs>62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September 2022 Closing Report</vt:lpstr>
      <vt:lpstr>TGbe (Extremely High Throughput)</vt:lpstr>
      <vt:lpstr>Teleconference Plan</vt:lpstr>
      <vt:lpstr>TGbe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2022-09-16T03:00:36Z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