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87"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624" dt="2022-09-16T02:12:17.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6T02:17:19.544" v="9747" actId="20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5T19:56:24.031" v="8362" actId="207"/>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15T23:36:30.818" v="9406" actId="20577"/>
        <pc:sldMkLst>
          <pc:docMk/>
          <pc:sldMk cId="3901324590" sldId="374"/>
        </pc:sldMkLst>
        <pc:spChg chg="mod">
          <ac:chgData name="Alfred Asterjadhi" userId="39de57b9-85c0-4fd1-aaac-8ca2b6560ad0" providerId="ADAL" clId="{28F3505D-BA15-4A1A-93B7-17C6DABCA4C4}" dt="2022-09-15T23:36:30.818" v="9406" actId="20577"/>
          <ac:spMkLst>
            <pc:docMk/>
            <pc:sldMk cId="3901324590" sldId="374"/>
            <ac:spMk id="2" creationId="{4B5F0D0E-8BB7-48AB-9160-728B8B3399A2}"/>
          </ac:spMkLst>
        </pc:spChg>
        <pc:spChg chg="mod">
          <ac:chgData name="Alfred Asterjadhi" userId="39de57b9-85c0-4fd1-aaac-8ca2b6560ad0" providerId="ADAL" clId="{28F3505D-BA15-4A1A-93B7-17C6DABCA4C4}" dt="2022-09-15T20:19:01.702" v="8580" actId="2057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5T22:15:14.438" v="8937" actId="20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5T22:15:14.438" v="8937" actId="20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5T22:10:40.440" v="8901" actId="20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5T22:10:40.440" v="8901" actId="20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1:04:18.476" v="9675"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1:04:18.476" v="9675"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31-00-00be-lb266-cr-for-cid-14051.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6-00-00be-eht-su.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619-01-00be-lb266-cr-for-sst-and-a-ppdu.doc"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13" Type="http://schemas.openxmlformats.org/officeDocument/2006/relationships/hyperlink" Target="https://mentor.ieee.org/802.11/dcn/22/11-22-1610-01-00be-cr-on-cid-12537.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 Id="rId14" Type="http://schemas.openxmlformats.org/officeDocument/2006/relationships/hyperlink" Target="https://mentor.ieee.org/802.11/dcn/22/11-22-1611-00-00be-cr-on-support-for-non-ht-ht-vht-and-he-format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228-02-00be-lb266-cr-for-9-1-13-9-and-9-6-13-10.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434-02-00be-lb266-cr-cl35-emlsr-part3.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 Id="rId9" Type="http://schemas.openxmlformats.org/officeDocument/2006/relationships/hyperlink" Target="https://mentor.ieee.org/802.11/dcn/22/11-22-1188-02-00be-cr-for-medium-sync-recovery.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120-03-00be-lb266-cr-for-cids-of-4-3-16a.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324-02-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619-00-00be-lb266-cr-for-sst-and-a-ppdu.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17-00-00be-lb266-cr-for-9-3-1-22-mics-part2.docx" TargetMode="External"/><Relationship Id="rId11" Type="http://schemas.openxmlformats.org/officeDocument/2006/relationships/hyperlink" Target="https://mentor.ieee.org/802.11/dcn/22/11-22-1364-01-00be-lb266-cr-for-phy-ru-or-mru-index.docx" TargetMode="External"/><Relationship Id="rId5" Type="http://schemas.openxmlformats.org/officeDocument/2006/relationships/hyperlink" Target="https://mentor.ieee.org/802.11/dcn/22/11-22-1307-00-00be-cr-for-9-3-1-19-part1.docx" TargetMode="External"/><Relationship Id="rId10" Type="http://schemas.openxmlformats.org/officeDocument/2006/relationships/hyperlink" Target="https://mentor.ieee.org/802.11/dcn/22/11-22-1317-00-00be-cr-on-cid-10116.docx" TargetMode="External"/><Relationship Id="rId4" Type="http://schemas.openxmlformats.org/officeDocument/2006/relationships/hyperlink" Target="https://mentor.ieee.org/802.11/dcn/22/11-22-1270-04-00be-cr-for-power-boost-factor-cids.docx" TargetMode="External"/><Relationship Id="rId9" Type="http://schemas.openxmlformats.org/officeDocument/2006/relationships/hyperlink" Target="https://mentor.ieee.org/802.11/dcn/22/11-22-1565-00-00be-lb266-cr-for-uora.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CR%20for%209.4.2.316%20QoS%20charateristics%20element%20Part%201" TargetMode="External"/><Relationship Id="rId3" Type="http://schemas.openxmlformats.org/officeDocument/2006/relationships/hyperlink" Target="https://mentor.ieee.org/802.11/dcn/22/11-22-1422-02-00be-lb266-resolution-for-comments-related-to-various-aspects-of-mlo.docx" TargetMode="External"/><Relationship Id="rId7"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70-07-00be-lb266-cr-for-some-cids-in-35-9-35-9-1-35-9-2-35-9-4-and-35-9-4-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3-02-00be-lb266-cr-for-txop-return-in-mu-rts-txs.docx" TargetMode="External"/><Relationship Id="rId11"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196-04-00be-lb266-clause-3-2-comment-resolutions.doc" TargetMode="External"/><Relationship Id="rId10" Type="http://schemas.openxmlformats.org/officeDocument/2006/relationships/hyperlink" Target="https://mentor.ieee.org/802.11/dcn/22/11-22-1477-00-00be-lb266-cr-for-clause-9-and-10.docx" TargetMode="External"/><Relationship Id="rId4" Type="http://schemas.openxmlformats.org/officeDocument/2006/relationships/hyperlink" Target="https://mentor.ieee.org/802.11/dcn/22/11-22-1233-08-00be-cr-for-35-3-19-part1.docx" TargetMode="External"/><Relationship Id="rId9" Type="http://schemas.openxmlformats.org/officeDocument/2006/relationships/hyperlink" Target="https://mentor.ieee.org/802.11/dcn/22/11-22-1381-00-00be-lb266-cr-ml-traffic-indication-part1.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1364-01-00be-lb266-cr-for-phy-ru-or-mru-index.docx" TargetMode="External"/><Relationship Id="rId2" Type="http://schemas.openxmlformats.org/officeDocument/2006/relationships/hyperlink" Target="https://mentor.ieee.org/802.11/dcn/22/11-22-1048-01-00be-lb266-cr-320mhz-indication-in-non-ht-duplicated-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8-14-00be-tgbe-motions-list-part-3.pptx" TargetMode="External"/><Relationship Id="rId5" Type="http://schemas.openxmlformats.org/officeDocument/2006/relationships/hyperlink" Target="https://mentor.ieee.org/802.11/dcn/22/11-22-1531-00-00be-lb266-cr-for-cid-14051.docx" TargetMode="External"/><Relationship Id="rId4" Type="http://schemas.openxmlformats.org/officeDocument/2006/relationships/hyperlink" Target="https://mentor.ieee.org/802.11/dcn/22/11-22-1320-01-00be-lb266-cr-for-3-2-definitions-specific-to-ieee-802-11.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419626"/>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CR for 9.4.1.70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Jinyoung Chun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1270r4</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Hanqing Lou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Zinan Lin</a:t>
                      </a:r>
                      <a:endParaRPr lang="en-US" sz="1100" i="1">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8</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Joint</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1311r3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clause 6.3 part 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Yan Li</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8</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Joint</a:t>
                      </a:r>
                      <a:endParaRPr lang="en-US" sz="110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clause 6.3 part 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Yan Li</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Guogang Huang</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Approved-26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29</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1317r0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on CID 10116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Bo Gong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on 3.2 CIDs part2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Ross Jian Yu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Pending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Mengshi</a:t>
                      </a:r>
                      <a:r>
                        <a:rPr lang="en-GB" sz="1000" dirty="0">
                          <a:solidFill>
                            <a:srgbClr val="0070C0"/>
                          </a:solidFill>
                          <a:effectLst/>
                          <a:latin typeface="Times New Roman" panose="02020603050405020304" pitchFamily="18" charset="0"/>
                          <a:ea typeface="Times New Roman" panose="02020603050405020304" pitchFamily="18" charset="0"/>
                        </a:rPr>
                        <a:t> Hu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8</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Mengshi</a:t>
                      </a:r>
                      <a:r>
                        <a:rPr lang="en-GB" sz="1000" dirty="0">
                          <a:solidFill>
                            <a:srgbClr val="0070C0"/>
                          </a:solidFill>
                          <a:effectLst/>
                          <a:latin typeface="Times New Roman" panose="02020603050405020304" pitchFamily="18" charset="0"/>
                          <a:ea typeface="Times New Roman" panose="02020603050405020304" pitchFamily="18" charset="0"/>
                        </a:rPr>
                        <a:t> Hu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1364r2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PHY RU or MRU Index</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Mengshi Hu</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1</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1320r2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3.2 Definitions specific to IEEE</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Yousi</a:t>
                      </a:r>
                      <a:r>
                        <a:rPr lang="en-GB" sz="1000" dirty="0">
                          <a:solidFill>
                            <a:srgbClr val="0070C0"/>
                          </a:solidFill>
                          <a:effectLst/>
                          <a:latin typeface="Times New Roman" panose="02020603050405020304" pitchFamily="18" charset="0"/>
                          <a:ea typeface="Times New Roman" panose="02020603050405020304" pitchFamily="18" charset="0"/>
                        </a:rPr>
                        <a:t> Lin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1348r0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PAR verification low latency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cr-for-EHT-MU-Operation</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Jason Y. Guo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9</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608375"/>
              </p:ext>
            </p:extLst>
          </p:nvPr>
        </p:nvGraphicFramePr>
        <p:xfrm>
          <a:off x="851217" y="1582301"/>
          <a:ext cx="7736269" cy="425498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70C0"/>
                          </a:solidFill>
                          <a:effectLst/>
                          <a:latin typeface="+mn-lt"/>
                          <a:ea typeface="Times New Roman" panose="02020603050405020304" pitchFamily="18" charset="0"/>
                        </a:rPr>
                        <a:t>cr</a:t>
                      </a:r>
                      <a:r>
                        <a:rPr lang="en-GB" sz="1000" dirty="0">
                          <a:solidFill>
                            <a:srgbClr val="0070C0"/>
                          </a:solidFill>
                          <a:effectLst/>
                          <a:latin typeface="+mn-lt"/>
                          <a:ea typeface="Times New Roman" panose="02020603050405020304" pitchFamily="18" charset="0"/>
                        </a:rPr>
                        <a:t>-for-EHT-TRS-Part-I</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Jason Y. Guo</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10</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1324r2</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mn-lt"/>
                          <a:ea typeface="Times New Roman" panose="02020603050405020304" pitchFamily="18" charset="0"/>
                        </a:rPr>
                        <a:t>CR for CIDs in 35.7.2 Part III</a:t>
                      </a:r>
                      <a:endParaRPr lang="en-US" sz="100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Zinan Lin</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2</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mn-lt"/>
                          <a:ea typeface="Times New Roman" panose="02020603050405020304" pitchFamily="18" charset="0"/>
                        </a:rPr>
                        <a:t>CR for CIDs on NDPA frame format</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Mahmoud Kamel</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9</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0070C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0070C0"/>
                          </a:solidFill>
                          <a:latin typeface="+mn-lt"/>
                          <a:ea typeface="+mn-ea"/>
                          <a:cs typeface="+mn-cs"/>
                          <a:hlinkClick r:id="rId6">
                            <a:extLst>
                              <a:ext uri="{A12FA001-AC4F-418D-AE19-62706E023703}">
                                <ahyp:hlinkClr xmlns:ahyp="http://schemas.microsoft.com/office/drawing/2018/hyperlinkcolor" val="tx"/>
                              </a:ext>
                            </a:extLst>
                          </a:hlinkClick>
                        </a:rPr>
                        <a:t>1307r1</a:t>
                      </a:r>
                      <a:endParaRPr lang="en-US" sz="1000" b="0" kern="1200" dirty="0">
                        <a:solidFill>
                          <a:srgbClr val="0070C0"/>
                        </a:solidFill>
                        <a:latin typeface="+mn-lt"/>
                        <a:ea typeface="+mn-ea"/>
                        <a:cs typeface="+mn-cs"/>
                      </a:endParaRPr>
                    </a:p>
                  </a:txBody>
                  <a:tcPr marL="0" marR="9525" marT="9525" marB="0" anchor="b"/>
                </a:tc>
                <a:tc>
                  <a:txBody>
                    <a:bodyPr/>
                    <a:lstStyle/>
                    <a:p>
                      <a:pPr algn="l"/>
                      <a:r>
                        <a:rPr lang="en-US" sz="1000" b="0" dirty="0">
                          <a:solidFill>
                            <a:srgbClr val="0070C0"/>
                          </a:solidFill>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0070C0"/>
                          </a:solidFill>
                          <a:effectLst/>
                          <a:latin typeface="+mn-lt"/>
                          <a:ea typeface="+mn-ea"/>
                          <a:cs typeface="+mn-cs"/>
                        </a:rPr>
                        <a:t>Jinyoung Chun</a:t>
                      </a:r>
                      <a:endParaRPr lang="en-US" sz="1000" b="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33</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0070C0"/>
                          </a:solidFill>
                          <a:latin typeface="+mn-lt"/>
                          <a:ea typeface="+mn-ea"/>
                          <a:cs typeface="+mn-cs"/>
                          <a:hlinkClick r:id="rId7">
                            <a:extLst>
                              <a:ext uri="{A12FA001-AC4F-418D-AE19-62706E023703}">
                                <ahyp:hlinkClr xmlns:ahyp="http://schemas.microsoft.com/office/drawing/2018/hyperlinkcolor" val="tx"/>
                              </a:ext>
                            </a:extLst>
                          </a:hlinkClick>
                        </a:rPr>
                        <a:t>1481r0</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0070C0"/>
                          </a:solidFill>
                          <a:effectLst/>
                          <a:latin typeface="+mn-lt"/>
                          <a:ea typeface="+mn-ea"/>
                          <a:cs typeface="+mn-cs"/>
                        </a:rPr>
                        <a:t>Yanjun Sun</a:t>
                      </a:r>
                      <a:endParaRPr lang="en-US" sz="1000" b="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9525" marR="9525" marT="9525" marB="0" anchor="b"/>
                </a:tc>
                <a:tc>
                  <a:txBody>
                    <a:bodyPr/>
                    <a:lstStyle/>
                    <a:p>
                      <a:pPr algn="ctr" fontAlgn="b"/>
                      <a:r>
                        <a:rPr lang="en-US" sz="1000" b="0" kern="1200" dirty="0">
                          <a:solidFill>
                            <a:srgbClr val="0070C0"/>
                          </a:solidFill>
                          <a:latin typeface="+mn-lt"/>
                          <a:ea typeface="+mn-ea"/>
                          <a:cs typeface="+mn-cs"/>
                        </a:rPr>
                        <a:t>6</a:t>
                      </a:r>
                    </a:p>
                  </a:txBody>
                  <a:tcPr marL="9525" marR="9525" marT="9525" marB="0" anchor="b"/>
                </a:tc>
                <a:tc>
                  <a:txBody>
                    <a:bodyPr/>
                    <a:lstStyle/>
                    <a:p>
                      <a:pPr algn="ctr" fontAlgn="b"/>
                      <a:r>
                        <a:rPr lang="en-GB" sz="1000" dirty="0">
                          <a:solidFill>
                            <a:srgbClr val="0070C0"/>
                          </a:solidFill>
                          <a:effectLst/>
                          <a:latin typeface="+mn-lt"/>
                          <a:ea typeface="Times New Roman" panose="02020603050405020304" pitchFamily="18" charset="0"/>
                        </a:rPr>
                        <a:t>Joint</a:t>
                      </a:r>
                      <a:endParaRPr lang="en-US" sz="1000" b="0" kern="1200" dirty="0">
                        <a:solidFill>
                          <a:srgbClr val="0070C0"/>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8"/>
                        </a:rPr>
                        <a:t>1531r0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9">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0070C0"/>
                          </a:solidFill>
                          <a:latin typeface="+mn-lt"/>
                          <a:ea typeface="+mn-ea"/>
                          <a:cs typeface="+mn-cs"/>
                          <a:hlinkClick r:id="rId10">
                            <a:extLst>
                              <a:ext uri="{A12FA001-AC4F-418D-AE19-62706E023703}">
                                <ahyp:hlinkClr xmlns:ahyp="http://schemas.microsoft.com/office/drawing/2018/hyperlinkcolor" val="tx"/>
                              </a:ext>
                            </a:extLst>
                          </a:hlinkClick>
                        </a:rPr>
                        <a:t>706r7</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N/A</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70C0"/>
                          </a:solidFill>
                          <a:latin typeface="+mn-lt"/>
                          <a:ea typeface="+mn-ea"/>
                          <a:cs typeface="+mn-cs"/>
                          <a:hlinkClick r:id="rId11">
                            <a:extLst>
                              <a:ext uri="{A12FA001-AC4F-418D-AE19-62706E023703}">
                                <ahyp:hlinkClr xmlns:ahyp="http://schemas.microsoft.com/office/drawing/2018/hyperlinkcolor" val="tx"/>
                              </a:ext>
                            </a:extLst>
                          </a:hlinkClick>
                        </a:rPr>
                        <a:t>1544r0</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fr-FR" sz="1000" b="0" kern="1200" dirty="0">
                          <a:solidFill>
                            <a:srgbClr val="0070C0"/>
                          </a:solidFill>
                          <a:latin typeface="+mn-lt"/>
                          <a:ea typeface="+mn-ea"/>
                          <a:cs typeface="+mn-cs"/>
                        </a:rPr>
                        <a:t>LB 266 </a:t>
                      </a:r>
                      <a:r>
                        <a:rPr lang="fr-FR" sz="1000" b="0" kern="1200" dirty="0" err="1">
                          <a:solidFill>
                            <a:srgbClr val="0070C0"/>
                          </a:solidFill>
                          <a:latin typeface="+mn-lt"/>
                          <a:ea typeface="+mn-ea"/>
                          <a:cs typeface="+mn-cs"/>
                        </a:rPr>
                        <a:t>CIDs</a:t>
                      </a:r>
                      <a:r>
                        <a:rPr lang="fr-FR" sz="1000" b="0" kern="1200" dirty="0">
                          <a:solidFill>
                            <a:srgbClr val="0070C0"/>
                          </a:solidFill>
                          <a:latin typeface="+mn-lt"/>
                          <a:ea typeface="+mn-ea"/>
                          <a:cs typeface="+mn-cs"/>
                        </a:rPr>
                        <a:t> on Coexistence Assurance document</a:t>
                      </a:r>
                      <a:endParaRPr lang="en-US" sz="1000" b="0"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9</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1416r0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Discussion on SST and A-PPDU</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Ross Jian Yu</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15</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7161122"/>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1565r0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rPr>
                        <a:t>Greg G. Ko</a:t>
                      </a:r>
                    </a:p>
                  </a:txBody>
                  <a:tcPr/>
                </a:tc>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rPr>
                        <a:t>Presented</a:t>
                      </a:r>
                    </a:p>
                  </a:txBody>
                  <a:tcPr/>
                </a:tc>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1120r3</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1619r1</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LB266 CR for SST and A-PPDU</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Ross Jian Yu</a:t>
                      </a: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16</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Joint</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1617r0</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LB266 CR for 9.3.1.22 MICS part2</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Yanjun Sun</a:t>
                      </a: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Joint</a:t>
                      </a: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2731550"/>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a:solidFill>
                            <a:srgbClr val="0070C0"/>
                          </a:solidFill>
                          <a:effectLst/>
                          <a:latin typeface="+mn-lt"/>
                          <a:ea typeface="Times New Roman" panose="02020603050405020304" pitchFamily="18" charset="0"/>
                        </a:rPr>
                        <a:t>CR for P802.11be D2.0 Section 36.3.11.12 - Part 1</a:t>
                      </a:r>
                      <a:endParaRPr lang="en-US" sz="1000" i="1">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Oded Redlich</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6</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cr-d2-0-txvector-rxvector-parameters</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Bo Sun</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13</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i="1" u="sng">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i="1">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CR for clause 36.3.4 EHT PPDU Format</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0070C0"/>
                          </a:solidFill>
                          <a:effectLst/>
                          <a:latin typeface="+mn-lt"/>
                          <a:ea typeface="Times New Roman" panose="02020603050405020304" pitchFamily="18" charset="0"/>
                        </a:rPr>
                        <a:t>Dongguk Lim</a:t>
                      </a:r>
                      <a:endParaRPr lang="en-US" sz="1000" i="1">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7</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1" kern="1200" dirty="0">
                          <a:solidFill>
                            <a:srgbClr val="0070C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1" kern="1200" dirty="0">
                          <a:solidFill>
                            <a:srgbClr val="0070C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1" kern="1200" dirty="0">
                          <a:solidFill>
                            <a:srgbClr val="0070C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fr-FR" sz="1000" b="0" i="1" kern="1200" dirty="0">
                          <a:solidFill>
                            <a:srgbClr val="0070C0"/>
                          </a:solidFill>
                          <a:effectLst/>
                          <a:latin typeface="+mn-lt"/>
                          <a:ea typeface="+mn-ea"/>
                          <a:cs typeface="+mn-cs"/>
                        </a:rPr>
                        <a:t>CR on 36.3.13.5 Segment </a:t>
                      </a:r>
                      <a:r>
                        <a:rPr lang="fr-FR" sz="1000" b="0" i="1" kern="1200" dirty="0" err="1">
                          <a:solidFill>
                            <a:srgbClr val="0070C0"/>
                          </a:solidFill>
                          <a:effectLst/>
                          <a:latin typeface="+mn-lt"/>
                          <a:ea typeface="+mn-ea"/>
                          <a:cs typeface="+mn-cs"/>
                        </a:rPr>
                        <a:t>Parser</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5</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1" kern="1200" dirty="0">
                          <a:solidFill>
                            <a:srgbClr val="0070C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1" kern="1200" dirty="0">
                        <a:solidFill>
                          <a:srgbClr val="0070C0"/>
                        </a:solidFill>
                        <a:effectLst/>
                        <a:latin typeface="+mn-lt"/>
                        <a:ea typeface="+mn-ea"/>
                        <a:cs typeface="+mn-cs"/>
                      </a:endParaRPr>
                    </a:p>
                  </a:txBody>
                  <a:tcPr marL="76200" marR="76200" marT="76200" marB="76200" anchor="ctr"/>
                </a:tc>
                <a:tc>
                  <a:txBody>
                    <a:bodyPr/>
                    <a:lstStyle/>
                    <a:p>
                      <a:r>
                        <a:rPr lang="en-US" sz="1000" b="0" i="1" kern="1200" dirty="0">
                          <a:solidFill>
                            <a:srgbClr val="0070C0"/>
                          </a:solidFill>
                          <a:effectLst/>
                          <a:latin typeface="+mn-lt"/>
                          <a:ea typeface="+mn-ea"/>
                          <a:cs typeface="+mn-cs"/>
                        </a:rPr>
                        <a:t>CR on 36.2.3 TRIGVECTOR parameters</a:t>
                      </a:r>
                    </a:p>
                  </a:txBody>
                  <a:tcPr marL="76200" marR="76200" marT="76200" marB="76200" anchor="ctr"/>
                </a:tc>
                <a:tc>
                  <a:txBody>
                    <a:bodyPr/>
                    <a:lstStyle/>
                    <a:p>
                      <a:pPr algn="ctr" fontAlgn="b"/>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5</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1" kern="1200" dirty="0">
                          <a:solidFill>
                            <a:srgbClr val="0070C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CR on CID 10119 and CID 10120</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1" kern="1200" dirty="0">
                          <a:solidFill>
                            <a:srgbClr val="0070C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CR for 36.1.1 Introduction to the EHT PHY</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9</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Resolutions for CIDs in Clause 36.3.2.2.1</a:t>
                      </a:r>
                      <a:endParaRPr lang="en-US" sz="1000" b="0" i="1" kern="1200" dirty="0">
                        <a:solidFill>
                          <a:srgbClr val="0070C0"/>
                        </a:solidFill>
                        <a:latin typeface="+mn-lt"/>
                        <a:ea typeface="+mn-ea"/>
                        <a:cs typeface="+mn-cs"/>
                      </a:endParaRPr>
                    </a:p>
                  </a:txBody>
                  <a:tcPr marL="9525" marR="9525" marT="9525" marB="0" anchor="b"/>
                </a:tc>
                <a:tc>
                  <a:txBody>
                    <a:bodyPr/>
                    <a:lstStyle/>
                    <a:p>
                      <a:pPr algn="ctr"/>
                      <a:r>
                        <a:rPr lang="en-US" sz="1000" b="0" i="1" kern="1200" dirty="0">
                          <a:solidFill>
                            <a:srgbClr val="0070C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3</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1" kern="1200" dirty="0">
                          <a:solidFill>
                            <a:srgbClr val="0070C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Resolutions for CIDs in Clause 36.3.2.2.2</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6</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1" kern="1200" dirty="0">
                          <a:solidFill>
                            <a:srgbClr val="0070C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Resolutions for CIDs in Clause 36.3.2.2.3</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27</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5833434"/>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1"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1550r2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1" kern="1200" dirty="0">
                          <a:solidFill>
                            <a:srgbClr val="0070C0"/>
                          </a:solidFill>
                          <a:effectLst/>
                          <a:latin typeface="+mn-lt"/>
                          <a:ea typeface="+mn-ea"/>
                          <a:cs typeface="+mn-cs"/>
                        </a:rPr>
                        <a:t>Resolutions for CIDs in Clause 36.3.5</a:t>
                      </a:r>
                      <a:endParaRPr lang="en-US" sz="1000" i="1" dirty="0">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p>
                      <a:pPr marL="0" marR="0" algn="ctr">
                        <a:spcBef>
                          <a:spcPts val="0"/>
                        </a:spcBef>
                        <a:spcAft>
                          <a:spcPts val="0"/>
                        </a:spcAft>
                      </a:pP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i="1">
                          <a:solidFill>
                            <a:srgbClr val="0070C0"/>
                          </a:solidFill>
                          <a:effectLst/>
                          <a:latin typeface="+mn-lt"/>
                          <a:ea typeface="Times New Roman" panose="02020603050405020304" pitchFamily="18" charset="0"/>
                        </a:rPr>
                        <a:t>PHY</a:t>
                      </a:r>
                      <a:endParaRPr lang="en-US" sz="1000" i="1">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1" kern="1200" dirty="0">
                          <a:solidFill>
                            <a:srgbClr val="0070C0"/>
                          </a:solidFill>
                          <a:effectLst/>
                          <a:latin typeface="+mn-lt"/>
                          <a:ea typeface="+mn-ea"/>
                          <a:cs typeface="+mn-cs"/>
                          <a:hlinkClick r:id="rId3">
                            <a:extLst>
                              <a:ext uri="{A12FA001-AC4F-418D-AE19-62706E023703}">
                                <ahyp:hlinkClr xmlns:ahyp="http://schemas.microsoft.com/office/drawing/2018/hyperlinkcolor" val="tx"/>
                              </a:ext>
                            </a:extLst>
                          </a:hlinkClick>
                        </a:rPr>
                        <a:t>1552r2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1" kern="1200" dirty="0">
                          <a:solidFill>
                            <a:srgbClr val="0070C0"/>
                          </a:solidFill>
                          <a:effectLst/>
                          <a:latin typeface="+mn-lt"/>
                          <a:ea typeface="+mn-ea"/>
                          <a:cs typeface="+mn-cs"/>
                        </a:rPr>
                        <a:t>Resolution for CIDs in Clause 36.3.13.8</a:t>
                      </a:r>
                      <a:endParaRPr lang="en-US" sz="1000" i="1" dirty="0">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p>
                      <a:pPr marL="0" marR="0" algn="ctr">
                        <a:spcBef>
                          <a:spcPts val="0"/>
                        </a:spcBef>
                        <a:spcAft>
                          <a:spcPts val="0"/>
                        </a:spcAft>
                      </a:pP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i="1">
                          <a:solidFill>
                            <a:srgbClr val="0070C0"/>
                          </a:solidFill>
                          <a:effectLst/>
                          <a:latin typeface="+mn-lt"/>
                          <a:ea typeface="Times New Roman" panose="02020603050405020304" pitchFamily="18" charset="0"/>
                        </a:rPr>
                        <a:t>PHY</a:t>
                      </a:r>
                      <a:endParaRPr lang="en-US" sz="1000" i="1">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1" kern="1200" dirty="0">
                          <a:solidFill>
                            <a:srgbClr val="0070C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1" kern="1200" dirty="0">
                          <a:solidFill>
                            <a:srgbClr val="0070C0"/>
                          </a:solidFill>
                          <a:effectLst/>
                          <a:latin typeface="+mn-lt"/>
                          <a:ea typeface="+mn-ea"/>
                          <a:cs typeface="+mn-cs"/>
                        </a:rPr>
                        <a:t>Resolution for CIDs in Clause 36.3.13.9</a:t>
                      </a:r>
                      <a:endParaRPr lang="en-US" sz="1000" i="1" dirty="0">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p>
                      <a:pPr marL="0" marR="0" algn="ctr">
                        <a:spcBef>
                          <a:spcPts val="0"/>
                        </a:spcBef>
                        <a:spcAft>
                          <a:spcPts val="0"/>
                        </a:spcAft>
                      </a:pP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1" kern="1200" dirty="0">
                          <a:solidFill>
                            <a:srgbClr val="0070C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CR for CID 13577</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Ross Jian Yu </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1" kern="1200" dirty="0">
                          <a:solidFill>
                            <a:srgbClr val="0070C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CR on subclause 36.3.19 Transmit specification</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err="1">
                          <a:solidFill>
                            <a:srgbClr val="0070C0"/>
                          </a:solidFill>
                          <a:effectLst/>
                          <a:latin typeface="+mn-lt"/>
                          <a:ea typeface="+mn-ea"/>
                          <a:cs typeface="+mn-cs"/>
                        </a:rPr>
                        <a:t>Yapu</a:t>
                      </a:r>
                      <a:r>
                        <a:rPr lang="en-US" sz="1000" b="0" i="1" kern="1200" dirty="0">
                          <a:solidFill>
                            <a:srgbClr val="0070C0"/>
                          </a:solidFill>
                          <a:effectLst/>
                          <a:latin typeface="+mn-lt"/>
                          <a:ea typeface="+mn-ea"/>
                          <a:cs typeface="+mn-cs"/>
                        </a:rPr>
                        <a:t> Li</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1" kern="1200" dirty="0">
                          <a:solidFill>
                            <a:srgbClr val="0070C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i="1" kern="1200" dirty="0">
                        <a:solidFill>
                          <a:srgbClr val="0070C0"/>
                        </a:solidFill>
                        <a:latin typeface="+mn-lt"/>
                        <a:ea typeface="+mn-ea"/>
                        <a:cs typeface="+mn-cs"/>
                      </a:endParaRPr>
                    </a:p>
                  </a:txBody>
                  <a:tcPr marL="0" marR="9525" marT="9525" marB="0" anchor="b"/>
                </a:tc>
                <a:tc>
                  <a:txBody>
                    <a:bodyPr/>
                    <a:lstStyle/>
                    <a:p>
                      <a:r>
                        <a:rPr lang="en-US" sz="1000" i="1" dirty="0">
                          <a:solidFill>
                            <a:srgbClr val="0070C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err="1">
                          <a:solidFill>
                            <a:srgbClr val="0070C0"/>
                          </a:solidFill>
                          <a:effectLst/>
                          <a:latin typeface="+mn-lt"/>
                          <a:ea typeface="+mn-ea"/>
                          <a:cs typeface="+mn-cs"/>
                        </a:rPr>
                        <a:t>Yapu</a:t>
                      </a:r>
                      <a:r>
                        <a:rPr lang="en-US" sz="1000" b="0" i="1" kern="1200" dirty="0">
                          <a:solidFill>
                            <a:srgbClr val="0070C0"/>
                          </a:solidFill>
                          <a:effectLst/>
                          <a:latin typeface="+mn-lt"/>
                          <a:ea typeface="+mn-ea"/>
                          <a:cs typeface="+mn-cs"/>
                        </a:rPr>
                        <a:t> Li</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1" kern="1200" dirty="0">
                          <a:solidFill>
                            <a:srgbClr val="0070C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1" kern="1200" dirty="0">
                        <a:solidFill>
                          <a:srgbClr val="0070C0"/>
                        </a:solidFill>
                        <a:effectLst/>
                        <a:latin typeface="+mn-lt"/>
                        <a:ea typeface="+mn-ea"/>
                        <a:cs typeface="+mn-cs"/>
                      </a:endParaRPr>
                    </a:p>
                  </a:txBody>
                  <a:tcPr marL="76200" marR="76200" marT="76200" marB="76200" anchor="ctr"/>
                </a:tc>
                <a:tc>
                  <a:txBody>
                    <a:bodyPr/>
                    <a:lstStyle/>
                    <a:p>
                      <a:r>
                        <a:rPr lang="en-US" sz="1000" b="0" i="1" kern="1200" dirty="0">
                          <a:solidFill>
                            <a:srgbClr val="0070C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i="1" kern="1200" dirty="0">
                          <a:solidFill>
                            <a:srgbClr val="0070C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1" kern="1200" dirty="0">
                          <a:solidFill>
                            <a:srgbClr val="0070C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1" kern="1200" dirty="0">
                          <a:solidFill>
                            <a:srgbClr val="0070C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CR on EHT PHY Introduction-2</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Kanke Wu </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13</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CIDs in 9-4-2-313 EHT Capabilities Element</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Kanke Wu </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18</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on CID 12537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r>
                        <a:rPr lang="en-US" sz="1000" b="0" kern="1200" dirty="0">
                          <a:solidFill>
                            <a:schemeClr val="tx1"/>
                          </a:solidFill>
                          <a:latin typeface="+mn-lt"/>
                          <a:ea typeface="+mn-ea"/>
                          <a:cs typeface="+mn-cs"/>
                        </a:rPr>
                        <a:t>1</a:t>
                      </a:r>
                    </a:p>
                  </a:txBody>
                  <a:tcPr marL="9525" marR="9525" marT="9525" marB="0" anchor="b"/>
                </a:tc>
                <a:tc>
                  <a:txBody>
                    <a:bodyPr/>
                    <a:lstStyle/>
                    <a:p>
                      <a:pPr algn="ctr" fontAlgn="b"/>
                      <a:r>
                        <a:rPr lang="en-US" sz="10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4"/>
                        </a:rPr>
                        <a:t>1611r0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CR-on-Support for non-HT, HT, VHT, and HE formats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 </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r>
                        <a:rPr lang="en-US" sz="1000" b="0" kern="1200" dirty="0">
                          <a:solidFill>
                            <a:schemeClr val="tx1"/>
                          </a:solidFill>
                          <a:latin typeface="+mn-lt"/>
                          <a:ea typeface="+mn-ea"/>
                          <a:cs typeface="+mn-cs"/>
                        </a:rPr>
                        <a:t>4</a:t>
                      </a:r>
                    </a:p>
                  </a:txBody>
                  <a:tcPr marL="9525" marR="9525" marT="9525" marB="0" anchor="b"/>
                </a:tc>
                <a:tc>
                  <a:txBody>
                    <a:bodyPr/>
                    <a:lstStyle/>
                    <a:p>
                      <a:pPr algn="ctr" fontAlgn="b"/>
                      <a:r>
                        <a:rPr lang="en-US" sz="10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8312681"/>
              </p:ext>
            </p:extLst>
          </p:nvPr>
        </p:nvGraphicFramePr>
        <p:xfrm>
          <a:off x="806069" y="1513813"/>
          <a:ext cx="7736269" cy="46568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LB266: CR for TWT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Rubayet Shafin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6</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1250r0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cr-for-ML-SM-power-save-mode</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Jason Y. Guo</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1225r0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 on CID 12318 ESS Report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1426r1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LB266 CR for CID 13840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Sanghyun</a:t>
                      </a:r>
                      <a:r>
                        <a:rPr lang="en-GB" sz="1000" dirty="0">
                          <a:solidFill>
                            <a:srgbClr val="FF0000"/>
                          </a:solidFill>
                          <a:effectLst/>
                          <a:latin typeface="Times New Roman" panose="02020603050405020304" pitchFamily="18" charset="0"/>
                          <a:ea typeface="Times New Roman" panose="02020603050405020304" pitchFamily="18" charset="0"/>
                        </a:rPr>
                        <a:t> Kim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1436r2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9.4.2.316 QoS charateristics element Part 1</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Duncan Ho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Approved-9C</a:t>
                      </a:r>
                      <a:endParaRPr lang="en-US" sz="1000" dirty="0">
                        <a:solidFill>
                          <a:srgbClr val="0070C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Def-6</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47</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9951496"/>
              </p:ext>
            </p:extLst>
          </p:nvPr>
        </p:nvGraphicFramePr>
        <p:xfrm>
          <a:off x="851217" y="1582301"/>
          <a:ext cx="7736269" cy="47103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TXS - part 1</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Dibakar Das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110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Abhishek Patil</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1336r3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Resolution for comments related to MLO BA operation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Abhishek Patil</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Dmitry Akhmetov</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Approved-20C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Michael Montemurro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Approved-30C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37</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Rajat Pushkarna</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A-MPDU in EHT PPDU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SunHee</a:t>
                      </a:r>
                      <a:r>
                        <a:rPr lang="en-GB" sz="1000" dirty="0">
                          <a:solidFill>
                            <a:srgbClr val="0070C0"/>
                          </a:solidFill>
                          <a:effectLst/>
                          <a:latin typeface="Times New Roman" panose="02020603050405020304" pitchFamily="18" charset="0"/>
                          <a:ea typeface="Times New Roman" panose="02020603050405020304" pitchFamily="18" charset="0"/>
                        </a:rPr>
                        <a:t> </a:t>
                      </a:r>
                      <a:r>
                        <a:rPr lang="en-GB" sz="1000" dirty="0" err="1">
                          <a:solidFill>
                            <a:srgbClr val="0070C0"/>
                          </a:solidFill>
                          <a:effectLst/>
                          <a:latin typeface="Times New Roman" panose="02020603050405020304" pitchFamily="18" charset="0"/>
                          <a:ea typeface="Times New Roman" panose="02020603050405020304" pitchFamily="18" charset="0"/>
                        </a:rPr>
                        <a:t>Baek</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Approved-9C</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9</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48992612"/>
              </p:ext>
            </p:extLst>
          </p:nvPr>
        </p:nvGraphicFramePr>
        <p:xfrm>
          <a:off x="851217" y="1582301"/>
          <a:ext cx="7736269" cy="44740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LB266 CR for subclause 35.8.2</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Ming Gan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Approved-11C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8930082"/>
              </p:ext>
            </p:extLst>
          </p:nvPr>
        </p:nvGraphicFramePr>
        <p:xfrm>
          <a:off x="851217" y="1582301"/>
          <a:ext cx="7736269" cy="45085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Ming Gan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Approved-26C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30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0070C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0070C0"/>
                        </a:solidFill>
                        <a:effectLst/>
                        <a:latin typeface="+mn-lt"/>
                        <a:ea typeface="+mn-ea"/>
                        <a:cs typeface="+mn-cs"/>
                      </a:endParaRPr>
                    </a:p>
                  </a:txBody>
                  <a:tcPr marL="76200" marR="76200" marT="76200" marB="76200" anchor="ctr"/>
                </a:tc>
                <a:tc>
                  <a:txBody>
                    <a:bodyPr/>
                    <a:lstStyle/>
                    <a:p>
                      <a:r>
                        <a:rPr lang="en-US" sz="1000" b="0" i="0" kern="1200" dirty="0">
                          <a:solidFill>
                            <a:srgbClr val="0070C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70C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Approved-7C</a:t>
                      </a:r>
                    </a:p>
                  </a:txBody>
                  <a:tcPr/>
                </a:tc>
                <a:tc>
                  <a:txBody>
                    <a:bodyPr/>
                    <a:lstStyle/>
                    <a:p>
                      <a:pPr marL="0" marR="0" algn="ctr">
                        <a:spcBef>
                          <a:spcPts val="0"/>
                        </a:spcBef>
                        <a:spcAft>
                          <a:spcPts val="0"/>
                        </a:spcAft>
                        <a:tabLst>
                          <a:tab pos="146050" algn="l"/>
                          <a:tab pos="251460" algn="ctr"/>
                        </a:tabLst>
                      </a:pPr>
                      <a:r>
                        <a:rPr lang="en-GB" sz="1000" dirty="0">
                          <a:solidFill>
                            <a:srgbClr val="0070C0"/>
                          </a:solidFill>
                          <a:effectLst/>
                          <a:latin typeface="Times New Roman" panose="02020603050405020304" pitchFamily="18" charset="0"/>
                          <a:ea typeface="Times New Roman" panose="02020603050405020304" pitchFamily="18" charset="0"/>
                        </a:rPr>
                        <a:t>7</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00B050"/>
                          </a:solidFill>
                          <a:latin typeface="+mn-lt"/>
                          <a:ea typeface="+mn-ea"/>
                          <a:cs typeface="+mn-cs"/>
                          <a:hlinkClick r:id="rId7">
                            <a:extLst>
                              <a:ext uri="{A12FA001-AC4F-418D-AE19-62706E023703}">
                                <ahyp:hlinkClr xmlns:ahyp="http://schemas.microsoft.com/office/drawing/2018/hyperlinkcolor" val="tx"/>
                              </a:ext>
                            </a:extLst>
                          </a:hlinkClick>
                        </a:rPr>
                        <a:t>1545r0</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B05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00B050"/>
                          </a:solidFill>
                          <a:effectLst/>
                          <a:latin typeface="Times New Roman" panose="02020603050405020304" pitchFamily="18" charset="0"/>
                          <a:ea typeface="Times New Roman" panose="02020603050405020304" pitchFamily="18" charset="0"/>
                        </a:rPr>
                        <a:t>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0070C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0070C0"/>
                          </a:solidFill>
                          <a:effectLst/>
                          <a:latin typeface="+mn-lt"/>
                          <a:ea typeface="Times New Roman" panose="02020603050405020304" pitchFamily="18" charset="0"/>
                        </a:rPr>
                        <a:t>14</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MAC</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5023284"/>
              </p:ext>
            </p:extLst>
          </p:nvPr>
        </p:nvGraphicFramePr>
        <p:xfrm>
          <a:off x="851217" y="1582301"/>
          <a:ext cx="7736269" cy="46036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67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0070C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0070C0"/>
                        </a:solidFill>
                        <a:effectLst/>
                        <a:latin typeface="+mn-lt"/>
                      </a:endParaRPr>
                    </a:p>
                  </a:txBody>
                  <a:tcPr anchor="ctr"/>
                </a:tc>
                <a:tc>
                  <a:txBody>
                    <a:bodyPr/>
                    <a:lstStyle/>
                    <a:p>
                      <a:pPr marL="0" marR="0">
                        <a:spcBef>
                          <a:spcPts val="0"/>
                        </a:spcBef>
                        <a:spcAft>
                          <a:spcPts val="0"/>
                        </a:spcAft>
                      </a:pPr>
                      <a:r>
                        <a:rPr lang="en-US" sz="1000" b="0" i="0" kern="1200" dirty="0">
                          <a:solidFill>
                            <a:srgbClr val="0070C0"/>
                          </a:solidFill>
                          <a:effectLst/>
                          <a:latin typeface="+mn-lt"/>
                          <a:ea typeface="+mn-ea"/>
                          <a:cs typeface="+mn-cs"/>
                        </a:rPr>
                        <a:t>CR for some CIDs in 35.9,35.9.1,35.9.2,35.9.4 and 35.9.4.1</a:t>
                      </a:r>
                      <a:endParaRPr lang="en-US" sz="1000" dirty="0">
                        <a:solidFill>
                          <a:srgbClr val="0070C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0070C0"/>
                          </a:solidFill>
                          <a:effectLst/>
                          <a:latin typeface="+mn-lt"/>
                          <a:ea typeface="+mn-ea"/>
                          <a:cs typeface="+mn-cs"/>
                        </a:rPr>
                        <a:t>Chunyu Hu </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MAC</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1252r4</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solidFill>
                            <a:srgbClr val="0070C0"/>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Approved-9C</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000" dirty="0">
                          <a:solidFill>
                            <a:srgbClr val="0070C0"/>
                          </a:solidFill>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MAC</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0070C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70C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0070C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0070C0"/>
                          </a:solidFill>
                          <a:latin typeface="+mn-lt"/>
                          <a:ea typeface="+mn-ea"/>
                          <a:cs typeface="+mn-cs"/>
                          <a:hlinkClick r:id="rId7">
                            <a:extLst>
                              <a:ext uri="{A12FA001-AC4F-418D-AE19-62706E023703}">
                                <ahyp:hlinkClr xmlns:ahyp="http://schemas.microsoft.com/office/drawing/2018/hyperlinkcolor" val="tx"/>
                              </a:ext>
                            </a:extLst>
                          </a:hlinkClick>
                        </a:rPr>
                        <a:t>1434r2</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CR CL35 EMLSR part3</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70C0"/>
                          </a:solidFill>
                          <a:effectLst/>
                          <a:latin typeface="Times New Roman" panose="02020603050405020304" pitchFamily="18" charset="0"/>
                          <a:ea typeface="+mn-ea"/>
                          <a:cs typeface="+mn-cs"/>
                        </a:rPr>
                        <a:t>Minyoung Park</a:t>
                      </a:r>
                    </a:p>
                  </a:txBody>
                  <a:tcPr marL="9525" marR="9525" marT="9525" marB="0" anchor="b"/>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Approved-5C</a:t>
                      </a:r>
                      <a:endParaRPr lang="en-US" sz="1000" dirty="0">
                        <a:solidFill>
                          <a:srgbClr val="0070C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Def-2</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7</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8"/>
                        </a:rPr>
                        <a:t>1228r2</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9.1.13.9 and 9.6.13,10</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Guogang Huang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Def-1C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09/15</a:t>
                      </a: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0070C0"/>
                          </a:solidFill>
                          <a:latin typeface="+mn-lt"/>
                          <a:ea typeface="+mn-ea"/>
                          <a:cs typeface="+mn-cs"/>
                          <a:hlinkClick r:id="rId9">
                            <a:extLst>
                              <a:ext uri="{A12FA001-AC4F-418D-AE19-62706E023703}">
                                <ahyp:hlinkClr xmlns:ahyp="http://schemas.microsoft.com/office/drawing/2018/hyperlinkcolor" val="tx"/>
                              </a:ext>
                            </a:extLst>
                          </a:hlinkClick>
                        </a:rPr>
                        <a:t>1188r2</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CR for Medium Sync Recovery</a:t>
                      </a:r>
                    </a:p>
                  </a:txBody>
                  <a:tcPr marL="9525" marR="9525" marT="9525" marB="0" anchor="b"/>
                </a:tc>
                <a:tc>
                  <a:txBody>
                    <a:bodyPr/>
                    <a:lstStyle/>
                    <a:p>
                      <a:pPr algn="l" fontAlgn="b"/>
                      <a:r>
                        <a:rPr lang="en-US" sz="1000" kern="1200" dirty="0">
                          <a:solidFill>
                            <a:srgbClr val="0070C0"/>
                          </a:solidFill>
                          <a:effectLst/>
                          <a:latin typeface="Times New Roman" panose="02020603050405020304" pitchFamily="18" charset="0"/>
                          <a:ea typeface="+mn-ea"/>
                          <a:cs typeface="+mn-cs"/>
                        </a:rPr>
                        <a:t>Dibakar Das</a:t>
                      </a:r>
                    </a:p>
                  </a:txBody>
                  <a:tcPr marL="9525" marR="9525" marT="9525" marB="0" anchor="b"/>
                </a:tc>
                <a:tc>
                  <a:txBody>
                    <a:bodyPr/>
                    <a:lstStyle/>
                    <a:p>
                      <a:pPr marL="0" marR="0" algn="ctr">
                        <a:spcBef>
                          <a:spcPts val="0"/>
                        </a:spcBef>
                        <a:spcAft>
                          <a:spcPts val="0"/>
                        </a:spcAft>
                      </a:pPr>
                      <a:r>
                        <a:rPr lang="en-GB" sz="1100" dirty="0">
                          <a:solidFill>
                            <a:srgbClr val="0070C0"/>
                          </a:solidFill>
                          <a:effectLst/>
                          <a:latin typeface="Times New Roman" panose="02020603050405020304" pitchFamily="18" charset="0"/>
                          <a:ea typeface="Times New Roman" panose="02020603050405020304" pitchFamily="18" charset="0"/>
                        </a:rPr>
                        <a:t>Approved-4C</a:t>
                      </a:r>
                      <a:endParaRPr lang="en-US" sz="1100" dirty="0">
                        <a:solidFill>
                          <a:srgbClr val="0070C0"/>
                        </a:solidFill>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1250r0</a:t>
            </a:r>
            <a:r>
              <a:rPr lang="en-US" sz="1200" kern="1200" dirty="0">
                <a:solidFill>
                  <a:srgbClr val="00B050"/>
                </a:solidFill>
                <a:ea typeface="MS Gothic" panose="020B0609070205080204" pitchFamily="49" charset="-128"/>
              </a:rPr>
              <a:t> </a:t>
            </a:r>
            <a:r>
              <a:rPr lang="en-US" sz="1200" kern="1200" dirty="0" err="1">
                <a:solidFill>
                  <a:srgbClr val="00B050"/>
                </a:solidFill>
                <a:ea typeface="MS Gothic" panose="020B0609070205080204" pitchFamily="49" charset="-128"/>
              </a:rPr>
              <a:t>cr</a:t>
            </a:r>
            <a:r>
              <a:rPr lang="en-US" sz="1200" kern="1200" dirty="0">
                <a:solidFill>
                  <a:srgbClr val="00B050"/>
                </a:solidFill>
                <a:ea typeface="MS Gothic" panose="020B0609070205080204" pitchFamily="49" charset="-128"/>
              </a:rPr>
              <a:t>-for-ML-SM-power-save-mode 				Jason Y. Guo 		[1C Cont. 10’]</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1434r2</a:t>
            </a:r>
            <a:r>
              <a:rPr lang="en-US" sz="1200" kern="1200" dirty="0">
                <a:solidFill>
                  <a:srgbClr val="00B050"/>
                </a:solidFill>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1228r2</a:t>
            </a:r>
            <a:r>
              <a:rPr lang="en-US" sz="1200" kern="1200" dirty="0">
                <a:solidFill>
                  <a:srgbClr val="00B050"/>
                </a:solidFill>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rPr>
              <a:t>1336r3</a:t>
            </a:r>
            <a:r>
              <a:rPr lang="en-US" sz="1200" kern="1200" dirty="0">
                <a:solidFill>
                  <a:srgbClr val="00B050"/>
                </a:solidFill>
                <a:ea typeface="MS Gothic" panose="020B0609070205080204" pitchFamily="49" charset="-128"/>
              </a:rPr>
              <a:t> Resolution for comments related to MLO BA operation	Abhishek Patil 	</a:t>
            </a:r>
            <a:r>
              <a:rPr lang="en-US" sz="1200" i="0" u="none" strike="noStrike" kern="1200" dirty="0">
                <a:solidFill>
                  <a:srgbClr val="00B05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1188r2</a:t>
            </a:r>
            <a:r>
              <a:rPr lang="en-US" sz="1200" i="0" u="none" strike="noStrike" kern="1200" dirty="0">
                <a:solidFill>
                  <a:srgbClr val="00B05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1252r3</a:t>
            </a:r>
            <a:r>
              <a:rPr lang="en-US" sz="1200" i="0" u="none" strike="noStrike" kern="1200" dirty="0">
                <a:solidFill>
                  <a:srgbClr val="00B05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1436r0</a:t>
            </a:r>
            <a:r>
              <a:rPr lang="en-GB" sz="1200" i="0" u="none" strike="noStrike" kern="1200" dirty="0">
                <a:solidFill>
                  <a:srgbClr val="00B050"/>
                </a:solidFill>
                <a:effectLst/>
                <a:ea typeface="Times New Roman" panose="02020603050405020304" pitchFamily="18" charset="0"/>
              </a:rPr>
              <a:t> CR for 9.4.2.316 QoS </a:t>
            </a:r>
            <a:r>
              <a:rPr lang="en-GB" sz="1200" i="0" u="none" strike="noStrike" kern="1200" dirty="0" err="1">
                <a:solidFill>
                  <a:srgbClr val="00B050"/>
                </a:solidFill>
                <a:effectLst/>
                <a:ea typeface="Times New Roman" panose="02020603050405020304" pitchFamily="18" charset="0"/>
              </a:rPr>
              <a:t>charateristics</a:t>
            </a:r>
            <a:r>
              <a:rPr lang="en-GB" sz="1200" i="0" u="none" strike="noStrike" kern="1200" dirty="0">
                <a:solidFill>
                  <a:srgbClr val="00B050"/>
                </a:solidFill>
                <a:effectLst/>
                <a:ea typeface="Times New Roman" panose="02020603050405020304" pitchFamily="18" charset="0"/>
              </a:rPr>
              <a:t> element Part 1 		Duncan Ho		[47C	     40’]</a:t>
            </a:r>
            <a:endParaRPr lang="en-US" sz="1200" i="0" u="none" strike="noStrike" dirty="0">
              <a:solidFill>
                <a:srgbClr val="00B050"/>
              </a:solidFill>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1225r1</a:t>
            </a:r>
            <a:r>
              <a:rPr lang="en-US" sz="1200" b="0" i="0" u="none" strike="noStrike" dirty="0">
                <a:solidFill>
                  <a:srgbClr val="00B050"/>
                </a:solidFill>
                <a:effectLst/>
              </a:rPr>
              <a:t> CR on CID 12318 ESS Report element 			Guogang Huang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1426r1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CID 13840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b="0" i="0" u="none" strike="noStrike" dirty="0">
                <a:solidFill>
                  <a:srgbClr val="00B050"/>
                </a:solidFill>
                <a:effectLst/>
              </a:rPr>
              <a:t>[1C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1619r0</a:t>
            </a:r>
            <a:r>
              <a:rPr lang="en-GB" sz="1200" i="0" strike="noStrike" kern="1200" dirty="0">
                <a:solidFill>
                  <a:srgbClr val="00B050"/>
                </a:solidFill>
                <a:effectLst/>
                <a:ea typeface="Times New Roman" panose="02020603050405020304" pitchFamily="18" charset="0"/>
              </a:rPr>
              <a:t> </a:t>
            </a:r>
            <a:r>
              <a:rPr lang="en-US" sz="1200" i="0" strike="noStrike" kern="1200" dirty="0">
                <a:solidFill>
                  <a:srgbClr val="00B050"/>
                </a:solidFill>
                <a:effectLst/>
                <a:ea typeface="Times New Roman" panose="02020603050405020304" pitchFamily="18" charset="0"/>
              </a:rPr>
              <a:t>LB266 CR for SST and A-PPDU				Ross Jian Yu		[16C-SP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rPr>
              <a:t>1311r2</a:t>
            </a:r>
            <a:r>
              <a:rPr lang="en-GB" sz="1200" i="0" u="none" strike="noStrike" kern="1200" dirty="0">
                <a:solidFill>
                  <a:srgbClr val="00B050"/>
                </a:solidFill>
                <a:effectLst/>
                <a:ea typeface="Times New Roman" panose="02020603050405020304" pitchFamily="18" charset="0"/>
              </a:rPr>
              <a:t> CR for clause 6.3 part 2 					Yan Li			[8C-SP    5’]</a:t>
            </a:r>
            <a:endParaRPr lang="en-US" sz="1200" i="0" u="none" strike="noStrike" dirty="0">
              <a:solidFill>
                <a:srgbClr val="00B050"/>
              </a:solidFill>
              <a:effectLst/>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1324r2</a:t>
            </a:r>
            <a:r>
              <a:rPr lang="en-US" sz="1200" kern="1200" dirty="0">
                <a:solidFill>
                  <a:srgbClr val="00B050"/>
                </a:solidFill>
                <a:ea typeface="MS Gothic" panose="020B0609070205080204" pitchFamily="49" charset="-128"/>
              </a:rPr>
              <a:t> CR for CIDs in 35.7.2 Part III 					Zinan Lin 		[2C-SP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1270r0</a:t>
            </a:r>
            <a:r>
              <a:rPr lang="en-US" sz="1200" kern="1200" dirty="0">
                <a:solidFill>
                  <a:srgbClr val="00B050"/>
                </a:solidFill>
                <a:ea typeface="MS Gothic" panose="020B0609070205080204" pitchFamily="49" charset="-128"/>
              </a:rPr>
              <a:t> CR for Power Boost Factor CIDs 				Hanqing Lou		[5C-SP    5’]</a:t>
            </a:r>
            <a:endPar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1307r0</a:t>
            </a:r>
            <a:r>
              <a:rPr lang="en-US" sz="1200" b="0" i="0" u="none" strike="noStrike" kern="1200" dirty="0">
                <a:solidFill>
                  <a:srgbClr val="00B050"/>
                </a:solidFill>
                <a:effectLst/>
                <a:ea typeface="MS Gothic" panose="020B0609070205080204" pitchFamily="49" charset="-128"/>
              </a:rPr>
              <a:t> cr-for-9.3.1.19-part1 						Jinyoung Chun 	[34C      10’]</a:t>
            </a: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1617r0</a:t>
            </a:r>
            <a:r>
              <a:rPr lang="en-US" sz="1200" i="0" strike="noStrike" kern="1200" dirty="0">
                <a:solidFill>
                  <a:srgbClr val="00B050"/>
                </a:solidFill>
                <a:effectLst/>
                <a:ea typeface="Times New Roman" panose="02020603050405020304" pitchFamily="18" charset="0"/>
              </a:rPr>
              <a:t> LB266 CR for 9.3.1.22 MICS part2				Yanjun Sun		[9C 	  10’]</a:t>
            </a:r>
            <a:endParaRPr lang="en-GB" sz="1200" i="0"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200" b="0" i="0" u="none" strike="noStrike" kern="1200" dirty="0">
                <a:solidFill>
                  <a:srgbClr val="00B050"/>
                </a:solidFill>
                <a:effectLst/>
                <a:ea typeface="MS Gothic" panose="020B0609070205080204" pitchFamily="49" charset="-128"/>
              </a:rPr>
              <a:t> CR for UL MU operation 35.5.2.3 				Yanjun Sun 		[6C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1120r3</a:t>
            </a:r>
            <a:r>
              <a:rPr lang="en-US" sz="1200" i="0" u="none" strike="noStrike" kern="1200" dirty="0">
                <a:solidFill>
                  <a:srgbClr val="00B050"/>
                </a:solidFill>
                <a:effectLst/>
                <a:ea typeface="Times New Roman" panose="02020603050405020304" pitchFamily="18" charset="0"/>
              </a:rPr>
              <a:t> LB266 CR for CIDs of 4.3.16a 					Yanyi Ding		[2C	  10’]</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1565r0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LB266 CR for UORA 						Greg G. Ko		[8C	15’]</a:t>
            </a:r>
          </a:p>
          <a:p>
            <a:pPr lvl="1">
              <a:buFont typeface="Arial" panose="020B0604020202020204" pitchFamily="34" charset="0"/>
              <a:buChar char="•"/>
            </a:pPr>
            <a:r>
              <a:rPr lang="en-GB" sz="1200" i="0"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1317r0</a:t>
            </a:r>
            <a:r>
              <a:rPr lang="en-GB" sz="1200" i="0"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CR on CID 10116 						Bo Gong 		[1C	10’]</a:t>
            </a:r>
            <a:endParaRPr lang="en-US" sz="1200" strike="sngStrike" dirty="0">
              <a:solidFill>
                <a:srgbClr val="FF0000"/>
              </a:solidFill>
            </a:endParaRPr>
          </a:p>
          <a:p>
            <a:pPr lvl="1">
              <a:buFont typeface="Arial" panose="020B0604020202020204" pitchFamily="34" charset="0"/>
              <a:buChar char="•"/>
            </a:pPr>
            <a:r>
              <a:rPr lang="en-GB" sz="1200" i="0" strike="no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1364r1</a:t>
            </a:r>
            <a:r>
              <a:rPr lang="en-GB" sz="1200" i="0" strike="noStrike" kern="1200" dirty="0">
                <a:solidFill>
                  <a:srgbClr val="FF0000"/>
                </a:solidFill>
                <a:effectLst/>
                <a:ea typeface="Times New Roman" panose="02020603050405020304" pitchFamily="18" charset="0"/>
              </a:rPr>
              <a:t> </a:t>
            </a:r>
            <a:r>
              <a:rPr lang="en-GB" sz="1200" i="0" u="none" strike="noStrike" kern="1200" dirty="0">
                <a:solidFill>
                  <a:srgbClr val="FF0000"/>
                </a:solidFill>
                <a:effectLst/>
                <a:ea typeface="Times New Roman" panose="02020603050405020304" pitchFamily="18" charset="0"/>
              </a:rPr>
              <a:t>CR for PHY RU or MRU Index</a:t>
            </a:r>
            <a:r>
              <a:rPr lang="en-US" sz="1200" dirty="0">
                <a:solidFill>
                  <a:srgbClr val="FF0000"/>
                </a:solidFill>
              </a:rPr>
              <a:t> 				</a:t>
            </a:r>
            <a:r>
              <a:rPr lang="en-GB" sz="1200" i="0" u="none" strike="noStrike" kern="1200" dirty="0" err="1">
                <a:solidFill>
                  <a:srgbClr val="FF0000"/>
                </a:solidFill>
                <a:effectLst/>
                <a:ea typeface="Times New Roman" panose="02020603050405020304" pitchFamily="18" charset="0"/>
              </a:rPr>
              <a:t>Mengshi</a:t>
            </a:r>
            <a:r>
              <a:rPr lang="en-GB" sz="1200" i="0" u="none" strike="noStrike" kern="1200" dirty="0">
                <a:solidFill>
                  <a:srgbClr val="FF0000"/>
                </a:solidFill>
                <a:effectLst/>
                <a:ea typeface="Times New Roman" panose="02020603050405020304" pitchFamily="18" charset="0"/>
              </a:rPr>
              <a:t> Hu		[1C	10’]</a:t>
            </a:r>
            <a:endParaRPr lang="en-US" sz="1200" dirty="0">
              <a:solidFill>
                <a:srgbClr val="FF0000"/>
              </a:solidFill>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1320r1</a:t>
            </a:r>
            <a:r>
              <a:rPr lang="en-GB" sz="1200" i="0" strike="noStrike" kern="1200" dirty="0">
                <a:solidFill>
                  <a:srgbClr val="00B050"/>
                </a:solidFill>
                <a:effectLst/>
                <a:ea typeface="Times New Roman" panose="02020603050405020304" pitchFamily="18" charset="0"/>
              </a:rPr>
              <a:t> CR for 3.2 Definitions specific to IEEE 			</a:t>
            </a:r>
            <a:r>
              <a:rPr lang="en-GB" sz="1200" i="0" strike="noStrike" kern="1200" dirty="0" err="1">
                <a:solidFill>
                  <a:srgbClr val="00B050"/>
                </a:solidFill>
                <a:effectLst/>
                <a:ea typeface="Times New Roman" panose="02020603050405020304" pitchFamily="18" charset="0"/>
              </a:rPr>
              <a:t>Yousi</a:t>
            </a:r>
            <a:r>
              <a:rPr lang="en-GB" sz="1200" i="0" strike="noStrike" kern="1200" dirty="0">
                <a:solidFill>
                  <a:srgbClr val="00B050"/>
                </a:solidFill>
                <a:effectLst/>
                <a:ea typeface="Times New Roman" panose="02020603050405020304" pitchFamily="18" charset="0"/>
              </a:rPr>
              <a:t> Lin 		[1C	10’]</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3"/>
              </a:rPr>
              <a:t>1348r0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PAR verification low latency				</a:t>
            </a:r>
            <a:r>
              <a:rPr lang="en-GB" sz="1200" b="0" i="0" u="none" strike="noStrike" kern="1200" dirty="0" err="1">
                <a:solidFill>
                  <a:srgbClr val="000000"/>
                </a:solidFill>
                <a:effectLst/>
                <a:ea typeface="Times New Roman" panose="02020603050405020304" pitchFamily="18" charset="0"/>
              </a:rPr>
              <a:t>Yousi</a:t>
            </a:r>
            <a:r>
              <a:rPr lang="en-GB" sz="1200" b="0" i="0" u="none" strike="noStrike" kern="1200" dirty="0">
                <a:solidFill>
                  <a:srgbClr val="000000"/>
                </a:solidFill>
                <a:effectLst/>
                <a:ea typeface="Times New Roman" panose="02020603050405020304" pitchFamily="18" charset="0"/>
              </a:rPr>
              <a:t> Lin		[1C	10’]</a:t>
            </a:r>
            <a:endParaRPr lang="en-US" sz="1200" b="0" i="0" u="none" strike="noStrike" dirty="0">
              <a:effectLst/>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100" kern="1200" dirty="0">
                <a:ea typeface="MS Gothic" panose="020B0609070205080204" pitchFamily="49" charset="-128"/>
                <a:hlinkClick r:id="rId2"/>
              </a:rPr>
              <a:t>1470r7</a:t>
            </a:r>
            <a:r>
              <a:rPr lang="en-US" sz="1100" kern="1200" dirty="0">
                <a:ea typeface="MS Gothic" panose="020B0609070205080204" pitchFamily="49" charset="-128"/>
              </a:rPr>
              <a:t>  CR for some CIDs in 35.9,35.9.1,35.9.2,35.9.4 and 35.9.4.1 	Chunyu Hu 		[10C SP 10’]</a:t>
            </a:r>
          </a:p>
          <a:p>
            <a:pPr lvl="1">
              <a:buFont typeface="Arial" panose="020B0604020202020204" pitchFamily="34" charset="0"/>
              <a:buChar char="•"/>
            </a:pPr>
            <a:r>
              <a:rPr lang="en-US" sz="1100" kern="1200" dirty="0">
                <a:ea typeface="MS Gothic" panose="020B0609070205080204" pitchFamily="49" charset="-128"/>
                <a:hlinkClick r:id="rId3"/>
              </a:rPr>
              <a:t>1422r2</a:t>
            </a:r>
            <a:r>
              <a:rPr lang="en-US" sz="1100" kern="1200" dirty="0">
                <a:ea typeface="MS Gothic" panose="020B0609070205080204" pitchFamily="49" charset="-128"/>
              </a:rPr>
              <a:t> Res. for comments related to various aspects of MLO		Abhishek Patil 		[3C SP 5’]</a:t>
            </a:r>
          </a:p>
          <a:p>
            <a:pPr lvl="1">
              <a:buFont typeface="Arial" panose="020B0604020202020204" pitchFamily="34" charset="0"/>
              <a:buChar char="•"/>
            </a:pPr>
            <a:r>
              <a:rPr lang="en-US" sz="1100" b="0" i="0" u="none" strike="noStrike" dirty="0">
                <a:effectLst/>
                <a:hlinkClick r:id="rId4"/>
              </a:rPr>
              <a:t>1233r8</a:t>
            </a:r>
            <a:r>
              <a:rPr lang="en-US" sz="1100" b="0" i="0" u="none" strike="noStrike" dirty="0">
                <a:effectLst/>
              </a:rPr>
              <a:t> CR for 35.3.19 part1  						Kaiying Lu  		[3C-SP  5’]</a:t>
            </a:r>
          </a:p>
          <a:p>
            <a:pPr lvl="1">
              <a:buFont typeface="Arial" panose="020B0604020202020204" pitchFamily="34" charset="0"/>
              <a:buChar char="•"/>
            </a:pPr>
            <a:r>
              <a:rPr lang="en-US" sz="1100" b="0" i="0" u="none" strike="noStrike" dirty="0">
                <a:effectLst/>
                <a:hlinkClick r:id="rId5"/>
              </a:rPr>
              <a:t>1196r4</a:t>
            </a:r>
            <a:r>
              <a:rPr lang="en-US" sz="1100" b="0" i="0" u="none" strike="noStrike" dirty="0">
                <a:effectLst/>
              </a:rPr>
              <a:t> lb266-clause-3-2-comment-resolutions				Stephen McCann 	[10C-SP   10’]</a:t>
            </a:r>
          </a:p>
          <a:p>
            <a:pPr lvl="1">
              <a:buFont typeface="Arial" panose="020B0604020202020204" pitchFamily="34" charset="0"/>
              <a:buChar char="•"/>
            </a:pPr>
            <a:r>
              <a:rPr lang="en-US" sz="1100" dirty="0">
                <a:hlinkClick r:id="rId6"/>
              </a:rPr>
              <a:t>1344r3</a:t>
            </a:r>
            <a:r>
              <a:rPr lang="en-US" sz="1100" dirty="0"/>
              <a:t> CR for CIDs related to 35.3.11	 				Laurent Cariou		[2C-SP	           5’]</a:t>
            </a:r>
          </a:p>
          <a:p>
            <a:pPr lvl="1">
              <a:buFont typeface="Arial" panose="020B0604020202020204" pitchFamily="34" charset="0"/>
              <a:buChar char="•"/>
            </a:pPr>
            <a:r>
              <a:rPr lang="en-US" sz="1100" b="0" i="0" u="none" strike="noStrike" dirty="0">
                <a:effectLst/>
                <a:hlinkClick r:id="rId7"/>
              </a:rPr>
              <a:t>1429r3</a:t>
            </a:r>
            <a:r>
              <a:rPr lang="en-US" sz="1100" b="0" i="0" u="none" strike="noStrike" dirty="0">
                <a:effectLst/>
              </a:rPr>
              <a:t> </a:t>
            </a:r>
            <a:r>
              <a:rPr lang="en-US" sz="1100" b="0" i="0" dirty="0">
                <a:solidFill>
                  <a:srgbClr val="000000"/>
                </a:solidFill>
                <a:effectLst/>
              </a:rPr>
              <a:t>CR for CIDs related to 35.3.7</a:t>
            </a:r>
            <a:r>
              <a:rPr lang="en-US" sz="1100" dirty="0"/>
              <a:t> 					Laurent Cariou		[1C-SP	          5’]</a:t>
            </a:r>
          </a:p>
          <a:p>
            <a:pPr lvl="1">
              <a:buFont typeface="Arial" panose="020B0604020202020204" pitchFamily="34" charset="0"/>
              <a:buChar char="•"/>
            </a:pPr>
            <a:r>
              <a:rPr lang="en-US" sz="1100" b="0" i="0" u="none" strike="noStrike" dirty="0">
                <a:effectLst/>
                <a:hlinkClick r:id="rId6"/>
              </a:rPr>
              <a:t>1263r</a:t>
            </a:r>
            <a:r>
              <a:rPr lang="en-US" sz="1100" dirty="0">
                <a:hlinkClick r:id="rId6"/>
              </a:rPr>
              <a:t>2</a:t>
            </a:r>
            <a:r>
              <a:rPr lang="en-US" sz="1100" dirty="0"/>
              <a:t> CR for TXOP return in MU-RTS TXS				Yunbo Li		[1C-SP	          5’]</a:t>
            </a:r>
            <a:endParaRPr lang="en-US" sz="1100" b="0" i="0" u="none" strike="noStrike" dirty="0">
              <a:effectLst/>
            </a:endParaRPr>
          </a:p>
          <a:p>
            <a:pPr lvl="1">
              <a:buFont typeface="Arial" panose="020B0604020202020204" pitchFamily="34" charset="0"/>
              <a:buChar char="•"/>
            </a:pPr>
            <a:r>
              <a:rPr lang="en-US" sz="1100" kern="1200" dirty="0">
                <a:ea typeface="MS Gothic" panose="020B0609070205080204" pitchFamily="49" charset="-128"/>
                <a:hlinkClick r:id="rId8"/>
              </a:rPr>
              <a:t>1436r3</a:t>
            </a:r>
            <a:r>
              <a:rPr lang="en-US" sz="1100" kern="1200" dirty="0">
                <a:ea typeface="MS Gothic" panose="020B0609070205080204" pitchFamily="49" charset="-128"/>
              </a:rPr>
              <a:t> CR for 9.4.2.316 QoS </a:t>
            </a:r>
            <a:r>
              <a:rPr lang="en-US" sz="1100" kern="1200" dirty="0" err="1">
                <a:ea typeface="MS Gothic" panose="020B0609070205080204" pitchFamily="49" charset="-128"/>
              </a:rPr>
              <a:t>charateristics</a:t>
            </a:r>
            <a:r>
              <a:rPr lang="en-US" sz="1100" kern="1200" dirty="0">
                <a:ea typeface="MS Gothic" panose="020B0609070205080204" pitchFamily="49" charset="-128"/>
              </a:rPr>
              <a:t> element Part 1 			Duncan Ho		[47C </a:t>
            </a:r>
            <a:r>
              <a:rPr lang="en-US" sz="1100" kern="1200" dirty="0" err="1">
                <a:ea typeface="MS Gothic" panose="020B0609070205080204" pitchFamily="49" charset="-128"/>
              </a:rPr>
              <a:t>Ctd</a:t>
            </a:r>
            <a:r>
              <a:rPr lang="en-US" sz="1100" kern="1200" dirty="0">
                <a:ea typeface="MS Gothic" panose="020B0609070205080204" pitchFamily="49" charset="-128"/>
              </a:rPr>
              <a:t>.    40’]</a:t>
            </a:r>
          </a:p>
          <a:p>
            <a:pPr lvl="1">
              <a:buFont typeface="Arial" panose="020B0604020202020204" pitchFamily="34" charset="0"/>
              <a:buChar char="•"/>
            </a:pPr>
            <a:r>
              <a:rPr lang="en-GB" sz="1100" i="0" u="none" strike="noStrike" kern="1200" dirty="0">
                <a:solidFill>
                  <a:srgbClr val="FF0000"/>
                </a:solidFill>
                <a:effectLst/>
                <a:ea typeface="Times New Roman" panose="02020603050405020304" pitchFamily="18" charset="0"/>
                <a:hlinkClick r:id="rId9"/>
              </a:rPr>
              <a:t>1381r0</a:t>
            </a:r>
            <a:r>
              <a:rPr lang="en-GB" sz="1100" i="0" u="none" strike="noStrike" kern="1200" dirty="0">
                <a:solidFill>
                  <a:srgbClr val="FF0000"/>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ML traffic indication part1 					Minyoung Park		[32C 40’]</a:t>
            </a:r>
          </a:p>
          <a:p>
            <a:pPr lvl="1">
              <a:buFont typeface="Arial" panose="020B0604020202020204" pitchFamily="34" charset="0"/>
              <a:buChar char="•"/>
            </a:pPr>
            <a:r>
              <a:rPr lang="en-GB" sz="1100" i="0" u="none" strike="noStrike" kern="1200" dirty="0">
                <a:solidFill>
                  <a:srgbClr val="FF0000"/>
                </a:solidFill>
                <a:effectLst/>
                <a:ea typeface="Times New Roman" panose="02020603050405020304" pitchFamily="18" charset="0"/>
                <a:hlinkClick r:id="rId10"/>
              </a:rPr>
              <a:t>1477r0</a:t>
            </a:r>
            <a:r>
              <a:rPr lang="en-GB" sz="1100" i="0" u="none" strike="noStrike" kern="1200" dirty="0">
                <a:solidFill>
                  <a:srgbClr val="FF0000"/>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Clause 9 and 10 						Gaurang Naik</a:t>
            </a:r>
            <a:r>
              <a:rPr lang="en-US" sz="1100" dirty="0"/>
              <a:t> 		[</a:t>
            </a:r>
            <a:r>
              <a:rPr lang="en-GB" sz="1100" i="0" u="none" strike="noStrike" kern="1200" dirty="0">
                <a:solidFill>
                  <a:srgbClr val="000000"/>
                </a:solidFill>
                <a:effectLst/>
                <a:ea typeface="Times New Roman" panose="02020603050405020304" pitchFamily="18" charset="0"/>
              </a:rPr>
              <a:t>10C	15’]</a:t>
            </a:r>
            <a:endParaRPr lang="en-US" sz="1100" i="0" u="none" strike="noStrike" dirty="0">
              <a:effectLst/>
            </a:endParaRPr>
          </a:p>
          <a:p>
            <a:pPr lvl="1">
              <a:buFont typeface="Arial" panose="020B0604020202020204" pitchFamily="34" charset="0"/>
              <a:buChar char="•"/>
            </a:pPr>
            <a:r>
              <a:rPr lang="en-US" sz="1100" b="0" i="0" u="none" strike="noStrike" dirty="0">
                <a:effectLst/>
                <a:hlinkClick r:id="rId11"/>
              </a:rPr>
              <a:t>1377r1</a:t>
            </a:r>
            <a:r>
              <a:rPr lang="en-US" sz="1100" b="0" i="0" u="none" strike="noStrike" dirty="0">
                <a:effectLst/>
              </a:rPr>
              <a:t> CR-duplication-transmission-over-ml-for-low-latency-traffic 	Xiangxin Gu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276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0">
              <a:buFont typeface="Arial" panose="020B0604020202020204" pitchFamily="34" charset="0"/>
              <a:buChar char="•"/>
            </a:pPr>
            <a:r>
              <a:rPr lang="en-GB" sz="1200" dirty="0"/>
              <a:t>CR Status</a:t>
            </a:r>
          </a:p>
          <a:p>
            <a:pPr lvl="0">
              <a:buFont typeface="Arial" panose="020B0604020202020204" pitchFamily="34" charset="0"/>
              <a:buChar char="•"/>
            </a:pPr>
            <a:r>
              <a:rPr lang="en-GB" sz="1200" dirty="0"/>
              <a:t>Submissions (1 hour):</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1048r1</a:t>
            </a:r>
            <a:r>
              <a:rPr lang="en-US" sz="1050" dirty="0">
                <a:solidFill>
                  <a:srgbClr val="00B050"/>
                </a:solidFill>
              </a:rPr>
              <a:t> CR 320MHz indication in non-HT duplicated frame			Yunbo Li		</a:t>
            </a:r>
            <a:r>
              <a:rPr lang="en-GB" sz="1050" i="0" u="none" strike="noStrike" kern="1200" dirty="0">
                <a:solidFill>
                  <a:srgbClr val="00B050"/>
                </a:solidFill>
                <a:effectLst/>
                <a:ea typeface="Times New Roman" panose="02020603050405020304" pitchFamily="18" charset="0"/>
              </a:rPr>
              <a:t>[1C-SP	   10’]</a:t>
            </a:r>
          </a:p>
          <a:p>
            <a:pPr lvl="1">
              <a:buFont typeface="Arial" panose="020B0604020202020204" pitchFamily="34" charset="0"/>
              <a:buChar char="•"/>
            </a:pPr>
            <a:r>
              <a:rPr lang="en-GB" sz="1050" kern="1200" dirty="0">
                <a:solidFill>
                  <a:srgbClr val="00B050"/>
                </a:solidFill>
                <a:ea typeface="Times New Roman" panose="02020603050405020304" pitchFamily="18" charset="0"/>
              </a:rPr>
              <a:t>1487r4 </a:t>
            </a:r>
            <a:r>
              <a:rPr lang="en-US" sz="1050" kern="1200" dirty="0">
                <a:solidFill>
                  <a:srgbClr val="00B050"/>
                </a:solidFill>
                <a:ea typeface="Times New Roman" panose="02020603050405020304" pitchFamily="18" charset="0"/>
              </a:rPr>
              <a:t>CR for ML Reconfiguration clause 35.3.6</a:t>
            </a:r>
            <a:r>
              <a:rPr lang="en-GB" sz="1050" kern="1200" dirty="0">
                <a:solidFill>
                  <a:srgbClr val="00B050"/>
                </a:solidFill>
                <a:ea typeface="Times New Roman" panose="02020603050405020304" pitchFamily="18" charset="0"/>
              </a:rPr>
              <a:t>				Binita Gupta		[4C-SP	   10’]</a:t>
            </a:r>
            <a:endParaRPr lang="en-GB" sz="105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050" kern="1200" dirty="0">
                <a:solidFill>
                  <a:srgbClr val="00B050"/>
                </a:solidFill>
              </a:rPr>
              <a:t>1317r0 CR on CID 10116							Bo Gong		[1C	10]</a:t>
            </a:r>
            <a:endParaRPr lang="en-US" sz="1050" dirty="0">
              <a:solidFill>
                <a:srgbClr val="00B050"/>
              </a:solidFill>
            </a:endParaRPr>
          </a:p>
          <a:p>
            <a:pPr lvl="1">
              <a:buFont typeface="Arial" panose="020B0604020202020204" pitchFamily="34" charset="0"/>
              <a:buChar char="•"/>
            </a:pPr>
            <a:r>
              <a:rPr lang="en-GB" sz="105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1364r1</a:t>
            </a:r>
            <a:r>
              <a:rPr lang="en-GB" sz="1050" i="0" strike="noStrike" kern="1200" dirty="0">
                <a:solidFill>
                  <a:srgbClr val="00B050"/>
                </a:solidFill>
                <a:effectLst/>
                <a:ea typeface="Times New Roman" panose="02020603050405020304" pitchFamily="18" charset="0"/>
              </a:rPr>
              <a:t> </a:t>
            </a:r>
            <a:r>
              <a:rPr lang="en-GB" sz="1050" i="0" u="none" strike="noStrike" kern="1200" dirty="0">
                <a:solidFill>
                  <a:srgbClr val="00B050"/>
                </a:solidFill>
                <a:effectLst/>
                <a:ea typeface="Times New Roman" panose="02020603050405020304" pitchFamily="18" charset="0"/>
              </a:rPr>
              <a:t>CR for PHY RU or MRU Index</a:t>
            </a:r>
            <a:r>
              <a:rPr lang="en-US" sz="1050" dirty="0">
                <a:solidFill>
                  <a:srgbClr val="00B050"/>
                </a:solidFill>
              </a:rPr>
              <a:t> 					</a:t>
            </a:r>
            <a:r>
              <a:rPr lang="en-GB" sz="1050" i="0" u="none" strike="noStrike" kern="1200" dirty="0" err="1">
                <a:solidFill>
                  <a:srgbClr val="00B050"/>
                </a:solidFill>
                <a:effectLst/>
                <a:ea typeface="Times New Roman" panose="02020603050405020304" pitchFamily="18" charset="0"/>
              </a:rPr>
              <a:t>Mengshi</a:t>
            </a:r>
            <a:r>
              <a:rPr lang="en-GB" sz="1050" i="0" u="none" strike="noStrike" kern="1200" dirty="0">
                <a:solidFill>
                  <a:srgbClr val="00B050"/>
                </a:solidFill>
                <a:effectLst/>
                <a:ea typeface="Times New Roman" panose="02020603050405020304" pitchFamily="18" charset="0"/>
              </a:rPr>
              <a:t> Hu		[1C	10’]</a:t>
            </a:r>
            <a:endParaRPr lang="en-US" sz="1050" dirty="0">
              <a:solidFill>
                <a:srgbClr val="00B050"/>
              </a:solidFill>
            </a:endParaRPr>
          </a:p>
          <a:p>
            <a:pPr lvl="1">
              <a:buFont typeface="Arial" panose="020B0604020202020204" pitchFamily="34" charset="0"/>
              <a:buChar char="•"/>
            </a:pPr>
            <a:r>
              <a:rPr lang="en-GB" sz="105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1348r0</a:t>
            </a:r>
            <a:r>
              <a:rPr lang="en-GB" sz="1050" b="0" i="0" u="sng" strike="noStrike" kern="1200" dirty="0">
                <a:solidFill>
                  <a:srgbClr val="00B050"/>
                </a:solidFill>
                <a:effectLst/>
                <a:ea typeface="Times New Roman" panose="02020603050405020304" pitchFamily="18" charset="0"/>
              </a:rPr>
              <a:t> </a:t>
            </a:r>
            <a:r>
              <a:rPr lang="en-GB" sz="1050" b="0" i="0" u="none" strike="noStrike" kern="1200" dirty="0">
                <a:solidFill>
                  <a:srgbClr val="00B050"/>
                </a:solidFill>
                <a:effectLst/>
                <a:ea typeface="Times New Roman" panose="02020603050405020304" pitchFamily="18" charset="0"/>
              </a:rPr>
              <a:t>CR for PAR verification low latency					</a:t>
            </a:r>
            <a:r>
              <a:rPr lang="en-GB" sz="1050" b="0" i="0" u="none" strike="noStrike" kern="1200" dirty="0" err="1">
                <a:solidFill>
                  <a:srgbClr val="00B050"/>
                </a:solidFill>
                <a:effectLst/>
                <a:ea typeface="Times New Roman" panose="02020603050405020304" pitchFamily="18" charset="0"/>
              </a:rPr>
              <a:t>Yousi</a:t>
            </a:r>
            <a:r>
              <a:rPr lang="en-GB" sz="1050" b="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1531r0</a:t>
            </a:r>
            <a:r>
              <a:rPr lang="en-US" sz="1100" b="0" i="0" u="none" strike="noStrike" kern="1200" dirty="0">
                <a:solidFill>
                  <a:schemeClr val="bg1">
                    <a:lumMod val="75000"/>
                  </a:schemeClr>
                </a:solidFill>
                <a:effectLst/>
                <a:ea typeface="MS Gothic" panose="020B0609070205080204" pitchFamily="49" charset="-128"/>
              </a:rPr>
              <a:t> CR for CID 14051 						Ruchen Duan		[1C 10’]</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200" dirty="0">
                <a:solidFill>
                  <a:schemeClr val="tx1"/>
                </a:solidFill>
              </a:rPr>
              <a:t>Motions: </a:t>
            </a:r>
            <a:r>
              <a:rPr lang="en-US" sz="1200" dirty="0">
                <a:solidFill>
                  <a:schemeClr val="tx1"/>
                </a:solidFill>
                <a:hlinkClick r:id="rId6"/>
              </a:rPr>
              <a:t>1038r14</a:t>
            </a:r>
            <a:endParaRPr lang="en-US" sz="1200" dirty="0">
              <a:solidFill>
                <a:schemeClr val="tx1"/>
              </a:solidFill>
            </a:endParaRPr>
          </a:p>
          <a:p>
            <a:pPr lvl="0">
              <a:buFont typeface="Arial" panose="020B0604020202020204" pitchFamily="34" charset="0"/>
              <a:buChar char="•"/>
            </a:pPr>
            <a:r>
              <a:rPr lang="en-US" sz="1200" dirty="0"/>
              <a:t>Goals for November 2022</a:t>
            </a:r>
          </a:p>
          <a:p>
            <a:pPr lvl="0">
              <a:buFont typeface="Arial" panose="020B0604020202020204" pitchFamily="34" charset="0"/>
              <a:buChar char="•"/>
            </a:pPr>
            <a:r>
              <a:rPr lang="en-US" sz="1200" dirty="0">
                <a:solidFill>
                  <a:schemeClr val="tx1"/>
                </a:solidFill>
              </a:rPr>
              <a:t>Teleconference Plan</a:t>
            </a:r>
          </a:p>
          <a:p>
            <a:pPr>
              <a:buFont typeface="Arial" panose="020B0604020202020204" pitchFamily="34" charset="0"/>
              <a:buChar char="•"/>
            </a:pPr>
            <a:r>
              <a:rPr lang="en-GB" sz="1200" dirty="0"/>
              <a:t>Submissions (rest):</a:t>
            </a:r>
          </a:p>
          <a:p>
            <a:pPr lvl="1">
              <a:buFont typeface="Arial" panose="020B0604020202020204" pitchFamily="34" charset="0"/>
              <a:buChar char="•"/>
            </a:pPr>
            <a:r>
              <a:rPr lang="en-US" sz="1050" dirty="0">
                <a:solidFill>
                  <a:srgbClr val="00B050"/>
                </a:solidFill>
              </a:rPr>
              <a:t>1510r2						 			Pooya Monajemi 			[1C]</a:t>
            </a:r>
            <a:endParaRPr lang="en-GB" sz="1050" dirty="0">
              <a:solidFill>
                <a:srgbClr val="00B050"/>
              </a:solidFill>
            </a:endParaRPr>
          </a:p>
          <a:p>
            <a:pPr lvl="1">
              <a:buFont typeface="Arial" panose="020B0604020202020204" pitchFamily="34" charset="0"/>
              <a:buChar char="•"/>
            </a:pPr>
            <a:r>
              <a:rPr lang="en-US" sz="1050" dirty="0">
                <a:solidFill>
                  <a:schemeClr val="bg1">
                    <a:lumMod val="65000"/>
                  </a:schemeClr>
                </a:solidFill>
              </a:rPr>
              <a:t>1509r2									Pooya Monajemi 			[6C]</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Adjourn</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~1530 out of 2991</a:t>
            </a:r>
          </a:p>
          <a:p>
            <a:pPr>
              <a:buFont typeface="Arial" panose="020B0604020202020204" pitchFamily="34" charset="0"/>
              <a:buChar char="•"/>
            </a:pPr>
            <a:r>
              <a:rPr lang="en-US" sz="2000" dirty="0"/>
              <a:t>PHY: ~320 out of 456</a:t>
            </a:r>
          </a:p>
          <a:p>
            <a:pPr>
              <a:buFont typeface="Arial" panose="020B0604020202020204" pitchFamily="34" charset="0"/>
              <a:buChar char="•"/>
            </a:pPr>
            <a:r>
              <a:rPr lang="en-US" sz="2000" dirty="0"/>
              <a:t>Joint: ~380 out of 673</a:t>
            </a:r>
          </a:p>
          <a:p>
            <a:pPr>
              <a:buFont typeface="Arial" panose="020B0604020202020204" pitchFamily="34" charset="0"/>
              <a:buChar char="•"/>
            </a:pPr>
            <a:r>
              <a:rPr lang="en-US" sz="2000" dirty="0"/>
              <a:t>Total: ~2230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pic>
        <p:nvPicPr>
          <p:cNvPr id="10" name="Picture 9">
            <a:extLst>
              <a:ext uri="{FF2B5EF4-FFF2-40B4-BE49-F238E27FC236}">
                <a16:creationId xmlns:a16="http://schemas.microsoft.com/office/drawing/2014/main" id="{C8878121-1893-58DB-C020-8F4B6940BC5C}"/>
              </a:ext>
            </a:extLst>
          </p:cNvPr>
          <p:cNvPicPr>
            <a:picLocks noChangeAspect="1"/>
          </p:cNvPicPr>
          <p:nvPr/>
        </p:nvPicPr>
        <p:blipFill>
          <a:blip r:embed="rId2"/>
          <a:stretch>
            <a:fillRect/>
          </a:stretch>
        </p:blipFill>
        <p:spPr>
          <a:xfrm>
            <a:off x="632679" y="3408364"/>
            <a:ext cx="3581400" cy="2686050"/>
          </a:xfrm>
          <a:prstGeom prst="rect">
            <a:avLst/>
          </a:prstGeom>
        </p:spPr>
      </p:pic>
      <p:pic>
        <p:nvPicPr>
          <p:cNvPr id="12" name="Picture 11">
            <a:extLst>
              <a:ext uri="{FF2B5EF4-FFF2-40B4-BE49-F238E27FC236}">
                <a16:creationId xmlns:a16="http://schemas.microsoft.com/office/drawing/2014/main" id="{A4E5BB28-DC6E-9D9B-F778-50E97866BDEA}"/>
              </a:ext>
            </a:extLst>
          </p:cNvPr>
          <p:cNvPicPr>
            <a:picLocks noChangeAspect="1"/>
          </p:cNvPicPr>
          <p:nvPr/>
        </p:nvPicPr>
        <p:blipFill>
          <a:blip r:embed="rId3"/>
          <a:stretch>
            <a:fillRect/>
          </a:stretch>
        </p:blipFill>
        <p:spPr>
          <a:xfrm>
            <a:off x="4145577" y="2037557"/>
            <a:ext cx="5027085" cy="3770314"/>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Continue comment resolutions for LB266</a:t>
            </a:r>
          </a:p>
          <a:p>
            <a:pPr>
              <a:buFont typeface="Arial" panose="020B0604020202020204" pitchFamily="34" charset="0"/>
              <a:buChar char="•"/>
            </a:pPr>
            <a:r>
              <a:rPr lang="en-US" dirty="0"/>
              <a:t>We will continue comment resolutions during:</a:t>
            </a:r>
          </a:p>
          <a:p>
            <a:pPr lvl="1">
              <a:buFont typeface="Arial" panose="020B0604020202020204" pitchFamily="34" charset="0"/>
              <a:buChar char="•"/>
            </a:pPr>
            <a:r>
              <a:rPr lang="en-US" dirty="0"/>
              <a:t>Planned Teleconferences (see next slides)</a:t>
            </a:r>
          </a:p>
          <a:p>
            <a:pPr lvl="1">
              <a:buFont typeface="Arial" panose="020B0604020202020204" pitchFamily="34" charset="0"/>
              <a:buChar char="•"/>
            </a:pPr>
            <a:r>
              <a:rPr lang="en-US" dirty="0"/>
              <a:t>MAC Ad-hoc sessions in Bangkok, Thailand (11-12 Nov. 2022) </a:t>
            </a:r>
          </a:p>
          <a:p>
            <a:pPr lvl="2">
              <a:buFont typeface="Arial" panose="020B0604020202020204" pitchFamily="34" charset="0"/>
              <a:buChar char="•"/>
            </a:pPr>
            <a:r>
              <a:rPr lang="en-US" dirty="0"/>
              <a:t>Propose to have MAC ad-hoc since majority of comments is MAC</a:t>
            </a:r>
          </a:p>
          <a:p>
            <a:pPr lvl="2">
              <a:buFont typeface="Arial" panose="020B0604020202020204" pitchFamily="34" charset="0"/>
              <a:buChar char="•"/>
            </a:pPr>
            <a:r>
              <a:rPr lang="en-US" dirty="0"/>
              <a:t>This is going to be Mixed mode.</a:t>
            </a:r>
          </a:p>
          <a:p>
            <a:pPr lvl="3">
              <a:buFont typeface="Arial" panose="020B0604020202020204" pitchFamily="34" charset="0"/>
              <a:buChar char="•"/>
            </a:pPr>
            <a:r>
              <a:rPr lang="en-US" dirty="0"/>
              <a:t>I.e., no PHY ad-hoc nor Joint during</a:t>
            </a:r>
          </a:p>
          <a:p>
            <a:pPr lvl="1">
              <a:buFont typeface="Arial" panose="020B0604020202020204" pitchFamily="34" charset="0"/>
              <a:buChar char="•"/>
            </a:pPr>
            <a:r>
              <a:rPr lang="en-US" dirty="0"/>
              <a:t>Mixed mode in November in Bangkok, Thailand</a:t>
            </a:r>
          </a:p>
          <a:p>
            <a:pPr lvl="1">
              <a:buFont typeface="Arial" panose="020B0604020202020204" pitchFamily="34" charset="0"/>
              <a:buChar char="•"/>
            </a:pPr>
            <a:endParaRPr lang="en-US" dirty="0"/>
          </a:p>
          <a:p>
            <a:pPr>
              <a:buFont typeface="Arial" panose="020B0604020202020204" pitchFamily="34" charset="0"/>
              <a:buChar char="•"/>
            </a:pPr>
            <a:r>
              <a:rPr lang="en-US" dirty="0"/>
              <a:t>Aim at finalizing comment resolutions in November</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 21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a:t>
            </a:r>
            <a:r>
              <a:rPr lang="en-US" sz="1400" b="1" dirty="0">
                <a:solidFill>
                  <a:schemeClr val="tx1"/>
                </a:solidFill>
                <a:effectLst/>
                <a:latin typeface="Times New Roman" panose="02020603050405020304" pitchFamily="18" charset="0"/>
                <a:ea typeface="Times New Roman" panose="02020603050405020304" pitchFamily="18" charset="0"/>
              </a:rPr>
              <a:t> 22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28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10:00-12:00 ET</a:t>
            </a:r>
          </a:p>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03-07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12				(Wednesday) 		– Joint </a:t>
            </a:r>
            <a:r>
              <a:rPr lang="en-US" sz="1400" b="1" strike="sngStrike" dirty="0">
                <a:solidFill>
                  <a:srgbClr val="FF0000"/>
                </a:solidFill>
                <a:effectLst/>
                <a:latin typeface="Times New Roman" panose="02020603050405020304" pitchFamily="18" charset="0"/>
                <a:ea typeface="Times New Roman" panose="02020603050405020304" pitchFamily="18" charset="0"/>
              </a:rPr>
              <a:t>(Motions)</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13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17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19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26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27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31 				(Monday)			– MAC/PHY		10:00</a:t>
            </a:r>
            <a:r>
              <a:rPr lang="en-US" sz="1400" b="1" dirty="0">
                <a:solidFill>
                  <a:srgbClr val="000000"/>
                </a:solidFill>
                <a:effectLst/>
                <a:latin typeface="Times New Roman" panose="02020603050405020304" pitchFamily="18" charset="0"/>
                <a:ea typeface="Times New Roman" panose="02020603050405020304" pitchFamily="18" charset="0"/>
              </a:rPr>
              <a:t>-12:00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Nov 02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Bangkok, Thailand between 11-12 November 2012, at the same hotel as the IEEE interim</a:t>
            </a:r>
          </a:p>
          <a:p>
            <a:pPr marL="800100" lvl="1" indent="-342900">
              <a:buFont typeface="Arial" panose="020B0604020202020204" pitchFamily="34" charset="0"/>
              <a:buChar char="•"/>
            </a:pPr>
            <a:r>
              <a:rPr lang="en-US" sz="1600" dirty="0"/>
              <a:t>Around 45 members expected in person based on the corresponding RSVP</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117387</TotalTime>
  <Words>8057</Words>
  <Application>Microsoft Office PowerPoint</Application>
  <PresentationFormat>On-screen Show (4:3)</PresentationFormat>
  <Paragraphs>1543</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Agenda–2</vt:lpstr>
      <vt:lpstr>Thursday Joint Agenda-PM1</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2022-09-16T02:17:22Z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